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handoutMasterIdLst>
    <p:handoutMasterId r:id="rId74"/>
  </p:handoutMasterIdLst>
  <p:sldIdLst>
    <p:sldId id="303" r:id="rId2"/>
    <p:sldId id="431" r:id="rId3"/>
    <p:sldId id="438" r:id="rId4"/>
    <p:sldId id="336" r:id="rId5"/>
    <p:sldId id="433" r:id="rId6"/>
    <p:sldId id="434" r:id="rId7"/>
    <p:sldId id="435" r:id="rId8"/>
    <p:sldId id="436" r:id="rId9"/>
    <p:sldId id="337" r:id="rId10"/>
    <p:sldId id="437" r:id="rId11"/>
    <p:sldId id="386" r:id="rId12"/>
    <p:sldId id="361" r:id="rId13"/>
    <p:sldId id="338" r:id="rId14"/>
    <p:sldId id="387" r:id="rId15"/>
    <p:sldId id="340" r:id="rId16"/>
    <p:sldId id="339" r:id="rId17"/>
    <p:sldId id="343" r:id="rId18"/>
    <p:sldId id="390" r:id="rId19"/>
    <p:sldId id="447" r:id="rId20"/>
    <p:sldId id="451" r:id="rId21"/>
    <p:sldId id="389" r:id="rId22"/>
    <p:sldId id="444" r:id="rId23"/>
    <p:sldId id="355" r:id="rId24"/>
    <p:sldId id="388" r:id="rId25"/>
    <p:sldId id="391" r:id="rId26"/>
    <p:sldId id="449" r:id="rId27"/>
    <p:sldId id="452" r:id="rId28"/>
    <p:sldId id="453" r:id="rId29"/>
    <p:sldId id="448" r:id="rId30"/>
    <p:sldId id="450" r:id="rId31"/>
    <p:sldId id="445" r:id="rId32"/>
    <p:sldId id="441" r:id="rId33"/>
    <p:sldId id="442" r:id="rId34"/>
    <p:sldId id="457" r:id="rId35"/>
    <p:sldId id="404" r:id="rId36"/>
    <p:sldId id="414" r:id="rId37"/>
    <p:sldId id="405" r:id="rId38"/>
    <p:sldId id="406" r:id="rId39"/>
    <p:sldId id="413" r:id="rId40"/>
    <p:sldId id="393" r:id="rId41"/>
    <p:sldId id="458" r:id="rId42"/>
    <p:sldId id="459" r:id="rId43"/>
    <p:sldId id="454" r:id="rId44"/>
    <p:sldId id="407" r:id="rId45"/>
    <p:sldId id="408" r:id="rId46"/>
    <p:sldId id="410" r:id="rId47"/>
    <p:sldId id="411" r:id="rId48"/>
    <p:sldId id="412" r:id="rId49"/>
    <p:sldId id="416" r:id="rId50"/>
    <p:sldId id="417" r:id="rId51"/>
    <p:sldId id="418" r:id="rId52"/>
    <p:sldId id="419" r:id="rId53"/>
    <p:sldId id="396" r:id="rId54"/>
    <p:sldId id="455" r:id="rId55"/>
    <p:sldId id="420" r:id="rId56"/>
    <p:sldId id="422" r:id="rId57"/>
    <p:sldId id="423" r:id="rId58"/>
    <p:sldId id="424" r:id="rId59"/>
    <p:sldId id="425" r:id="rId60"/>
    <p:sldId id="426" r:id="rId61"/>
    <p:sldId id="402" r:id="rId62"/>
    <p:sldId id="456" r:id="rId63"/>
    <p:sldId id="439" r:id="rId64"/>
    <p:sldId id="350" r:id="rId65"/>
    <p:sldId id="351" r:id="rId66"/>
    <p:sldId id="429" r:id="rId67"/>
    <p:sldId id="430" r:id="rId68"/>
    <p:sldId id="352" r:id="rId69"/>
    <p:sldId id="460" r:id="rId70"/>
    <p:sldId id="353" r:id="rId71"/>
    <p:sldId id="440" r:id="rId72"/>
  </p:sldIdLst>
  <p:sldSz cx="9144000" cy="6858000" type="screen4x3"/>
  <p:notesSz cx="6858000" cy="9117013"/>
  <p:defaultTextStyle>
    <a:defPPr>
      <a:defRPr lang="en-US"/>
    </a:defPPr>
    <a:lvl1pPr algn="l" rtl="0" fontAlgn="base">
      <a:spcBef>
        <a:spcPct val="0"/>
      </a:spcBef>
      <a:spcAft>
        <a:spcPct val="0"/>
      </a:spcAft>
      <a:defRPr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kern="1200">
        <a:solidFill>
          <a:schemeClr val="tx2"/>
        </a:solidFill>
        <a:latin typeface="Comic Sans MS" pitchFamily="66" charset="0"/>
        <a:ea typeface="+mn-ea"/>
        <a:cs typeface="Times New Roman" pitchFamily="18" charset="0"/>
      </a:defRPr>
    </a:lvl5pPr>
    <a:lvl6pPr marL="2286000" algn="l" defTabSz="914400" rtl="0" eaLnBrk="1" latinLnBrk="0" hangingPunct="1">
      <a:defRPr kern="1200">
        <a:solidFill>
          <a:schemeClr val="tx2"/>
        </a:solidFill>
        <a:latin typeface="Comic Sans MS" pitchFamily="66" charset="0"/>
        <a:ea typeface="+mn-ea"/>
        <a:cs typeface="Times New Roman" pitchFamily="18" charset="0"/>
      </a:defRPr>
    </a:lvl6pPr>
    <a:lvl7pPr marL="2743200" algn="l" defTabSz="914400" rtl="0" eaLnBrk="1" latinLnBrk="0" hangingPunct="1">
      <a:defRPr kern="1200">
        <a:solidFill>
          <a:schemeClr val="tx2"/>
        </a:solidFill>
        <a:latin typeface="Comic Sans MS" pitchFamily="66" charset="0"/>
        <a:ea typeface="+mn-ea"/>
        <a:cs typeface="Times New Roman" pitchFamily="18" charset="0"/>
      </a:defRPr>
    </a:lvl7pPr>
    <a:lvl8pPr marL="3200400" algn="l" defTabSz="914400" rtl="0" eaLnBrk="1" latinLnBrk="0" hangingPunct="1">
      <a:defRPr kern="1200">
        <a:solidFill>
          <a:schemeClr val="tx2"/>
        </a:solidFill>
        <a:latin typeface="Comic Sans MS" pitchFamily="66" charset="0"/>
        <a:ea typeface="+mn-ea"/>
        <a:cs typeface="Times New Roman" pitchFamily="18" charset="0"/>
      </a:defRPr>
    </a:lvl8pPr>
    <a:lvl9pPr marL="3657600" algn="l" defTabSz="914400" rtl="0" eaLnBrk="1" latinLnBrk="0" hangingPunct="1">
      <a:defRPr kern="1200">
        <a:solidFill>
          <a:schemeClr val="tx2"/>
        </a:solidFill>
        <a:latin typeface="Comic Sans MS" pitchFamily="66" charset="0"/>
        <a:ea typeface="+mn-ea"/>
        <a:cs typeface="Times New Roman" pitchFamily="18"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00CC"/>
    <a:srgbClr val="C49500"/>
    <a:srgbClr val="990000"/>
    <a:srgbClr val="FDE8CB"/>
    <a:srgbClr val="006666"/>
    <a:srgbClr val="FFFFFF"/>
    <a:srgbClr val="FFCCFF"/>
    <a:srgbClr val="F3FFF3"/>
    <a:srgbClr val="FFFD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83646" autoAdjust="0"/>
  </p:normalViewPr>
  <p:slideViewPr>
    <p:cSldViewPr snapToGrid="0">
      <p:cViewPr>
        <p:scale>
          <a:sx n="52" d="100"/>
          <a:sy n="52" d="100"/>
        </p:scale>
        <p:origin x="-1315" y="-45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8E2B16-6700-4CD5-BAE7-1D54AE65FEE8}" type="slidenum">
              <a:rPr lang="en-US"/>
              <a:pPr/>
              <a:t>‹#›</a:t>
            </a:fld>
            <a:endParaRPr lang="en-US"/>
          </a:p>
        </p:txBody>
      </p:sp>
    </p:spTree>
    <p:extLst>
      <p:ext uri="{BB962C8B-B14F-4D97-AF65-F5344CB8AC3E}">
        <p14:creationId xmlns:p14="http://schemas.microsoft.com/office/powerpoint/2010/main" val="192522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482"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3"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32484"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485"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32486"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7"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E9690F5D-0402-48EA-8782-0282E71B20E9}" type="slidenum">
              <a:rPr lang="en-US"/>
              <a:pPr/>
              <a:t>‹#›</a:t>
            </a:fld>
            <a:endParaRPr lang="en-US"/>
          </a:p>
        </p:txBody>
      </p:sp>
    </p:spTree>
    <p:extLst>
      <p:ext uri="{BB962C8B-B14F-4D97-AF65-F5344CB8AC3E}">
        <p14:creationId xmlns:p14="http://schemas.microsoft.com/office/powerpoint/2010/main" val="6774765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280AC-4997-4C89-A961-356252362679}" type="slidenum">
              <a:rPr lang="en-US"/>
              <a:pPr/>
              <a:t>1</a:t>
            </a:fld>
            <a:endParaRPr lang="en-US"/>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B2FF7-398F-4B36-B4DD-D7EAB206C4CA}" type="slidenum">
              <a:rPr lang="en-US"/>
              <a:pPr/>
              <a:t>10</a:t>
            </a:fld>
            <a:endParaRPr lang="en-US"/>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CCE89-2A05-4BBD-A4C7-D366DB1735CA}" type="slidenum">
              <a:rPr lang="en-US"/>
              <a:pPr/>
              <a:t>11</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98848-ED06-4A7C-9260-384B1BABC7DF}" type="slidenum">
              <a:rPr lang="en-US"/>
              <a:pPr/>
              <a:t>12</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76490-159B-41E9-8530-F2C98A8C467A}" type="slidenum">
              <a:rPr lang="en-US"/>
              <a:pPr/>
              <a:t>13</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DE3344-F34F-4D82-A13E-8A847F7E3FC8}" type="slidenum">
              <a:rPr lang="en-US"/>
              <a:pPr/>
              <a:t>14</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3B0F4-7358-4C0D-A722-482B76A14785}" type="slidenum">
              <a:rPr lang="en-US"/>
              <a:pPr/>
              <a:t>15</a:t>
            </a:fld>
            <a:endParaRPr 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E778A-772C-4080-B901-29C89E7FB9FB}" type="slidenum">
              <a:rPr lang="en-US"/>
              <a:pPr/>
              <a:t>16</a:t>
            </a:fld>
            <a:endParaRPr 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3DB95-E01C-4E1F-8659-1DD19B3DF5B4}" type="slidenum">
              <a:rPr lang="en-US"/>
              <a:pPr/>
              <a:t>17</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4A721-C33D-49C1-B53A-8158BDD6267C}" type="slidenum">
              <a:rPr lang="en-US"/>
              <a:pPr/>
              <a:t>18</a:t>
            </a:fld>
            <a:endParaRPr lang="en-US"/>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71BC6-BB9B-4D5D-B90C-2C41B1552DC2}" type="slidenum">
              <a:rPr lang="en-US"/>
              <a:pPr/>
              <a:t>19</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p:txBody>
          <a:bodyPr/>
          <a:lstStyle/>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solidFill>
                  <a:srgbClr val="FF3300"/>
                </a:solidFill>
              </a:rPr>
              <a:t>i</a:t>
            </a:r>
            <a:r>
              <a:rPr lang="en-US" sz="1200" dirty="0" smtClean="0">
                <a:solidFill>
                  <a:srgbClr val="FF3300"/>
                </a:solidFill>
              </a:rPr>
              <a:t>+=2</a:t>
            </a:r>
            <a:r>
              <a:rPr lang="en-US" sz="1200" dirty="0" smtClean="0"/>
              <a:t> )</a:t>
            </a:r>
          </a:p>
          <a:p>
            <a:r>
              <a:rPr lang="en-US" sz="1200" dirty="0" smtClean="0"/>
              <a:t>   sum++;</a:t>
            </a:r>
          </a:p>
          <a:p>
            <a:pPr>
              <a:buFont typeface="Wingdings"/>
              <a:buNone/>
            </a:pPr>
            <a:r>
              <a:rPr lang="en-US" dirty="0" smtClean="0">
                <a:sym typeface="Wingdings" pitchFamily="2" charset="2"/>
              </a:rPr>
              <a:t>O(N)</a:t>
            </a:r>
          </a:p>
          <a:p>
            <a:pPr>
              <a:buFont typeface="Wingdings"/>
              <a:buNone/>
            </a:pPr>
            <a:endParaRPr lang="en-US" dirty="0">
              <a:sym typeface="Wingdings" pitchFamily="2" charset="2"/>
            </a:endParaRPr>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q</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smtClean="0">
                <a:solidFill>
                  <a:srgbClr val="FF3300"/>
                </a:solidFill>
              </a:rPr>
              <a:t>q</a:t>
            </a:r>
            <a:r>
              <a:rPr lang="en-US" sz="1200" dirty="0" smtClean="0"/>
              <a:t>; j++ )</a:t>
            </a:r>
          </a:p>
          <a:p>
            <a:r>
              <a:rPr lang="en-US" sz="1200" dirty="0" smtClean="0"/>
              <a:t>       sum++;</a:t>
            </a:r>
          </a:p>
          <a:p>
            <a:pPr>
              <a:buFont typeface="Wingdings"/>
              <a:buNone/>
            </a:pPr>
            <a:r>
              <a:rPr lang="en-US" dirty="0" smtClean="0">
                <a:sym typeface="Wingdings" pitchFamily="2" charset="2"/>
              </a:rPr>
              <a:t>O(N^2)</a:t>
            </a:r>
          </a:p>
          <a:p>
            <a:pPr>
              <a:buFont typeface="Wingdings"/>
              <a:buNone/>
            </a:pPr>
            <a:endParaRPr lang="en-US" dirty="0" smtClean="0">
              <a:sym typeface="Wingdings" pitchFamily="2" charset="2"/>
            </a:endParaRPr>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smtClean="0">
                <a:solidFill>
                  <a:srgbClr val="FF3300"/>
                </a:solidFill>
              </a:rPr>
              <a:t>n*n</a:t>
            </a:r>
            <a:r>
              <a:rPr lang="en-US" sz="1200" dirty="0" smtClean="0"/>
              <a:t>; j++ )</a:t>
            </a:r>
          </a:p>
          <a:p>
            <a:r>
              <a:rPr lang="en-US" sz="1200" dirty="0" smtClean="0"/>
              <a:t>         sum++;</a:t>
            </a:r>
          </a:p>
          <a:p>
            <a:pPr>
              <a:buFont typeface="Wingdings"/>
              <a:buNone/>
            </a:pPr>
            <a:r>
              <a:rPr lang="en-US" dirty="0" smtClean="0">
                <a:sym typeface="Wingdings" pitchFamily="2" charset="2"/>
              </a:rPr>
              <a:t>O(N^3)</a:t>
            </a:r>
          </a:p>
          <a:p>
            <a:pPr>
              <a:buFont typeface="Wingdings"/>
              <a:buNone/>
            </a:pPr>
            <a:endParaRPr lang="en-US" dirty="0" smtClean="0">
              <a:sym typeface="Wingdings" pitchFamily="2" charset="2"/>
            </a:endParaRPr>
          </a:p>
          <a:p>
            <a:r>
              <a:rPr lang="en-US" sz="1200" dirty="0" smtClean="0">
                <a:solidFill>
                  <a:schemeClr val="tx1"/>
                </a:solidFill>
              </a:rPr>
              <a:t>k = </a:t>
            </a:r>
            <a:r>
              <a:rPr lang="en-US" sz="1200" dirty="0" smtClean="0">
                <a:solidFill>
                  <a:srgbClr val="FF3300"/>
                </a:solidFill>
              </a:rPr>
              <a:t>n</a:t>
            </a:r>
            <a:r>
              <a:rPr lang="en-US" sz="1200" dirty="0" smtClean="0">
                <a:solidFill>
                  <a:schemeClr val="tx1"/>
                </a:solidFill>
              </a:rPr>
              <a:t>;</a:t>
            </a:r>
          </a:p>
          <a:p>
            <a:r>
              <a:rPr lang="en-US" sz="1200" dirty="0" smtClean="0">
                <a:solidFill>
                  <a:schemeClr val="tx1"/>
                </a:solidFill>
              </a:rPr>
              <a:t>while (k &gt; 1)</a:t>
            </a:r>
          </a:p>
          <a:p>
            <a:r>
              <a:rPr lang="en-US" sz="1200" dirty="0" smtClean="0">
                <a:solidFill>
                  <a:schemeClr val="tx1"/>
                </a:solidFill>
              </a:rPr>
              <a:t>{</a:t>
            </a:r>
          </a:p>
          <a:p>
            <a:r>
              <a:rPr lang="en-US" sz="1200" dirty="0" smtClean="0">
                <a:solidFill>
                  <a:schemeClr val="tx1"/>
                </a:solidFill>
              </a:rPr>
              <a:t>    sum++;</a:t>
            </a:r>
          </a:p>
          <a:p>
            <a:r>
              <a:rPr lang="en-US" sz="1200" dirty="0" smtClean="0">
                <a:solidFill>
                  <a:schemeClr val="tx1"/>
                </a:solidFill>
              </a:rPr>
              <a:t>    </a:t>
            </a:r>
            <a:r>
              <a:rPr lang="en-US" sz="1200" dirty="0" smtClean="0">
                <a:solidFill>
                  <a:srgbClr val="FF3300"/>
                </a:solidFill>
              </a:rPr>
              <a:t>k = k/2;</a:t>
            </a:r>
          </a:p>
          <a:p>
            <a:r>
              <a:rPr lang="en-US" sz="1200" dirty="0" smtClean="0">
                <a:solidFill>
                  <a:schemeClr val="tx1"/>
                </a:solidFill>
              </a:rPr>
              <a:t>}</a:t>
            </a:r>
          </a:p>
          <a:p>
            <a:pPr>
              <a:buFont typeface="Wingdings"/>
              <a:buNone/>
            </a:pPr>
            <a:r>
              <a:rPr lang="en-US" dirty="0" smtClean="0">
                <a:sym typeface="Wingdings" pitchFamily="2" charset="2"/>
              </a:rPr>
              <a:t>O(log</a:t>
            </a:r>
            <a:r>
              <a:rPr lang="en-US" baseline="0" dirty="0" smtClean="0">
                <a:sym typeface="Wingdings" pitchFamily="2" charset="2"/>
              </a:rPr>
              <a:t>(N))  -- that’s log base 2</a:t>
            </a:r>
          </a:p>
          <a:p>
            <a:pPr>
              <a:buFont typeface="Wingdings"/>
              <a:buNone/>
            </a:pPr>
            <a:endParaRPr lang="en-US" baseline="0" dirty="0" smtClean="0">
              <a:sym typeface="Wingdings" pitchFamily="2" charset="2"/>
            </a:endParaRPr>
          </a:p>
          <a:p>
            <a:r>
              <a:rPr lang="en-US" sz="1200" dirty="0" smtClean="0">
                <a:solidFill>
                  <a:schemeClr val="tx1"/>
                </a:solidFill>
              </a:rPr>
              <a:t>for (</a:t>
            </a:r>
            <a:r>
              <a:rPr lang="en-US" sz="1200" dirty="0" err="1" smtClean="0">
                <a:solidFill>
                  <a:schemeClr val="tx1"/>
                </a:solidFill>
              </a:rPr>
              <a:t>int</a:t>
            </a:r>
            <a:r>
              <a:rPr lang="en-US" sz="1200" dirty="0" smtClean="0">
                <a:solidFill>
                  <a:schemeClr val="tx1"/>
                </a:solidFill>
              </a:rPr>
              <a:t> </a:t>
            </a:r>
            <a:r>
              <a:rPr lang="en-US" sz="1200" dirty="0" err="1" smtClean="0">
                <a:solidFill>
                  <a:schemeClr val="tx1"/>
                </a:solidFill>
              </a:rPr>
              <a:t>i</a:t>
            </a:r>
            <a:r>
              <a:rPr lang="en-US" sz="1200" dirty="0" smtClean="0">
                <a:solidFill>
                  <a:schemeClr val="tx1"/>
                </a:solidFill>
              </a:rPr>
              <a:t>=0 ; </a:t>
            </a:r>
            <a:r>
              <a:rPr lang="en-US" sz="1200" dirty="0" err="1" smtClean="0">
                <a:solidFill>
                  <a:schemeClr val="tx1"/>
                </a:solidFill>
              </a:rPr>
              <a:t>i</a:t>
            </a:r>
            <a:r>
              <a:rPr lang="en-US" sz="1200" dirty="0" smtClean="0">
                <a:solidFill>
                  <a:schemeClr val="tx1"/>
                </a:solidFill>
              </a:rPr>
              <a:t> &lt; </a:t>
            </a:r>
            <a:r>
              <a:rPr lang="en-US" sz="1200" dirty="0" smtClean="0">
                <a:solidFill>
                  <a:srgbClr val="FF0000"/>
                </a:solidFill>
              </a:rPr>
              <a:t>n</a:t>
            </a:r>
            <a:r>
              <a:rPr lang="en-US" sz="1200" dirty="0" smtClean="0">
                <a:solidFill>
                  <a:schemeClr val="tx1"/>
                </a:solidFill>
              </a:rPr>
              <a:t> ; </a:t>
            </a:r>
            <a:r>
              <a:rPr lang="en-US" sz="1200" dirty="0" err="1" smtClean="0">
                <a:solidFill>
                  <a:schemeClr val="tx1"/>
                </a:solidFill>
              </a:rPr>
              <a:t>i</a:t>
            </a:r>
            <a:r>
              <a:rPr lang="en-US" sz="1200" dirty="0" smtClean="0">
                <a:solidFill>
                  <a:schemeClr val="tx1"/>
                </a:solidFill>
              </a:rPr>
              <a:t>++)</a:t>
            </a:r>
          </a:p>
          <a:p>
            <a:r>
              <a:rPr lang="en-US" sz="1200" dirty="0" smtClean="0">
                <a:solidFill>
                  <a:schemeClr val="tx1"/>
                </a:solidFill>
              </a:rPr>
              <a:t>{</a:t>
            </a:r>
          </a:p>
          <a:p>
            <a:r>
              <a:rPr lang="en-US" sz="1200" dirty="0" smtClean="0">
                <a:solidFill>
                  <a:schemeClr val="tx1"/>
                </a:solidFill>
              </a:rPr>
              <a:t>    </a:t>
            </a:r>
            <a:r>
              <a:rPr lang="en-US" sz="1200" dirty="0" err="1" smtClean="0">
                <a:solidFill>
                  <a:schemeClr val="tx1"/>
                </a:solidFill>
              </a:rPr>
              <a:t>int</a:t>
            </a:r>
            <a:r>
              <a:rPr lang="en-US" sz="1200" dirty="0" smtClean="0">
                <a:solidFill>
                  <a:schemeClr val="tx1"/>
                </a:solidFill>
              </a:rPr>
              <a:t> k = </a:t>
            </a:r>
            <a:r>
              <a:rPr lang="en-US" sz="1200" dirty="0" smtClean="0">
                <a:solidFill>
                  <a:srgbClr val="FF3300"/>
                </a:solidFill>
              </a:rPr>
              <a:t>n</a:t>
            </a:r>
            <a:r>
              <a:rPr lang="en-US" sz="1200" dirty="0" smtClean="0">
                <a:solidFill>
                  <a:schemeClr val="tx1"/>
                </a:solidFill>
              </a:rPr>
              <a:t>;</a:t>
            </a:r>
          </a:p>
          <a:p>
            <a:r>
              <a:rPr lang="en-US" sz="1200" dirty="0" smtClean="0">
                <a:solidFill>
                  <a:schemeClr val="tx1"/>
                </a:solidFill>
              </a:rPr>
              <a:t>    while (k &gt; 1)</a:t>
            </a:r>
          </a:p>
          <a:p>
            <a:r>
              <a:rPr lang="en-US" sz="1200" dirty="0" smtClean="0">
                <a:solidFill>
                  <a:schemeClr val="tx1"/>
                </a:solidFill>
              </a:rPr>
              <a:t>    {</a:t>
            </a:r>
          </a:p>
          <a:p>
            <a:r>
              <a:rPr lang="en-US" sz="1200" dirty="0" smtClean="0">
                <a:solidFill>
                  <a:schemeClr val="tx1"/>
                </a:solidFill>
              </a:rPr>
              <a:t>         sum++;</a:t>
            </a:r>
          </a:p>
          <a:p>
            <a:r>
              <a:rPr lang="en-US" sz="1200" dirty="0" smtClean="0">
                <a:solidFill>
                  <a:schemeClr val="tx1"/>
                </a:solidFill>
              </a:rPr>
              <a:t>         </a:t>
            </a:r>
            <a:r>
              <a:rPr lang="en-US" sz="1200" dirty="0" smtClean="0">
                <a:solidFill>
                  <a:srgbClr val="FF3300"/>
                </a:solidFill>
              </a:rPr>
              <a:t>k = k/2;</a:t>
            </a:r>
          </a:p>
          <a:p>
            <a:r>
              <a:rPr lang="en-US" sz="1200" dirty="0" smtClean="0">
                <a:solidFill>
                  <a:schemeClr val="tx1"/>
                </a:solidFill>
              </a:rPr>
              <a:t>    }</a:t>
            </a:r>
          </a:p>
          <a:p>
            <a:r>
              <a:rPr lang="en-US" sz="1200" dirty="0" smtClean="0">
                <a:solidFill>
                  <a:schemeClr val="tx1"/>
                </a:solidFill>
              </a:rPr>
              <a:t>}</a:t>
            </a:r>
          </a:p>
          <a:p>
            <a:pPr>
              <a:buFont typeface="Wingdings"/>
              <a:buNone/>
            </a:pPr>
            <a:r>
              <a:rPr lang="en-US" baseline="0" dirty="0" smtClean="0">
                <a:sym typeface="Wingdings" pitchFamily="2" charset="2"/>
              </a:rPr>
              <a:t>O(n*log(n))</a:t>
            </a:r>
          </a:p>
          <a:p>
            <a:pPr>
              <a:buFont typeface="Wingdings"/>
              <a:buNone/>
            </a:pPr>
            <a:endParaRPr lang="en-US" baseline="0" dirty="0" smtClean="0">
              <a:sym typeface="Wingdings" pitchFamily="2" charset="2"/>
            </a:endParaRPr>
          </a:p>
          <a:p>
            <a:r>
              <a:rPr lang="en-US" sz="1200" dirty="0" smtClean="0"/>
              <a:t>void </a:t>
            </a:r>
            <a:r>
              <a:rPr lang="en-US" sz="1200" dirty="0" err="1" smtClean="0"/>
              <a:t>foo</a:t>
            </a:r>
            <a:r>
              <a:rPr lang="en-US" sz="1200" dirty="0" smtClean="0"/>
              <a:t>( )</a:t>
            </a:r>
          </a:p>
          <a:p>
            <a:r>
              <a:rPr lang="en-US" sz="1200" dirty="0" smtClean="0"/>
              <a:t>{</a:t>
            </a:r>
          </a:p>
          <a:p>
            <a:r>
              <a:rPr lang="en-US" sz="1200" dirty="0" smtClean="0"/>
              <a:t>    </a:t>
            </a:r>
            <a:r>
              <a:rPr lang="en-US" sz="1200" dirty="0" err="1" smtClean="0"/>
              <a:t>int</a:t>
            </a:r>
            <a:r>
              <a:rPr lang="en-US" sz="1200" dirty="0" smtClean="0"/>
              <a:t> </a:t>
            </a:r>
            <a:r>
              <a:rPr lang="en-US" sz="1200" dirty="0" err="1" smtClean="0"/>
              <a:t>i</a:t>
            </a:r>
            <a:r>
              <a:rPr lang="en-US" sz="1200" dirty="0" smtClean="0"/>
              <a:t>, sum = 0;</a:t>
            </a:r>
          </a:p>
          <a:p>
            <a:endParaRPr lang="en-US" sz="1200" dirty="0" smtClean="0"/>
          </a:p>
          <a:p>
            <a:r>
              <a:rPr lang="en-US" sz="1200" dirty="0" smtClean="0"/>
              <a:t>    for (</a:t>
            </a:r>
            <a:r>
              <a:rPr lang="en-US" sz="1200" dirty="0" err="1" smtClean="0"/>
              <a:t>i</a:t>
            </a:r>
            <a:r>
              <a:rPr lang="en-US" sz="1200" dirty="0" smtClean="0"/>
              <a:t>=0 ; </a:t>
            </a:r>
            <a:r>
              <a:rPr lang="en-US" sz="1200" dirty="0" err="1" smtClean="0"/>
              <a:t>i</a:t>
            </a:r>
            <a:r>
              <a:rPr lang="en-US" sz="1200" dirty="0" smtClean="0"/>
              <a:t> &lt; </a:t>
            </a:r>
            <a:r>
              <a:rPr lang="en-US" sz="1200" dirty="0" smtClean="0">
                <a:solidFill>
                  <a:srgbClr val="FF0000"/>
                </a:solidFill>
              </a:rPr>
              <a:t>n*n </a:t>
            </a:r>
            <a:r>
              <a:rPr lang="en-US" sz="1200" dirty="0" smtClean="0"/>
              <a:t>; </a:t>
            </a:r>
            <a:r>
              <a:rPr lang="en-US" sz="1200" dirty="0" err="1" smtClean="0"/>
              <a:t>i</a:t>
            </a:r>
            <a:r>
              <a:rPr lang="en-US" sz="1200" dirty="0" smtClean="0"/>
              <a:t>++)</a:t>
            </a:r>
          </a:p>
          <a:p>
            <a:r>
              <a:rPr lang="en-US" sz="1200" dirty="0" smtClean="0"/>
              <a:t>         sum += </a:t>
            </a:r>
            <a:r>
              <a:rPr lang="en-US" sz="1200" dirty="0" err="1" smtClean="0"/>
              <a:t>i</a:t>
            </a:r>
            <a:r>
              <a:rPr lang="en-US" sz="1200" dirty="0" smtClean="0"/>
              <a:t>;</a:t>
            </a:r>
          </a:p>
          <a:p>
            <a:endParaRPr lang="en-US" sz="1200" dirty="0" smtClean="0"/>
          </a:p>
          <a:p>
            <a:r>
              <a:rPr lang="en-US" sz="1200" dirty="0" smtClean="0"/>
              <a:t>    for (</a:t>
            </a:r>
            <a:r>
              <a:rPr lang="en-US" sz="1200" dirty="0" err="1" smtClean="0"/>
              <a:t>i</a:t>
            </a:r>
            <a:r>
              <a:rPr lang="en-US" sz="1200" dirty="0" smtClean="0"/>
              <a:t>=0 ; </a:t>
            </a:r>
            <a:r>
              <a:rPr lang="en-US" sz="1200" dirty="0" err="1" smtClean="0"/>
              <a:t>i</a:t>
            </a:r>
            <a:r>
              <a:rPr lang="en-US" sz="1200" dirty="0" smtClean="0"/>
              <a:t> &lt; </a:t>
            </a:r>
            <a:r>
              <a:rPr lang="en-US" sz="1200" dirty="0" smtClean="0">
                <a:solidFill>
                  <a:srgbClr val="FF0000"/>
                </a:solidFill>
              </a:rPr>
              <a:t>n*n*n </a:t>
            </a:r>
            <a:r>
              <a:rPr lang="en-US" sz="1200" dirty="0" smtClean="0"/>
              <a:t>; </a:t>
            </a:r>
            <a:r>
              <a:rPr lang="en-US" sz="1200" dirty="0" err="1" smtClean="0"/>
              <a:t>i</a:t>
            </a:r>
            <a:r>
              <a:rPr lang="en-US" sz="1200" dirty="0" smtClean="0"/>
              <a:t>++)</a:t>
            </a:r>
          </a:p>
          <a:p>
            <a:r>
              <a:rPr lang="en-US" sz="1200" dirty="0" smtClean="0"/>
              <a:t>         sum += </a:t>
            </a:r>
            <a:r>
              <a:rPr lang="en-US" sz="1200" dirty="0" err="1" smtClean="0"/>
              <a:t>i</a:t>
            </a:r>
            <a:r>
              <a:rPr lang="en-US" sz="1200" dirty="0" smtClean="0"/>
              <a:t>;</a:t>
            </a:r>
          </a:p>
          <a:p>
            <a:r>
              <a:rPr lang="en-US" sz="1200" dirty="0" smtClean="0"/>
              <a:t>}</a:t>
            </a:r>
          </a:p>
          <a:p>
            <a:pPr>
              <a:buFont typeface="Wingdings"/>
              <a:buNone/>
            </a:pPr>
            <a:r>
              <a:rPr lang="en-US" baseline="0" dirty="0" smtClean="0">
                <a:sym typeface="Wingdings" pitchFamily="2" charset="2"/>
              </a:rPr>
              <a:t>O(N^3)  -- we ignore the n^2 loop since it’s drowned out by the last loop</a:t>
            </a:r>
          </a:p>
          <a:p>
            <a:pPr>
              <a:buFont typeface="Wingdings"/>
              <a:buNone/>
            </a:pPr>
            <a:endParaRPr lang="en-US" baseline="0" dirty="0" smtClean="0">
              <a:sym typeface="Wingdings" pitchFamily="2" charset="2"/>
            </a:endParaRPr>
          </a:p>
          <a:p>
            <a:pPr>
              <a:buFont typeface="Wingdings"/>
              <a:buNone/>
            </a:pPr>
            <a:endParaRPr lang="en-US" baseline="0" dirty="0" smtClean="0">
              <a:sym typeface="Wingdings" pitchFamily="2" charset="2"/>
            </a:endParaRPr>
          </a:p>
          <a:p>
            <a:pPr>
              <a:buFont typeface="Wingdings"/>
              <a:buNone/>
            </a:pPr>
            <a:endParaRPr lang="en-US" dirty="0" smtClean="0">
              <a:sym typeface="Wingdings" pitchFamily="2" charset="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170D8A-0089-4FD6-BEA7-F2592320CE3E}" type="slidenum">
              <a:rPr lang="en-US"/>
              <a:pPr/>
              <a:t>2</a:t>
            </a:fld>
            <a:endParaRPr lang="en-US"/>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82750C-8F3A-437C-A3BE-432172EF124E}" type="slidenum">
              <a:rPr lang="en-US"/>
              <a:pPr/>
              <a:t>20</a:t>
            </a:fld>
            <a:endParaRPr lang="en-US"/>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smtClean="0"/>
              <a:t>int</a:t>
            </a:r>
            <a:r>
              <a:rPr lang="en-US" sz="1200" dirty="0" smtClean="0"/>
              <a:t> </a:t>
            </a:r>
            <a:r>
              <a:rPr lang="en-US" sz="1200" dirty="0" err="1" smtClean="0"/>
              <a:t>searchArray</a:t>
            </a:r>
            <a:r>
              <a:rPr lang="en-US" sz="1200" dirty="0" smtClean="0"/>
              <a:t>(</a:t>
            </a:r>
            <a:r>
              <a:rPr lang="en-US" sz="1200" dirty="0" err="1" smtClean="0"/>
              <a:t>int</a:t>
            </a:r>
            <a:r>
              <a:rPr lang="en-US" sz="1200" dirty="0" smtClean="0"/>
              <a:t> </a:t>
            </a:r>
            <a:r>
              <a:rPr lang="en-US" sz="1200" dirty="0" err="1" smtClean="0"/>
              <a:t>arr</a:t>
            </a:r>
            <a:r>
              <a:rPr lang="en-US" sz="1200" dirty="0" smtClean="0"/>
              <a:t>[], </a:t>
            </a:r>
            <a:r>
              <a:rPr lang="en-US" sz="1200" dirty="0" err="1" smtClean="0"/>
              <a:t>int</a:t>
            </a:r>
            <a:r>
              <a:rPr lang="en-US" sz="1200" dirty="0" smtClean="0"/>
              <a:t> </a:t>
            </a:r>
            <a:r>
              <a:rPr lang="en-US" sz="1200" dirty="0" smtClean="0">
                <a:solidFill>
                  <a:srgbClr val="FF0000"/>
                </a:solidFill>
              </a:rPr>
              <a:t>n</a:t>
            </a:r>
            <a:r>
              <a:rPr lang="en-US" sz="1200" dirty="0" smtClean="0"/>
              <a:t>, </a:t>
            </a:r>
            <a:r>
              <a:rPr lang="en-US" sz="1200" dirty="0" err="1" smtClean="0"/>
              <a:t>int</a:t>
            </a:r>
            <a:r>
              <a:rPr lang="en-US" sz="1200" dirty="0" smtClean="0"/>
              <a:t> </a:t>
            </a:r>
            <a:r>
              <a:rPr lang="en-US" sz="1200" dirty="0" err="1" smtClean="0"/>
              <a:t>forValue</a:t>
            </a:r>
            <a:r>
              <a:rPr lang="en-US" sz="1200" dirty="0" smtClean="0"/>
              <a:t>)</a:t>
            </a:r>
          </a:p>
          <a:p>
            <a:r>
              <a:rPr lang="en-US" dirty="0" smtClean="0"/>
              <a:t>O(N)</a:t>
            </a:r>
          </a:p>
          <a:p>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smtClean="0"/>
              <a:t>void </a:t>
            </a:r>
            <a:r>
              <a:rPr lang="en-US" sz="1200" dirty="0" err="1" smtClean="0"/>
              <a:t>addItemToEndOfArray</a:t>
            </a:r>
            <a:r>
              <a:rPr lang="en-US" sz="1200" dirty="0" smtClean="0"/>
              <a:t>(</a:t>
            </a:r>
            <a:r>
              <a:rPr lang="en-US" sz="1200" dirty="0" err="1" smtClean="0"/>
              <a:t>int</a:t>
            </a:r>
            <a:r>
              <a:rPr lang="en-US" sz="1200" dirty="0" smtClean="0"/>
              <a:t> </a:t>
            </a:r>
            <a:r>
              <a:rPr lang="en-US" sz="1200" dirty="0" err="1" smtClean="0"/>
              <a:t>arr</a:t>
            </a:r>
            <a:r>
              <a:rPr lang="en-US" sz="1200" dirty="0" smtClean="0"/>
              <a:t>[], </a:t>
            </a:r>
            <a:r>
              <a:rPr lang="en-US" sz="1200" dirty="0" err="1" smtClean="0"/>
              <a:t>int</a:t>
            </a:r>
            <a:r>
              <a:rPr lang="en-US" sz="1200" dirty="0" smtClean="0"/>
              <a:t> &amp;</a:t>
            </a:r>
            <a:r>
              <a:rPr lang="en-US" sz="1200" dirty="0" smtClean="0">
                <a:solidFill>
                  <a:srgbClr val="FF0000"/>
                </a:solidFill>
              </a:rPr>
              <a:t>n</a:t>
            </a:r>
            <a:r>
              <a:rPr lang="en-US" sz="1200" dirty="0" smtClean="0"/>
              <a:t>, </a:t>
            </a:r>
            <a:r>
              <a:rPr lang="en-US" sz="1200" dirty="0" err="1" smtClean="0"/>
              <a:t>int</a:t>
            </a:r>
            <a:r>
              <a:rPr lang="en-US" sz="1200" dirty="0" smtClean="0"/>
              <a:t> </a:t>
            </a:r>
            <a:r>
              <a:rPr lang="en-US" sz="1200" dirty="0" err="1" smtClean="0"/>
              <a:t>addMe</a:t>
            </a:r>
            <a:r>
              <a:rPr lang="en-US" sz="1200" dirty="0" smtClean="0"/>
              <a:t>)</a:t>
            </a:r>
          </a:p>
          <a:p>
            <a:r>
              <a:rPr lang="en-US" dirty="0" smtClean="0"/>
              <a:t>O(1) – it takes just one step to add an item to the end of an array;</a:t>
            </a:r>
            <a:r>
              <a:rPr lang="en-US" baseline="0" dirty="0" smtClean="0"/>
              <a:t> no looping is required!</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5B040-80BD-423F-BE1A-5B2808CB0462}" type="slidenum">
              <a:rPr lang="en-US"/>
              <a:pPr/>
              <a:t>21</a:t>
            </a:fld>
            <a:endParaRPr 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585D9-AD35-4803-A429-12AB4E8D339F}" type="slidenum">
              <a:rPr lang="en-US"/>
              <a:pPr/>
              <a:t>22</a:t>
            </a:fld>
            <a:endParaRPr lang="en-US"/>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66D804-651C-4C97-B26B-B6EBF67BD118}" type="slidenum">
              <a:rPr lang="en-US"/>
              <a:pPr/>
              <a:t>23</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err="1" smtClean="0">
                <a:solidFill>
                  <a:srgbClr val="FF3300"/>
                </a:solidFill>
              </a:rPr>
              <a:t>i</a:t>
            </a:r>
            <a:r>
              <a:rPr lang="en-US" sz="1200" dirty="0" smtClean="0"/>
              <a:t>; j++ )</a:t>
            </a:r>
          </a:p>
          <a:p>
            <a:r>
              <a:rPr lang="en-US" sz="1200" dirty="0" smtClean="0"/>
              <a:t>       sum++;</a:t>
            </a:r>
          </a:p>
          <a:p>
            <a:r>
              <a:rPr lang="en-US" dirty="0" smtClean="0"/>
              <a:t>O(N^2)</a:t>
            </a:r>
          </a:p>
          <a:p>
            <a:endParaRPr lang="en-US" dirty="0" smtClean="0"/>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q*q</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err="1" smtClean="0">
                <a:solidFill>
                  <a:srgbClr val="FF3300"/>
                </a:solidFill>
              </a:rPr>
              <a:t>i</a:t>
            </a:r>
            <a:r>
              <a:rPr lang="en-US" sz="1200" dirty="0" smtClean="0"/>
              <a:t>; j++ )</a:t>
            </a:r>
          </a:p>
          <a:p>
            <a:r>
              <a:rPr lang="en-US" sz="1200" dirty="0" smtClean="0"/>
              <a:t>       sum++;</a:t>
            </a:r>
          </a:p>
          <a:p>
            <a:r>
              <a:rPr lang="en-US" dirty="0" smtClean="0"/>
              <a:t>O(Q^4) </a:t>
            </a:r>
          </a:p>
          <a:p>
            <a:endParaRPr lang="en-US" dirty="0" smtClean="0"/>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err="1" smtClean="0">
                <a:solidFill>
                  <a:srgbClr val="FF3300"/>
                </a:solidFill>
              </a:rPr>
              <a:t>i</a:t>
            </a:r>
            <a:r>
              <a:rPr lang="en-US" sz="1200" dirty="0" smtClean="0">
                <a:solidFill>
                  <a:srgbClr val="FF3300"/>
                </a:solidFill>
              </a:rPr>
              <a:t>*</a:t>
            </a:r>
            <a:r>
              <a:rPr lang="en-US" sz="1200" dirty="0" err="1" smtClean="0">
                <a:solidFill>
                  <a:srgbClr val="FF3300"/>
                </a:solidFill>
              </a:rPr>
              <a:t>i</a:t>
            </a:r>
            <a:r>
              <a:rPr lang="en-US" sz="1200" dirty="0" smtClean="0"/>
              <a:t>; j++ )</a:t>
            </a:r>
          </a:p>
          <a:p>
            <a:r>
              <a:rPr lang="en-US" sz="1200" dirty="0" smtClean="0"/>
              <a:t>      for ( </a:t>
            </a:r>
            <a:r>
              <a:rPr lang="en-US" sz="1200" dirty="0" err="1" smtClean="0"/>
              <a:t>int</a:t>
            </a:r>
            <a:r>
              <a:rPr lang="en-US" sz="1200" dirty="0" smtClean="0"/>
              <a:t> k = 0; k &lt; </a:t>
            </a:r>
            <a:r>
              <a:rPr lang="en-US" sz="1200" dirty="0" smtClean="0">
                <a:solidFill>
                  <a:srgbClr val="FF3300"/>
                </a:solidFill>
              </a:rPr>
              <a:t>j</a:t>
            </a:r>
            <a:r>
              <a:rPr lang="en-US" sz="1200" dirty="0" smtClean="0"/>
              <a:t>; k++)</a:t>
            </a:r>
          </a:p>
          <a:p>
            <a:r>
              <a:rPr lang="en-US" sz="1200" dirty="0" smtClean="0"/>
              <a:t>         sum++;</a:t>
            </a:r>
          </a:p>
          <a:p>
            <a:r>
              <a:rPr lang="en-US" dirty="0" smtClean="0"/>
              <a:t>O(N^5)</a:t>
            </a:r>
          </a:p>
          <a:p>
            <a:endParaRPr lang="en-US" dirty="0" smtClean="0"/>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p</a:t>
            </a:r>
            <a:r>
              <a:rPr lang="en-US" sz="1200" dirty="0" smtClean="0"/>
              <a:t>; </a:t>
            </a:r>
            <a:r>
              <a:rPr lang="en-US" sz="1200" dirty="0" err="1" smtClean="0"/>
              <a:t>i</a:t>
            </a:r>
            <a:r>
              <a:rPr lang="en-US" sz="1200" dirty="0" smtClean="0"/>
              <a:t>++ )</a:t>
            </a:r>
          </a:p>
          <a:p>
            <a:r>
              <a:rPr lang="en-US" sz="1200" dirty="0" smtClean="0"/>
              <a:t>   for ( </a:t>
            </a:r>
            <a:r>
              <a:rPr lang="en-US" sz="1200" dirty="0" err="1" smtClean="0"/>
              <a:t>int</a:t>
            </a:r>
            <a:r>
              <a:rPr lang="en-US" sz="1200" dirty="0" smtClean="0"/>
              <a:t> j = 0; j &lt; </a:t>
            </a:r>
            <a:r>
              <a:rPr lang="en-US" sz="1200" dirty="0" err="1" smtClean="0">
                <a:solidFill>
                  <a:srgbClr val="FF3300"/>
                </a:solidFill>
              </a:rPr>
              <a:t>i</a:t>
            </a:r>
            <a:r>
              <a:rPr lang="en-US" sz="1200" dirty="0" smtClean="0">
                <a:solidFill>
                  <a:srgbClr val="FF3300"/>
                </a:solidFill>
              </a:rPr>
              <a:t>*</a:t>
            </a:r>
            <a:r>
              <a:rPr lang="en-US" sz="1200" dirty="0" err="1" smtClean="0">
                <a:solidFill>
                  <a:srgbClr val="FF3300"/>
                </a:solidFill>
              </a:rPr>
              <a:t>i</a:t>
            </a:r>
            <a:r>
              <a:rPr lang="en-US" sz="1200" dirty="0" smtClean="0"/>
              <a:t>; j++ )</a:t>
            </a:r>
          </a:p>
          <a:p>
            <a:r>
              <a:rPr lang="en-US" sz="1200" dirty="0" smtClean="0"/>
              <a:t>      for ( </a:t>
            </a:r>
            <a:r>
              <a:rPr lang="en-US" sz="1200" dirty="0" err="1" smtClean="0"/>
              <a:t>int</a:t>
            </a:r>
            <a:r>
              <a:rPr lang="en-US" sz="1200" dirty="0" smtClean="0"/>
              <a:t> k = 0; k &lt; </a:t>
            </a:r>
            <a:r>
              <a:rPr lang="en-US" sz="1200" dirty="0" err="1" smtClean="0">
                <a:solidFill>
                  <a:srgbClr val="FF3300"/>
                </a:solidFill>
              </a:rPr>
              <a:t>i</a:t>
            </a:r>
            <a:r>
              <a:rPr lang="en-US" sz="1200" dirty="0" smtClean="0"/>
              <a:t>; k++)</a:t>
            </a:r>
          </a:p>
          <a:p>
            <a:r>
              <a:rPr lang="en-US" sz="1200" dirty="0" smtClean="0"/>
              <a:t>         sum++;</a:t>
            </a:r>
          </a:p>
          <a:p>
            <a:r>
              <a:rPr lang="en-US" dirty="0" smtClean="0"/>
              <a:t>O(p^4)</a:t>
            </a:r>
          </a:p>
          <a:p>
            <a:endParaRPr lang="en-US" dirty="0" smtClean="0"/>
          </a:p>
          <a:p>
            <a:r>
              <a:rPr lang="en-US" sz="1200" dirty="0" smtClean="0"/>
              <a:t>for ( </a:t>
            </a:r>
            <a:r>
              <a:rPr lang="en-US" sz="1200" dirty="0" err="1" smtClean="0"/>
              <a:t>int</a:t>
            </a:r>
            <a:r>
              <a:rPr lang="en-US" sz="1200" dirty="0" smtClean="0"/>
              <a:t> </a:t>
            </a:r>
            <a:r>
              <a:rPr lang="en-US" sz="1200" dirty="0" err="1" smtClean="0"/>
              <a:t>i</a:t>
            </a:r>
            <a:r>
              <a:rPr lang="en-US" sz="1200" dirty="0" smtClean="0"/>
              <a:t> = 0; </a:t>
            </a:r>
            <a:r>
              <a:rPr lang="en-US" sz="1200" dirty="0" err="1" smtClean="0"/>
              <a:t>i</a:t>
            </a:r>
            <a:r>
              <a:rPr lang="en-US" sz="1200" dirty="0" smtClean="0"/>
              <a:t> &lt; </a:t>
            </a:r>
            <a:r>
              <a:rPr lang="en-US" sz="1200" dirty="0" smtClean="0">
                <a:solidFill>
                  <a:srgbClr val="FF3300"/>
                </a:solidFill>
              </a:rPr>
              <a:t>n</a:t>
            </a:r>
            <a:r>
              <a:rPr lang="en-US" sz="1200" dirty="0" smtClean="0"/>
              <a:t>; </a:t>
            </a:r>
            <a:r>
              <a:rPr lang="en-US" sz="1200" dirty="0" err="1" smtClean="0"/>
              <a:t>i</a:t>
            </a:r>
            <a:r>
              <a:rPr lang="en-US" sz="1200" dirty="0" smtClean="0"/>
              <a:t>++ )</a:t>
            </a:r>
          </a:p>
          <a:p>
            <a:r>
              <a:rPr lang="en-US" sz="1200" dirty="0" smtClean="0"/>
              <a:t>{</a:t>
            </a:r>
          </a:p>
          <a:p>
            <a:r>
              <a:rPr lang="en-US" sz="1200" dirty="0" smtClean="0"/>
              <a:t>    Circ </a:t>
            </a:r>
            <a:r>
              <a:rPr lang="en-US" sz="1200" dirty="0" err="1" smtClean="0"/>
              <a:t>arr</a:t>
            </a:r>
            <a:r>
              <a:rPr lang="en-US" sz="1200" dirty="0" smtClean="0"/>
              <a:t>[</a:t>
            </a:r>
            <a:r>
              <a:rPr lang="en-US" sz="1200" dirty="0" smtClean="0">
                <a:solidFill>
                  <a:srgbClr val="FF0000"/>
                </a:solidFill>
              </a:rPr>
              <a:t>n</a:t>
            </a:r>
            <a:r>
              <a:rPr lang="en-US" sz="1200" dirty="0" smtClean="0"/>
              <a:t>];  </a:t>
            </a:r>
          </a:p>
          <a:p>
            <a:endParaRPr lang="en-US" sz="800" dirty="0" smtClean="0"/>
          </a:p>
          <a:p>
            <a:r>
              <a:rPr lang="en-US" sz="1200" dirty="0" smtClean="0"/>
              <a:t>    </a:t>
            </a:r>
            <a:r>
              <a:rPr lang="en-US" sz="1200" dirty="0" err="1" smtClean="0"/>
              <a:t>arr</a:t>
            </a:r>
            <a:r>
              <a:rPr lang="en-US" sz="1200" dirty="0" smtClean="0"/>
              <a:t>[</a:t>
            </a:r>
            <a:r>
              <a:rPr lang="en-US" sz="1200" dirty="0" err="1" smtClean="0"/>
              <a:t>i</a:t>
            </a:r>
            <a:r>
              <a:rPr lang="en-US" sz="1200" dirty="0" smtClean="0"/>
              <a:t>].</a:t>
            </a:r>
            <a:r>
              <a:rPr lang="en-US" sz="1200" dirty="0" err="1" smtClean="0"/>
              <a:t>setRadius</a:t>
            </a:r>
            <a:r>
              <a:rPr lang="en-US" sz="1200" dirty="0" smtClean="0"/>
              <a:t>(</a:t>
            </a:r>
            <a:r>
              <a:rPr lang="en-US" sz="1200" dirty="0" err="1" smtClean="0"/>
              <a:t>i</a:t>
            </a:r>
            <a:r>
              <a:rPr lang="en-US" sz="1200" dirty="0" smtClean="0"/>
              <a:t>);</a:t>
            </a:r>
          </a:p>
          <a:p>
            <a:r>
              <a:rPr lang="en-US" sz="1200" dirty="0" smtClean="0"/>
              <a:t>}</a:t>
            </a:r>
          </a:p>
          <a:p>
            <a:r>
              <a:rPr lang="en-US" dirty="0" smtClean="0"/>
              <a:t>O(n^2)</a:t>
            </a:r>
            <a:r>
              <a:rPr lang="en-US" baseline="0" dirty="0" smtClean="0"/>
              <a:t> because we create a new array of N items during each iteration of the loop. This will cause N constructors to run every time we do: “Circ </a:t>
            </a:r>
            <a:r>
              <a:rPr lang="en-US" baseline="0" dirty="0" err="1" smtClean="0"/>
              <a:t>arr</a:t>
            </a:r>
            <a:r>
              <a:rPr lang="en-US" baseline="0" dirty="0" smtClean="0"/>
              <a:t>[n];” and N destructors to run every time we hit the bottom } of the loop.  So N iterations * (N constructors run + N destructors run during each iteration of the loop) is n^2</a:t>
            </a:r>
          </a:p>
          <a:p>
            <a:endParaRPr lang="en-US" baseline="0" dirty="0" smtClean="0"/>
          </a:p>
          <a:p>
            <a:r>
              <a:rPr lang="en-US" sz="1200" dirty="0" smtClean="0">
                <a:solidFill>
                  <a:schemeClr val="tx1"/>
                </a:solidFill>
              </a:rPr>
              <a:t>or (</a:t>
            </a:r>
            <a:r>
              <a:rPr lang="en-US" sz="1200" dirty="0" err="1" smtClean="0">
                <a:solidFill>
                  <a:schemeClr val="tx1"/>
                </a:solidFill>
              </a:rPr>
              <a:t>int</a:t>
            </a:r>
            <a:r>
              <a:rPr lang="en-US" sz="1200" dirty="0" smtClean="0">
                <a:solidFill>
                  <a:schemeClr val="tx1"/>
                </a:solidFill>
              </a:rPr>
              <a:t> </a:t>
            </a:r>
            <a:r>
              <a:rPr lang="en-US" sz="1200" dirty="0" err="1" smtClean="0">
                <a:solidFill>
                  <a:schemeClr val="tx1"/>
                </a:solidFill>
              </a:rPr>
              <a:t>i</a:t>
            </a:r>
            <a:r>
              <a:rPr lang="en-US" sz="1200" dirty="0" smtClean="0">
                <a:solidFill>
                  <a:schemeClr val="tx1"/>
                </a:solidFill>
              </a:rPr>
              <a:t>=0 ; </a:t>
            </a:r>
            <a:r>
              <a:rPr lang="en-US" sz="1200" dirty="0" err="1" smtClean="0">
                <a:solidFill>
                  <a:schemeClr val="tx1"/>
                </a:solidFill>
              </a:rPr>
              <a:t>i</a:t>
            </a:r>
            <a:r>
              <a:rPr lang="en-US" sz="1200" dirty="0" smtClean="0">
                <a:solidFill>
                  <a:schemeClr val="tx1"/>
                </a:solidFill>
              </a:rPr>
              <a:t> &lt; </a:t>
            </a:r>
            <a:r>
              <a:rPr lang="en-US" sz="1200" dirty="0" smtClean="0">
                <a:solidFill>
                  <a:srgbClr val="FF0000"/>
                </a:solidFill>
              </a:rPr>
              <a:t>n</a:t>
            </a:r>
            <a:r>
              <a:rPr lang="en-US" sz="1200" dirty="0" smtClean="0">
                <a:solidFill>
                  <a:schemeClr val="tx1"/>
                </a:solidFill>
              </a:rPr>
              <a:t> ; </a:t>
            </a:r>
            <a:r>
              <a:rPr lang="en-US" sz="1200" dirty="0" err="1" smtClean="0">
                <a:solidFill>
                  <a:schemeClr val="tx1"/>
                </a:solidFill>
              </a:rPr>
              <a:t>i</a:t>
            </a:r>
            <a:r>
              <a:rPr lang="en-US" sz="1200" dirty="0" smtClean="0">
                <a:solidFill>
                  <a:schemeClr val="tx1"/>
                </a:solidFill>
              </a:rPr>
              <a:t>++)</a:t>
            </a:r>
          </a:p>
          <a:p>
            <a:r>
              <a:rPr lang="en-US" sz="1200" dirty="0" smtClean="0">
                <a:solidFill>
                  <a:schemeClr val="tx1"/>
                </a:solidFill>
              </a:rPr>
              <a:t>{</a:t>
            </a:r>
          </a:p>
          <a:p>
            <a:r>
              <a:rPr lang="en-US" sz="1200" dirty="0" smtClean="0">
                <a:solidFill>
                  <a:schemeClr val="tx1"/>
                </a:solidFill>
              </a:rPr>
              <a:t>    </a:t>
            </a:r>
            <a:r>
              <a:rPr lang="en-US" sz="1200" dirty="0" err="1" smtClean="0">
                <a:solidFill>
                  <a:schemeClr val="tx1"/>
                </a:solidFill>
              </a:rPr>
              <a:t>int</a:t>
            </a:r>
            <a:r>
              <a:rPr lang="en-US" sz="1200" dirty="0" smtClean="0">
                <a:solidFill>
                  <a:schemeClr val="tx1"/>
                </a:solidFill>
              </a:rPr>
              <a:t> k = </a:t>
            </a:r>
            <a:r>
              <a:rPr lang="en-US" sz="1200" dirty="0" err="1" smtClean="0">
                <a:solidFill>
                  <a:srgbClr val="FF3300"/>
                </a:solidFill>
              </a:rPr>
              <a:t>i</a:t>
            </a:r>
            <a:r>
              <a:rPr lang="en-US" sz="1200" dirty="0" smtClean="0">
                <a:solidFill>
                  <a:schemeClr val="tx1"/>
                </a:solidFill>
              </a:rPr>
              <a:t>;</a:t>
            </a:r>
          </a:p>
          <a:p>
            <a:r>
              <a:rPr lang="en-US" sz="1200" dirty="0" smtClean="0">
                <a:solidFill>
                  <a:schemeClr val="tx1"/>
                </a:solidFill>
              </a:rPr>
              <a:t>    while (k &gt; 1)</a:t>
            </a:r>
          </a:p>
          <a:p>
            <a:r>
              <a:rPr lang="en-US" sz="1200" dirty="0" smtClean="0">
                <a:solidFill>
                  <a:schemeClr val="tx1"/>
                </a:solidFill>
              </a:rPr>
              <a:t>     {</a:t>
            </a:r>
          </a:p>
          <a:p>
            <a:r>
              <a:rPr lang="en-US" sz="1200" dirty="0" smtClean="0">
                <a:solidFill>
                  <a:schemeClr val="tx1"/>
                </a:solidFill>
              </a:rPr>
              <a:t>         sum++;</a:t>
            </a:r>
          </a:p>
          <a:p>
            <a:r>
              <a:rPr lang="en-US" sz="1200" dirty="0" smtClean="0">
                <a:solidFill>
                  <a:schemeClr val="tx1"/>
                </a:solidFill>
              </a:rPr>
              <a:t>         </a:t>
            </a:r>
            <a:r>
              <a:rPr lang="en-US" sz="1200" dirty="0" smtClean="0">
                <a:solidFill>
                  <a:srgbClr val="FF3300"/>
                </a:solidFill>
              </a:rPr>
              <a:t>k = k/2;</a:t>
            </a:r>
          </a:p>
          <a:p>
            <a:r>
              <a:rPr lang="en-US" sz="1200" dirty="0" smtClean="0">
                <a:solidFill>
                  <a:schemeClr val="tx1"/>
                </a:solidFill>
              </a:rPr>
              <a:t>     }</a:t>
            </a:r>
          </a:p>
          <a:p>
            <a:r>
              <a:rPr lang="en-US" sz="1200" dirty="0" smtClean="0">
                <a:solidFill>
                  <a:schemeClr val="tx1"/>
                </a:solidFill>
              </a:rPr>
              <a:t>}</a:t>
            </a:r>
          </a:p>
          <a:p>
            <a:r>
              <a:rPr lang="en-US" baseline="0" dirty="0" smtClean="0"/>
              <a:t>O(n*log(n))</a:t>
            </a:r>
          </a:p>
          <a:p>
            <a:endParaRPr lang="en-US" baseline="0" dirty="0" smtClean="0"/>
          </a:p>
          <a:p>
            <a:endParaRPr lang="en-US" dirty="0" smtClean="0"/>
          </a:p>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BA5277-A0BA-4D8F-96E4-FF9056E0A1E4}" type="slidenum">
              <a:rPr lang="en-US"/>
              <a:pPr/>
              <a:t>24</a:t>
            </a:fld>
            <a:endParaRPr lang="en-US"/>
          </a:p>
        </p:txBody>
      </p:sp>
      <p:sp>
        <p:nvSpPr>
          <p:cNvPr id="575490" name="Rectangle 2"/>
          <p:cNvSpPr>
            <a:spLocks noGrp="1" noRot="1" noChangeAspect="1" noChangeArrowheads="1" noTextEdit="1"/>
          </p:cNvSpPr>
          <p:nvPr>
            <p:ph type="sldImg"/>
          </p:nvPr>
        </p:nvSpPr>
        <p:spPr>
          <a:ln/>
        </p:spPr>
      </p:sp>
      <p:sp>
        <p:nvSpPr>
          <p:cNvPr id="575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25</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C2A14-D754-4594-A2D6-E0B6A443473D}" type="slidenum">
              <a:rPr lang="en-US"/>
              <a:pPr/>
              <a:t>26</a:t>
            </a:fld>
            <a:endParaRPr lang="en-US"/>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p:txBody>
          <a:bodyPr/>
          <a:lstStyle/>
          <a:p>
            <a:r>
              <a:rPr lang="en-US" dirty="0" smtClean="0"/>
              <a:t>Upper</a:t>
            </a:r>
            <a:r>
              <a:rPr lang="en-US" baseline="0" dirty="0" smtClean="0"/>
              <a:t> left: O(n^2*q)</a:t>
            </a:r>
          </a:p>
          <a:p>
            <a:r>
              <a:rPr lang="en-US" baseline="0" dirty="0" smtClean="0"/>
              <a:t>Upper right: O(n^2)</a:t>
            </a:r>
          </a:p>
          <a:p>
            <a:r>
              <a:rPr lang="en-US" baseline="0" dirty="0" smtClean="0"/>
              <a:t>Lower left: O(n+q^2)</a:t>
            </a:r>
          </a:p>
          <a:p>
            <a:r>
              <a:rPr lang="en-US" baseline="0" dirty="0" smtClean="0"/>
              <a:t>Lower right: O(</a:t>
            </a:r>
            <a:r>
              <a:rPr lang="en-US" baseline="0" dirty="0" err="1" smtClean="0"/>
              <a:t>n+q</a:t>
            </a:r>
            <a:r>
              <a:rPr lang="en-US" baseline="0" dirty="0" smtClean="0"/>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5A957-22FF-4058-8B01-9D4067427FC6}" type="slidenum">
              <a:rPr lang="en-US"/>
              <a:pPr/>
              <a:t>27</a:t>
            </a:fld>
            <a:endParaRPr lang="en-US"/>
          </a:p>
        </p:txBody>
      </p:sp>
      <p:sp>
        <p:nvSpPr>
          <p:cNvPr id="726018" name="Rectangle 2"/>
          <p:cNvSpPr>
            <a:spLocks noGrp="1" noRot="1" noChangeAspect="1" noChangeArrowheads="1" noTextEdit="1"/>
          </p:cNvSpPr>
          <p:nvPr>
            <p:ph type="sldImg"/>
          </p:nvPr>
        </p:nvSpPr>
        <p:spPr>
          <a:xfrm>
            <a:off x="1150938" y="684213"/>
            <a:ext cx="4557712" cy="3417887"/>
          </a:xfrm>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4DAD3-D707-48AE-BD8B-307405B604D8}" type="slidenum">
              <a:rPr lang="en-US"/>
              <a:pPr/>
              <a:t>28</a:t>
            </a:fld>
            <a:endParaRPr lang="en-US"/>
          </a:p>
        </p:txBody>
      </p:sp>
      <p:sp>
        <p:nvSpPr>
          <p:cNvPr id="728066" name="Rectangle 2"/>
          <p:cNvSpPr>
            <a:spLocks noGrp="1" noRot="1" noChangeAspect="1" noChangeArrowheads="1" noTextEdit="1"/>
          </p:cNvSpPr>
          <p:nvPr>
            <p:ph type="sldImg"/>
          </p:nvPr>
        </p:nvSpPr>
        <p:spPr>
          <a:xfrm>
            <a:off x="1150938" y="684213"/>
            <a:ext cx="4557712" cy="3417887"/>
          </a:xfrm>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C4D65-B70B-4F73-BBA5-AA8AB6CCA459}" type="slidenum">
              <a:rPr lang="en-US"/>
              <a:pPr/>
              <a:t>29</a:t>
            </a:fld>
            <a:endParaRPr lang="en-US"/>
          </a:p>
        </p:txBody>
      </p:sp>
      <p:sp>
        <p:nvSpPr>
          <p:cNvPr id="716802" name="Rectangle 2"/>
          <p:cNvSpPr>
            <a:spLocks noGrp="1" noRot="1" noChangeAspect="1" noChangeArrowheads="1" noTextEdit="1"/>
          </p:cNvSpPr>
          <p:nvPr>
            <p:ph type="sldImg"/>
          </p:nvPr>
        </p:nvSpPr>
        <p:spPr>
          <a:ln/>
        </p:spPr>
      </p:sp>
      <p:sp>
        <p:nvSpPr>
          <p:cNvPr id="71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BD53E-AEA3-464F-B7E4-254F3D48500B}" type="slidenum">
              <a:rPr lang="en-US"/>
              <a:pPr/>
              <a:t>3</a:t>
            </a:fld>
            <a:endParaRPr lang="en-US"/>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914AD-2083-4695-9777-0164381C5B54}" type="slidenum">
              <a:rPr lang="en-US"/>
              <a:pPr/>
              <a:t>30</a:t>
            </a:fld>
            <a:endParaRPr lang="en-US"/>
          </a:p>
        </p:txBody>
      </p:sp>
      <p:sp>
        <p:nvSpPr>
          <p:cNvPr id="720898" name="Rectangle 2"/>
          <p:cNvSpPr>
            <a:spLocks noGrp="1" noRot="1" noChangeAspect="1" noChangeArrowheads="1" noTextEdit="1"/>
          </p:cNvSpPr>
          <p:nvPr>
            <p:ph type="sldImg"/>
          </p:nvPr>
        </p:nvSpPr>
        <p:spPr>
          <a:ln/>
        </p:spPr>
      </p:sp>
      <p:sp>
        <p:nvSpPr>
          <p:cNvPr id="72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71CD9-349F-4642-8790-2EED1866171F}" type="slidenum">
              <a:rPr lang="en-US"/>
              <a:pPr/>
              <a:t>31</a:t>
            </a:fld>
            <a:endParaRPr lang="en-US"/>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32</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31486-13A4-4C4D-84AC-589447C51FCD}" type="slidenum">
              <a:rPr lang="en-US"/>
              <a:pPr/>
              <a:t>33</a:t>
            </a:fld>
            <a:endParaRPr lang="en-US"/>
          </a:p>
        </p:txBody>
      </p:sp>
      <p:sp>
        <p:nvSpPr>
          <p:cNvPr id="696322" name="Rectangle 2"/>
          <p:cNvSpPr>
            <a:spLocks noGrp="1" noRot="1" noChangeAspect="1" noChangeArrowheads="1" noTextEdit="1"/>
          </p:cNvSpPr>
          <p:nvPr>
            <p:ph type="sldImg"/>
          </p:nvPr>
        </p:nvSpPr>
        <p:spPr>
          <a:ln/>
        </p:spPr>
      </p:sp>
      <p:sp>
        <p:nvSpPr>
          <p:cNvPr id="69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FDEB37-68DD-4322-965E-15B1BCF4CF5B}" type="slidenum">
              <a:rPr lang="en-US"/>
              <a:pPr/>
              <a:t>34</a:t>
            </a:fld>
            <a:endParaRPr lang="en-US"/>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3D020-A617-446F-A795-29EEE576EA86}" type="slidenum">
              <a:rPr lang="en-US"/>
              <a:pPr/>
              <a:t>35</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EB973-879F-4136-B6A1-7575EE86D0CB}" type="slidenum">
              <a:rPr lang="en-US"/>
              <a:pPr/>
              <a:t>36</a:t>
            </a:fld>
            <a:endParaRPr 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EAF28-FDA7-4E19-915B-97716F2122AD}" type="slidenum">
              <a:rPr lang="en-US"/>
              <a:pPr/>
              <a:t>37</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09307-D4C8-493B-A1A2-05A15AFD4068}" type="slidenum">
              <a:rPr lang="en-US"/>
              <a:pPr/>
              <a:t>38</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6122A-DB2F-4B0B-BE97-DA45627E7CE3}" type="slidenum">
              <a:rPr lang="en-US"/>
              <a:pPr/>
              <a:t>39</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1F2E6-C0EF-4E0B-B269-EE1201661655}" type="slidenum">
              <a:rPr lang="en-US"/>
              <a:pPr/>
              <a:t>4</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40</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smtClean="0"/>
              <a:t>Yes –</a:t>
            </a:r>
            <a:r>
              <a:rPr lang="en-US" baseline="0" dirty="0" smtClean="0"/>
              <a:t> selection sort can be adopted to work with linked lists because it operates on successive items, which are easy to access in linked lists (not randomly selected items somewhere in the middle)</a:t>
            </a:r>
          </a:p>
          <a:p>
            <a:r>
              <a:rPr lang="en-US" baseline="0" dirty="0" smtClean="0"/>
              <a:t>Yes – selection sort is a stable sort</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42</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smtClean="0"/>
              <a:t>Yes –</a:t>
            </a:r>
            <a:r>
              <a:rPr lang="en-US" baseline="0" dirty="0" smtClean="0"/>
              <a:t> selection sort can be adopted to work with linked lists because it operates on successive items, which are easy to access in linked lists (not randomly selected items somewhere in the middle)</a:t>
            </a:r>
          </a:p>
          <a:p>
            <a:r>
              <a:rPr lang="en-US" baseline="0" dirty="0" smtClean="0"/>
              <a:t>Yes – selection sort is a stable sort</a:t>
            </a:r>
            <a:endParaRPr lang="en-US" dirty="0" smtClean="0"/>
          </a:p>
          <a:p>
            <a:r>
              <a:rPr lang="en-US" dirty="0" smtClean="0"/>
              <a:t>Just about the only</a:t>
            </a:r>
            <a:r>
              <a:rPr lang="en-US" baseline="0" dirty="0" smtClean="0"/>
              <a:t> time you’ll see selection sort is in CS32 or in a job interview. it’s too slow to be used for most real-world problems.</a:t>
            </a:r>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8C52E7-FEC4-46B4-8DAD-E2CEE40D2256}" type="slidenum">
              <a:rPr lang="en-US"/>
              <a:pPr/>
              <a:t>43</a:t>
            </a:fld>
            <a:endParaRPr lang="en-US"/>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95C93-C798-460D-B8A1-6E3318CD4CE1}" type="slidenum">
              <a:rPr lang="en-US"/>
              <a:pPr/>
              <a:t>44</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D4BF8-8A88-4BB7-953B-7957484E8BD2}" type="slidenum">
              <a:rPr lang="en-US"/>
              <a:pPr/>
              <a:t>45</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E4564-7B54-4FA2-B7A9-9F50E38E4177}" type="slidenum">
              <a:rPr lang="en-US"/>
              <a:pPr/>
              <a:t>46</a:t>
            </a:fld>
            <a:endParaRPr lang="en-US"/>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162C9-CF8D-422D-A99C-4D25DC484B86}" type="slidenum">
              <a:rPr lang="en-US"/>
              <a:pPr/>
              <a:t>47</a:t>
            </a:fld>
            <a:endParaRPr 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A0DE9-7D95-434A-BE97-FFE13A8A826B}" type="slidenum">
              <a:rPr lang="en-US"/>
              <a:pPr/>
              <a:t>48</a:t>
            </a:fld>
            <a:endParaRPr lang="en-US"/>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940D58-4B03-4493-A638-B57AE05FA46D}" type="slidenum">
              <a:rPr lang="en-US"/>
              <a:pPr/>
              <a:t>49</a:t>
            </a:fld>
            <a:endParaRPr lang="en-US"/>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5C1D3-1761-4E4E-AAEE-1FC4A43BDF39}" type="slidenum">
              <a:rPr lang="en-US"/>
              <a:pPr/>
              <a:t>50</a:t>
            </a:fld>
            <a:endParaRPr lang="en-US"/>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5F382-A4C5-4B23-9653-AECF83CCA305}" type="slidenum">
              <a:rPr lang="en-US"/>
              <a:pPr/>
              <a:t>5</a:t>
            </a:fld>
            <a:endParaRPr lang="en-US"/>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FD6B62-497F-4EB5-BF2A-A39481D04C29}" type="slidenum">
              <a:rPr lang="en-US"/>
              <a:pPr/>
              <a:t>51</a:t>
            </a:fld>
            <a:endParaRPr lang="en-US"/>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5CDE51-7EDD-4300-BB8C-3E160C3F6005}" type="slidenum">
              <a:rPr lang="en-US"/>
              <a:pPr/>
              <a:t>52</a:t>
            </a:fld>
            <a:endParaRPr 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9A3B8-861B-42E6-BB0F-4C6E29FA1A4E}" type="slidenum">
              <a:rPr lang="en-US"/>
              <a:pPr/>
              <a:t>53</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smtClean="0"/>
              <a:t>Yes –</a:t>
            </a:r>
            <a:r>
              <a:rPr lang="en-US" baseline="0" dirty="0" smtClean="0"/>
              <a:t> insertion sort can be adopted to work with linked lists that have “previous pointers” which enable it to move backward when performing shifting/insertion.  </a:t>
            </a:r>
          </a:p>
          <a:p>
            <a:r>
              <a:rPr lang="en-US" baseline="0" dirty="0" smtClean="0"/>
              <a:t>Yes – insertion sort is a stable sort</a:t>
            </a:r>
            <a:endParaRPr lang="en-US" dirty="0" smtClean="0"/>
          </a:p>
          <a:p>
            <a:r>
              <a:rPr lang="en-US" dirty="0" smtClean="0"/>
              <a:t>Just about the only</a:t>
            </a:r>
            <a:r>
              <a:rPr lang="en-US" baseline="0" dirty="0" smtClean="0"/>
              <a:t> time you’ll see insertion sort is in CS32 or in a job interview. it’s too slow to be used for most real-world problems.</a:t>
            </a:r>
            <a:endParaRPr lang="en-US" dirty="0" smtClean="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FF234-9BD8-4F31-BCEE-A28EA8CF27DC}" type="slidenum">
              <a:rPr lang="en-US"/>
              <a:pPr/>
              <a:t>54</a:t>
            </a:fld>
            <a:endParaRPr lang="en-US"/>
          </a:p>
        </p:txBody>
      </p:sp>
      <p:sp>
        <p:nvSpPr>
          <p:cNvPr id="732162" name="Rectangle 2"/>
          <p:cNvSpPr>
            <a:spLocks noGrp="1" noRot="1" noChangeAspect="1" noChangeArrowheads="1" noTextEdit="1"/>
          </p:cNvSpPr>
          <p:nvPr>
            <p:ph type="sldImg"/>
          </p:nvPr>
        </p:nvSpPr>
        <p:spPr>
          <a:ln/>
        </p:spPr>
      </p:sp>
      <p:sp>
        <p:nvSpPr>
          <p:cNvPr id="732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E730A-A67A-4978-952C-0486F27F1983}" type="slidenum">
              <a:rPr lang="en-US"/>
              <a:pPr/>
              <a:t>55</a:t>
            </a:fld>
            <a:endParaRPr lang="en-US"/>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784325-1E3E-4897-8C93-3B1EA0AE2E98}" type="slidenum">
              <a:rPr lang="en-US"/>
              <a:pPr/>
              <a:t>56</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1FDD9-1D20-4AAA-A97E-EB11EF17B8D9}" type="slidenum">
              <a:rPr lang="en-US"/>
              <a:pPr/>
              <a:t>57</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0CC1F-F4DB-4855-B3C0-A11E6FE5267E}" type="slidenum">
              <a:rPr lang="en-US"/>
              <a:pPr/>
              <a:t>58</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24E81-2728-4AC5-B7A6-62A6FED723F7}" type="slidenum">
              <a:rPr lang="en-US"/>
              <a:pPr/>
              <a:t>59</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9A528-F425-4DA2-A93C-55803F37A688}" type="slidenum">
              <a:rPr lang="en-US"/>
              <a:pPr/>
              <a:t>60</a:t>
            </a:fld>
            <a:endParaRPr lang="en-US"/>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5E78B-AFE2-4E36-A44D-67DE8F2E7198}" type="slidenum">
              <a:rPr lang="en-US"/>
              <a:pPr/>
              <a:t>6</a:t>
            </a:fld>
            <a:endParaRPr lang="en-US"/>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5ED5C-730F-451F-8B08-A76C4E7D39C9}" type="slidenum">
              <a:rPr lang="en-US"/>
              <a:pPr/>
              <a:t>61</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dirty="0" smtClean="0"/>
              <a:t>Yes –</a:t>
            </a:r>
            <a:r>
              <a:rPr lang="en-US" baseline="0" dirty="0" smtClean="0"/>
              <a:t> bubble sort can be adopted to work with linked lists because it operates on successive items, which are easy to access in linked lists (not randomly selected items somewhere in the middle)</a:t>
            </a:r>
          </a:p>
          <a:p>
            <a:r>
              <a:rPr lang="en-US" baseline="0" dirty="0" smtClean="0"/>
              <a:t>Yes – bubble sort is a stable sort</a:t>
            </a:r>
          </a:p>
          <a:p>
            <a:r>
              <a:rPr lang="en-US" dirty="0" smtClean="0"/>
              <a:t>Yes – bubble sort can be</a:t>
            </a:r>
            <a:r>
              <a:rPr lang="en-US" baseline="0" dirty="0" smtClean="0"/>
              <a:t> O(n) if the array is already in sorted-order (at least the version I show in my slides, because it checks whether a swap was made or not before doing 2 or more passes); some versions of bubble sort, which always bubble n^2 times obviously are not faster when the array starts in sorted order</a:t>
            </a:r>
            <a:endParaRPr lang="en-US" dirty="0" smtClean="0"/>
          </a:p>
          <a:p>
            <a:r>
              <a:rPr lang="en-US" dirty="0" smtClean="0"/>
              <a:t>Just about the only</a:t>
            </a:r>
            <a:r>
              <a:rPr lang="en-US" baseline="0" dirty="0" smtClean="0"/>
              <a:t> time you’ll see bubble sort is in CS32 or in a job interview. it’s too slow to be used for most real-world problems.</a:t>
            </a:r>
            <a:endParaRPr lang="en-US" dirty="0" smtClean="0"/>
          </a:p>
          <a:p>
            <a:endParaRPr lang="en-US" dirty="0" smtClean="0"/>
          </a:p>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6DF36D-BD9B-46C9-9EA0-85545BBDC8A6}" type="slidenum">
              <a:rPr lang="en-US"/>
              <a:pPr/>
              <a:t>62</a:t>
            </a:fld>
            <a:endParaRPr lang="en-US"/>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40133-C61F-4272-9FA0-57589B5160FC}" type="slidenum">
              <a:rPr lang="en-US"/>
              <a:pPr/>
              <a:t>63</a:t>
            </a:fld>
            <a:endParaRPr lang="en-US"/>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A3FC2-3A3F-45C7-8840-CD9ED397B77B}" type="slidenum">
              <a:rPr lang="en-US"/>
              <a:pPr/>
              <a:t>64</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0A794-FE49-45FD-80FD-01299B3E4130}" type="slidenum">
              <a:rPr lang="en-US"/>
              <a:pPr/>
              <a:t>65</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09862-7CF9-470D-A886-62ED6B833BA6}" type="slidenum">
              <a:rPr lang="en-US"/>
              <a:pPr/>
              <a:t>66</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p:txBody>
          <a:bodyPr/>
          <a:lstStyle/>
          <a:p>
            <a:r>
              <a:rPr lang="en-US"/>
              <a:t>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40A7D-ACEF-45BA-9074-35A40328D02C}" type="slidenum">
              <a:rPr lang="en-US"/>
              <a:pPr/>
              <a:t>67</a:t>
            </a:fld>
            <a:endParaRPr lang="en-US"/>
          </a:p>
        </p:txBody>
      </p:sp>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11C7A-2330-49F1-B2BE-57670C8B92B0}" type="slidenum">
              <a:rPr lang="en-US"/>
              <a:pPr/>
              <a:t>68</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 </a:t>
            </a:r>
            <a:r>
              <a:rPr lang="en-US" dirty="0" smtClean="0"/>
              <a:t>Shell sort </a:t>
            </a:r>
            <a:r>
              <a:rPr lang="en-US" dirty="0" smtClean="0"/>
              <a:t>can be </a:t>
            </a:r>
            <a:r>
              <a:rPr lang="en-US" dirty="0" smtClean="0"/>
              <a:t>applied to items</a:t>
            </a:r>
            <a:r>
              <a:rPr lang="en-US" baseline="0" dirty="0" smtClean="0"/>
              <a:t> within a linked </a:t>
            </a:r>
            <a:r>
              <a:rPr lang="en-US" baseline="0" dirty="0" smtClean="0"/>
              <a:t>list by using two pointers, one pointing to the start node of the list, the other to a node that’s H </a:t>
            </a:r>
            <a:r>
              <a:rPr lang="en-US" baseline="0" smtClean="0"/>
              <a:t>nodes forward.</a:t>
            </a:r>
            <a:endParaRPr lang="en-US" baseline="0" dirty="0" smtClean="0"/>
          </a:p>
          <a:p>
            <a:endParaRPr lang="en-US" baseline="0" dirty="0" smtClean="0"/>
          </a:p>
          <a:p>
            <a:r>
              <a:rPr lang="en-US" baseline="0" dirty="0" smtClean="0"/>
              <a:t>Shell sort is not stable because items that are far apart (H items apart) can move far distances jumping earlier in the array than items that have their same value.</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Big O: </a:t>
            </a:r>
            <a:r>
              <a:rPr lang="en-US" sz="1200" dirty="0" smtClean="0"/>
              <a:t>Good question. The worst case is n</a:t>
            </a:r>
            <a:r>
              <a:rPr lang="en-US" sz="1200" baseline="30000" dirty="0" smtClean="0"/>
              <a:t>2</a:t>
            </a:r>
            <a:r>
              <a:rPr lang="en-US" sz="1200" dirty="0" smtClean="0"/>
              <a:t>, but the average case has not been determined mathematically. Experimental measurements suggest that the average running time is O(n</a:t>
            </a:r>
            <a:r>
              <a:rPr lang="en-US" sz="1200" baseline="30000" dirty="0" smtClean="0"/>
              <a:t>1.25</a:t>
            </a:r>
            <a:r>
              <a:rPr lang="en-US" sz="1200" dirty="0" smtClean="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smtClean="0"/>
          </a:p>
          <a:p>
            <a:r>
              <a:rPr lang="en-US" dirty="0" smtClean="0"/>
              <a:t>When</a:t>
            </a:r>
            <a:r>
              <a:rPr lang="en-US" baseline="0" dirty="0" smtClean="0"/>
              <a:t> might you use it? It’s sometimes used in embedded systems with low memory where quicksort (Which we’ll learn soon) may cause problems (cause shell sort uses a fixed amount of memory whereas quicksort can use up to O(n) memory)</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69</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4C5CC-03F7-43C9-A53A-F76B87461390}" type="slidenum">
              <a:rPr lang="en-US"/>
              <a:pPr/>
              <a:t>70</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en-US" dirty="0" smtClean="0"/>
              <a:t>3-sort</a:t>
            </a:r>
          </a:p>
          <a:p>
            <a:r>
              <a:rPr lang="en-US" dirty="0" smtClean="0"/>
              <a:t>9 5 2 14 3 7</a:t>
            </a:r>
          </a:p>
          <a:p>
            <a:r>
              <a:rPr lang="en-US" dirty="0" smtClean="0"/>
              <a:t>9 3</a:t>
            </a:r>
            <a:r>
              <a:rPr lang="en-US" baseline="0" dirty="0" smtClean="0"/>
              <a:t> 2 14 5 7</a:t>
            </a:r>
          </a:p>
          <a:p>
            <a:endParaRPr lang="en-US" baseline="0" dirty="0" smtClean="0"/>
          </a:p>
          <a:p>
            <a:r>
              <a:rPr lang="en-US" baseline="0" dirty="0" smtClean="0"/>
              <a:t>2-sort</a:t>
            </a:r>
          </a:p>
          <a:p>
            <a:r>
              <a:rPr lang="en-US" baseline="0" dirty="0" smtClean="0"/>
              <a:t>2 3 9 14 5 7</a:t>
            </a:r>
          </a:p>
          <a:p>
            <a:r>
              <a:rPr lang="en-US" baseline="0" dirty="0" smtClean="0"/>
              <a:t>2 3 5 14 9 7</a:t>
            </a:r>
          </a:p>
          <a:p>
            <a:r>
              <a:rPr lang="en-US" baseline="0" dirty="0" smtClean="0"/>
              <a:t>2 3 5 7 9 14</a:t>
            </a:r>
          </a:p>
          <a:p>
            <a:endParaRPr lang="en-US" baseline="0" dirty="0" smtClean="0"/>
          </a:p>
          <a:p>
            <a:r>
              <a:rPr lang="en-US" baseline="0" dirty="0" smtClean="0"/>
              <a:t>1-sort – all done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0B2EB-0413-4AFB-9DE1-65B7A0EEED18}" type="slidenum">
              <a:rPr lang="en-US"/>
              <a:pPr/>
              <a:t>7</a:t>
            </a:fld>
            <a:endParaRPr lang="en-US"/>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5B938-69B7-419F-B191-9C72A6BB3DE2}" type="slidenum">
              <a:rPr lang="en-US"/>
              <a:pPr/>
              <a:t>71</a:t>
            </a:fld>
            <a:endParaRPr lang="en-US"/>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r>
              <a:rPr lang="en-US" dirty="0" smtClean="0"/>
              <a:t>Insertion</a:t>
            </a:r>
          </a:p>
          <a:p>
            <a:r>
              <a:rPr lang="en-US" dirty="0" smtClean="0"/>
              <a:t>5</a:t>
            </a:r>
            <a:r>
              <a:rPr lang="en-US" baseline="0" dirty="0" smtClean="0"/>
              <a:t> 9 2 14 3 7</a:t>
            </a:r>
          </a:p>
          <a:p>
            <a:r>
              <a:rPr lang="en-US" baseline="0" dirty="0" smtClean="0"/>
              <a:t>2 5 9 14 3 7</a:t>
            </a:r>
          </a:p>
          <a:p>
            <a:r>
              <a:rPr lang="en-US" baseline="0" dirty="0" smtClean="0"/>
              <a:t>2 5 9 14 3 7</a:t>
            </a:r>
            <a:endParaRPr lang="en-US" dirty="0" smtClean="0"/>
          </a:p>
          <a:p>
            <a:endParaRPr lang="en-US" dirty="0" smtClean="0"/>
          </a:p>
          <a:p>
            <a:r>
              <a:rPr lang="en-US" dirty="0" smtClean="0"/>
              <a:t>Selection</a:t>
            </a:r>
          </a:p>
          <a:p>
            <a:r>
              <a:rPr lang="en-US" dirty="0" smtClean="0"/>
              <a:t>2 5 9 14 3 7</a:t>
            </a:r>
          </a:p>
          <a:p>
            <a:r>
              <a:rPr lang="en-US" dirty="0" smtClean="0"/>
              <a:t>2 3 9 14 5 7</a:t>
            </a:r>
          </a:p>
          <a:p>
            <a:r>
              <a:rPr lang="en-US" dirty="0" smtClean="0"/>
              <a:t>2 3 5 14 9 7</a:t>
            </a:r>
          </a:p>
          <a:p>
            <a:endParaRPr lang="en-US" dirty="0" smtClean="0"/>
          </a:p>
          <a:p>
            <a:r>
              <a:rPr lang="en-US" dirty="0" smtClean="0"/>
              <a:t>Bubble: </a:t>
            </a:r>
          </a:p>
          <a:p>
            <a:r>
              <a:rPr lang="en-US" dirty="0" smtClean="0"/>
              <a:t>5 2</a:t>
            </a:r>
            <a:r>
              <a:rPr lang="en-US" baseline="0" dirty="0" smtClean="0"/>
              <a:t> 9 3 7 14</a:t>
            </a:r>
          </a:p>
          <a:p>
            <a:r>
              <a:rPr lang="en-US" baseline="0" dirty="0" smtClean="0"/>
              <a:t>2 5 3 7 9 14</a:t>
            </a:r>
          </a:p>
          <a:p>
            <a:r>
              <a:rPr lang="en-US" baseline="0" dirty="0" smtClean="0"/>
              <a:t>Same</a:t>
            </a:r>
          </a:p>
          <a:p>
            <a:endParaRPr lang="en-US" dirty="0" smtClean="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3913D-C59B-49DD-BB71-B26075A260BF}" type="slidenum">
              <a:rPr lang="en-US"/>
              <a:pPr/>
              <a:t>8</a:t>
            </a:fld>
            <a:endParaRPr lang="en-US"/>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018A6-FDAA-45C0-B641-993871A34F6F}" type="slidenum">
              <a:rPr lang="en-US"/>
              <a:pPr/>
              <a:t>9</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DDA530-81F1-401A-A6A5-D2C07894AF3E}" type="slidenum">
              <a:rPr lang="en-US"/>
              <a:pPr/>
              <a:t>‹#›</a:t>
            </a:fld>
            <a:endParaRPr lang="en-US"/>
          </a:p>
        </p:txBody>
      </p:sp>
    </p:spTree>
    <p:extLst>
      <p:ext uri="{BB962C8B-B14F-4D97-AF65-F5344CB8AC3E}">
        <p14:creationId xmlns:p14="http://schemas.microsoft.com/office/powerpoint/2010/main" val="2050105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83A127-DE79-427C-8AC9-449A5B699EBD}" type="slidenum">
              <a:rPr lang="en-US"/>
              <a:pPr/>
              <a:t>‹#›</a:t>
            </a:fld>
            <a:endParaRPr lang="en-US"/>
          </a:p>
        </p:txBody>
      </p:sp>
    </p:spTree>
    <p:extLst>
      <p:ext uri="{BB962C8B-B14F-4D97-AF65-F5344CB8AC3E}">
        <p14:creationId xmlns:p14="http://schemas.microsoft.com/office/powerpoint/2010/main" val="213442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176D41F-A08C-4579-9CA5-498E1E7FE381}" type="slidenum">
              <a:rPr lang="en-US"/>
              <a:pPr/>
              <a:t>‹#›</a:t>
            </a:fld>
            <a:endParaRPr lang="en-US"/>
          </a:p>
        </p:txBody>
      </p:sp>
    </p:spTree>
    <p:extLst>
      <p:ext uri="{BB962C8B-B14F-4D97-AF65-F5344CB8AC3E}">
        <p14:creationId xmlns:p14="http://schemas.microsoft.com/office/powerpoint/2010/main" val="2008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92250" y="-53975"/>
            <a:ext cx="1905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15614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C89F0A3-50AA-4A7B-9E0B-E6D93150F5C1}" type="slidenum">
              <a:rPr lang="en-US"/>
              <a:pPr/>
              <a:t>‹#›</a:t>
            </a:fld>
            <a:endParaRPr lang="en-US"/>
          </a:p>
        </p:txBody>
      </p:sp>
    </p:spTree>
    <p:extLst>
      <p:ext uri="{BB962C8B-B14F-4D97-AF65-F5344CB8AC3E}">
        <p14:creationId xmlns:p14="http://schemas.microsoft.com/office/powerpoint/2010/main" val="6563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AB6932-276B-402D-A08B-4C194E7A942F}" type="slidenum">
              <a:rPr lang="en-US"/>
              <a:pPr/>
              <a:t>‹#›</a:t>
            </a:fld>
            <a:endParaRPr lang="en-US"/>
          </a:p>
        </p:txBody>
      </p:sp>
    </p:spTree>
    <p:extLst>
      <p:ext uri="{BB962C8B-B14F-4D97-AF65-F5344CB8AC3E}">
        <p14:creationId xmlns:p14="http://schemas.microsoft.com/office/powerpoint/2010/main" val="374587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64D31E-AF63-4032-9DE7-A307BD1700E6}" type="slidenum">
              <a:rPr lang="en-US"/>
              <a:pPr/>
              <a:t>‹#›</a:t>
            </a:fld>
            <a:endParaRPr lang="en-US"/>
          </a:p>
        </p:txBody>
      </p:sp>
    </p:spTree>
    <p:extLst>
      <p:ext uri="{BB962C8B-B14F-4D97-AF65-F5344CB8AC3E}">
        <p14:creationId xmlns:p14="http://schemas.microsoft.com/office/powerpoint/2010/main" val="83232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55C6C9-9788-4BAB-B7AB-6DBC6B25EE82}" type="slidenum">
              <a:rPr lang="en-US"/>
              <a:pPr/>
              <a:t>‹#›</a:t>
            </a:fld>
            <a:endParaRPr lang="en-US"/>
          </a:p>
        </p:txBody>
      </p:sp>
    </p:spTree>
    <p:extLst>
      <p:ext uri="{BB962C8B-B14F-4D97-AF65-F5344CB8AC3E}">
        <p14:creationId xmlns:p14="http://schemas.microsoft.com/office/powerpoint/2010/main" val="411170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38621DE-2D7F-44F3-B4E5-FDBBA24CB563}" type="slidenum">
              <a:rPr lang="en-US"/>
              <a:pPr/>
              <a:t>‹#›</a:t>
            </a:fld>
            <a:endParaRPr lang="en-US"/>
          </a:p>
        </p:txBody>
      </p:sp>
    </p:spTree>
    <p:extLst>
      <p:ext uri="{BB962C8B-B14F-4D97-AF65-F5344CB8AC3E}">
        <p14:creationId xmlns:p14="http://schemas.microsoft.com/office/powerpoint/2010/main" val="383264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2FD052B-1585-476C-82A0-EE4DFE469D69}" type="slidenum">
              <a:rPr lang="en-US"/>
              <a:pPr/>
              <a:t>‹#›</a:t>
            </a:fld>
            <a:endParaRPr lang="en-US"/>
          </a:p>
        </p:txBody>
      </p:sp>
    </p:spTree>
    <p:extLst>
      <p:ext uri="{BB962C8B-B14F-4D97-AF65-F5344CB8AC3E}">
        <p14:creationId xmlns:p14="http://schemas.microsoft.com/office/powerpoint/2010/main" val="23705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7A58E7B-26A0-4982-8B0D-F01EE616B8C6}" type="slidenum">
              <a:rPr lang="en-US"/>
              <a:pPr/>
              <a:t>‹#›</a:t>
            </a:fld>
            <a:endParaRPr lang="en-US"/>
          </a:p>
        </p:txBody>
      </p:sp>
    </p:spTree>
    <p:extLst>
      <p:ext uri="{BB962C8B-B14F-4D97-AF65-F5344CB8AC3E}">
        <p14:creationId xmlns:p14="http://schemas.microsoft.com/office/powerpoint/2010/main" val="1164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F4D1365-6119-4659-B683-5BB5D931C29E}" type="slidenum">
              <a:rPr lang="en-US"/>
              <a:pPr/>
              <a:t>‹#›</a:t>
            </a:fld>
            <a:endParaRPr lang="en-US"/>
          </a:p>
        </p:txBody>
      </p:sp>
    </p:spTree>
    <p:extLst>
      <p:ext uri="{BB962C8B-B14F-4D97-AF65-F5344CB8AC3E}">
        <p14:creationId xmlns:p14="http://schemas.microsoft.com/office/powerpoint/2010/main" val="85838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92250" y="-539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641ADF10-C1B5-4117-BAC9-4F77A5AD520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Microsoft_Excel_97-2003_Worksheet1.xls"/><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Microsoft_Excel_97-2003_Worksheet2.xls"/><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3.jpeg"/><Relationship Id="rId3" Type="http://schemas.openxmlformats.org/officeDocument/2006/relationships/audio" Target="../media/audio2.wav"/><Relationship Id="rId7" Type="http://schemas.openxmlformats.org/officeDocument/2006/relationships/image" Target="../media/image15.png"/><Relationship Id="rId12"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4.wmf"/></Relationships>
</file>

<file path=ppt/slides/_rels/slide3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4.wm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25.jpeg"/><Relationship Id="rId4" Type="http://schemas.openxmlformats.org/officeDocument/2006/relationships/image" Target="../media/image13.png"/><Relationship Id="rId9"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2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4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9.png"/><Relationship Id="rId7"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4.wmf"/><Relationship Id="rId5" Type="http://schemas.openxmlformats.org/officeDocument/2006/relationships/image" Target="../media/image21.png"/><Relationship Id="rId10" Type="http://schemas.openxmlformats.org/officeDocument/2006/relationships/image" Target="../media/image23.jpeg"/><Relationship Id="rId4" Type="http://schemas.openxmlformats.org/officeDocument/2006/relationships/image" Target="../media/image12.png"/><Relationship Id="rId9" Type="http://schemas.openxmlformats.org/officeDocument/2006/relationships/image" Target="../media/image17.png"/></Relationships>
</file>

<file path=ppt/slides/_rels/slide4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9.png"/><Relationship Id="rId7"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4.wmf"/><Relationship Id="rId5" Type="http://schemas.openxmlformats.org/officeDocument/2006/relationships/image" Target="../media/image21.png"/><Relationship Id="rId10" Type="http://schemas.openxmlformats.org/officeDocument/2006/relationships/image" Target="../media/image23.jpeg"/><Relationship Id="rId4" Type="http://schemas.openxmlformats.org/officeDocument/2006/relationships/image" Target="../media/image12.png"/><Relationship Id="rId9" Type="http://schemas.openxmlformats.org/officeDocument/2006/relationships/image" Target="../media/image17.png"/></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9.png"/><Relationship Id="rId7"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4.wmf"/><Relationship Id="rId5" Type="http://schemas.openxmlformats.org/officeDocument/2006/relationships/image" Target="../media/image21.png"/><Relationship Id="rId10" Type="http://schemas.openxmlformats.org/officeDocument/2006/relationships/image" Target="../media/image23.jpeg"/><Relationship Id="rId4" Type="http://schemas.openxmlformats.org/officeDocument/2006/relationships/image" Target="../media/image12.png"/><Relationship Id="rId9" Type="http://schemas.openxmlformats.org/officeDocument/2006/relationships/image" Target="../media/image17.png"/></Relationships>
</file>

<file path=ppt/slides/_rels/slide4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9.png"/><Relationship Id="rId7"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4.wmf"/><Relationship Id="rId5" Type="http://schemas.openxmlformats.org/officeDocument/2006/relationships/image" Target="../media/image21.png"/><Relationship Id="rId10" Type="http://schemas.openxmlformats.org/officeDocument/2006/relationships/image" Target="../media/image23.jpeg"/><Relationship Id="rId4" Type="http://schemas.openxmlformats.org/officeDocument/2006/relationships/image" Target="../media/image12.png"/><Relationship Id="rId9" Type="http://schemas.openxmlformats.org/officeDocument/2006/relationships/image" Target="../media/image17.png"/></Relationships>
</file>

<file path=ppt/slides/_rels/slide4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5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5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5.jpeg"/><Relationship Id="rId5" Type="http://schemas.openxmlformats.org/officeDocument/2006/relationships/image" Target="../media/image15.png"/><Relationship Id="rId10" Type="http://schemas.openxmlformats.org/officeDocument/2006/relationships/image" Target="../media/image34.png"/><Relationship Id="rId4" Type="http://schemas.openxmlformats.org/officeDocument/2006/relationships/image" Target="../media/image21.png"/><Relationship Id="rId9" Type="http://schemas.openxmlformats.org/officeDocument/2006/relationships/image" Target="../media/image23.jpeg"/></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 Id="rId9" Type="http://schemas.openxmlformats.org/officeDocument/2006/relationships/image" Target="../media/image42.jpeg"/></Relationships>
</file>

<file path=ppt/slides/_rels/slide54.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audio" Target="../media/audio5.wav"/><Relationship Id="rId5" Type="http://schemas.openxmlformats.org/officeDocument/2006/relationships/image" Target="../media/image45.png"/><Relationship Id="rId4" Type="http://schemas.openxmlformats.org/officeDocument/2006/relationships/image" Target="../media/image44.wmf"/></Relationships>
</file>

<file path=ppt/slides/_rels/slide5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audio" Target="../media/audio5.wav"/><Relationship Id="rId7"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5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audio" Target="../media/audio5.wav"/><Relationship Id="rId7"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5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audio" Target="../media/audio6.wav"/><Relationship Id="rId7"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audio" Target="../media/audio7.wav"/><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1.gi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audio" Target="../media/audio5.wav"/><Relationship Id="rId7" Type="http://schemas.openxmlformats.org/officeDocument/2006/relationships/image" Target="../media/image67.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9DC98374-A852-4CE4-BE32-7AA4D8016EDB}" type="slidenum">
              <a:rPr lang="en-US"/>
              <a:pPr/>
              <a:t>1</a:t>
            </a:fld>
            <a:endParaRPr lang="en-US"/>
          </a:p>
        </p:txBody>
      </p:sp>
      <p:sp>
        <p:nvSpPr>
          <p:cNvPr id="377858" name="Rectangle 2"/>
          <p:cNvSpPr>
            <a:spLocks noGrp="1" noChangeArrowheads="1"/>
          </p:cNvSpPr>
          <p:nvPr>
            <p:ph type="title"/>
          </p:nvPr>
        </p:nvSpPr>
        <p:spPr/>
        <p:txBody>
          <a:bodyPr/>
          <a:lstStyle/>
          <a:p>
            <a:r>
              <a:rPr lang="en-US" smtClean="0"/>
              <a:t>Lecture #10</a:t>
            </a:r>
            <a:endParaRPr lang="en-US" dirty="0"/>
          </a:p>
        </p:txBody>
      </p:sp>
      <p:sp>
        <p:nvSpPr>
          <p:cNvPr id="377859" name="Rectangle 3"/>
          <p:cNvSpPr>
            <a:spLocks noGrp="1" noChangeArrowheads="1"/>
          </p:cNvSpPr>
          <p:nvPr>
            <p:ph type="body" sz="half" idx="1"/>
          </p:nvPr>
        </p:nvSpPr>
        <p:spPr>
          <a:xfrm>
            <a:off x="685800" y="1085850"/>
            <a:ext cx="8264525" cy="1276350"/>
          </a:xfrm>
        </p:spPr>
        <p:txBody>
          <a:bodyPr/>
          <a:lstStyle/>
          <a:p>
            <a:pPr>
              <a:lnSpc>
                <a:spcPct val="80000"/>
              </a:lnSpc>
            </a:pPr>
            <a:r>
              <a:rPr lang="en-US" sz="3000">
                <a:solidFill>
                  <a:srgbClr val="6600CC"/>
                </a:solidFill>
              </a:rPr>
              <a:t>Big Oh</a:t>
            </a:r>
            <a:r>
              <a:rPr lang="en-US" sz="3000"/>
              <a:t> aka </a:t>
            </a:r>
            <a:r>
              <a:rPr lang="en-US" sz="3000">
                <a:solidFill>
                  <a:srgbClr val="6600CC"/>
                </a:solidFill>
              </a:rPr>
              <a:t>“How Fast Is that Algorithm?”</a:t>
            </a:r>
          </a:p>
          <a:p>
            <a:pPr>
              <a:lnSpc>
                <a:spcPct val="80000"/>
              </a:lnSpc>
            </a:pPr>
            <a:r>
              <a:rPr lang="en-US" sz="3000"/>
              <a:t>Sorting Algorithms, part I</a:t>
            </a:r>
          </a:p>
        </p:txBody>
      </p:sp>
      <p:pic>
        <p:nvPicPr>
          <p:cNvPr id="377863" name="Picture 7" descr="CareySheep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9450" y="2444750"/>
            <a:ext cx="5564188" cy="4167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4F3CD799-197D-4BDE-87EB-9E980EF8B340}" type="slidenum">
              <a:rPr lang="en-US"/>
              <a:pPr/>
              <a:t>10</a:t>
            </a:fld>
            <a:endParaRPr lang="en-US"/>
          </a:p>
        </p:txBody>
      </p:sp>
      <p:sp>
        <p:nvSpPr>
          <p:cNvPr id="683010" name="Rectangle 2"/>
          <p:cNvSpPr>
            <a:spLocks noGrp="1" noChangeArrowheads="1"/>
          </p:cNvSpPr>
          <p:nvPr>
            <p:ph type="title"/>
          </p:nvPr>
        </p:nvSpPr>
        <p:spPr/>
        <p:txBody>
          <a:bodyPr/>
          <a:lstStyle/>
          <a:p>
            <a:r>
              <a:rPr lang="en-US"/>
              <a:t>Big-O: The Concept</a:t>
            </a:r>
          </a:p>
        </p:txBody>
      </p:sp>
      <p:sp>
        <p:nvSpPr>
          <p:cNvPr id="683011" name="Text Box 3"/>
          <p:cNvSpPr txBox="1">
            <a:spLocks noChangeArrowheads="1"/>
          </p:cNvSpPr>
          <p:nvPr/>
        </p:nvSpPr>
        <p:spPr bwMode="auto">
          <a:xfrm>
            <a:off x="269875" y="990600"/>
            <a:ext cx="8874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Big-O Idea: </a:t>
            </a:r>
            <a:r>
              <a:rPr lang="en-US" sz="2400">
                <a:solidFill>
                  <a:schemeClr val="accent2"/>
                </a:solidFill>
              </a:rPr>
              <a:t>Use simple functions like </a:t>
            </a:r>
            <a:r>
              <a:rPr lang="en-US" sz="2400">
                <a:solidFill>
                  <a:srgbClr val="A50021"/>
                </a:solidFill>
              </a:rPr>
              <a:t>log(n)</a:t>
            </a:r>
            <a:r>
              <a:rPr lang="en-US" sz="2400">
                <a:solidFill>
                  <a:schemeClr val="accent2"/>
                </a:solidFill>
              </a:rPr>
              <a:t>, </a:t>
            </a:r>
            <a:r>
              <a:rPr lang="en-US" sz="2400">
                <a:solidFill>
                  <a:srgbClr val="A50021"/>
                </a:solidFill>
              </a:rPr>
              <a:t>n</a:t>
            </a:r>
            <a:r>
              <a:rPr lang="en-US" sz="2400">
                <a:solidFill>
                  <a:schemeClr val="accent2"/>
                </a:solidFill>
              </a:rPr>
              <a:t>, </a:t>
            </a:r>
            <a:r>
              <a:rPr lang="en-US" sz="2400">
                <a:solidFill>
                  <a:srgbClr val="A50021"/>
                </a:solidFill>
              </a:rPr>
              <a:t>n</a:t>
            </a:r>
            <a:r>
              <a:rPr lang="en-US" sz="2400" baseline="30000">
                <a:solidFill>
                  <a:srgbClr val="A50021"/>
                </a:solidFill>
              </a:rPr>
              <a:t>2</a:t>
            </a:r>
            <a:r>
              <a:rPr lang="en-US" sz="2400">
                <a:solidFill>
                  <a:schemeClr val="accent2"/>
                </a:solidFill>
              </a:rPr>
              <a:t>, </a:t>
            </a:r>
            <a:r>
              <a:rPr lang="en-US" sz="2400">
                <a:solidFill>
                  <a:srgbClr val="A50021"/>
                </a:solidFill>
              </a:rPr>
              <a:t>n log(n)</a:t>
            </a:r>
            <a:r>
              <a:rPr lang="en-US" sz="2400">
                <a:solidFill>
                  <a:schemeClr val="accent2"/>
                </a:solidFill>
              </a:rPr>
              <a:t>, </a:t>
            </a:r>
            <a:r>
              <a:rPr lang="en-US" sz="2400">
                <a:solidFill>
                  <a:srgbClr val="A50021"/>
                </a:solidFill>
              </a:rPr>
              <a:t>n</a:t>
            </a:r>
            <a:r>
              <a:rPr lang="en-US" sz="2400" baseline="30000">
                <a:solidFill>
                  <a:srgbClr val="A50021"/>
                </a:solidFill>
              </a:rPr>
              <a:t>3</a:t>
            </a:r>
            <a:r>
              <a:rPr lang="en-US" sz="2400">
                <a:solidFill>
                  <a:schemeClr val="accent2"/>
                </a:solidFill>
              </a:rPr>
              <a:t>, etc. to convey how many operations an algorithm must perform to process </a:t>
            </a:r>
            <a:r>
              <a:rPr lang="en-US" sz="2400">
                <a:solidFill>
                  <a:srgbClr val="A50021"/>
                </a:solidFill>
              </a:rPr>
              <a:t>n </a:t>
            </a:r>
            <a:r>
              <a:rPr lang="en-US" sz="2400">
                <a:solidFill>
                  <a:schemeClr val="accent2"/>
                </a:solidFill>
              </a:rPr>
              <a:t>items in the worst case.</a:t>
            </a:r>
          </a:p>
        </p:txBody>
      </p:sp>
      <p:sp>
        <p:nvSpPr>
          <p:cNvPr id="683012" name="Text Box 4"/>
          <p:cNvSpPr txBox="1">
            <a:spLocks noChangeArrowheads="1"/>
          </p:cNvSpPr>
          <p:nvPr/>
        </p:nvSpPr>
        <p:spPr bwMode="auto">
          <a:xfrm>
            <a:off x="347663" y="2362200"/>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solidFill>
                  <a:srgbClr val="006666"/>
                </a:solidFill>
              </a:rPr>
              <a:t>, so to sort</a:t>
            </a:r>
            <a:r>
              <a:rPr lang="en-US" sz="2400">
                <a:solidFill>
                  <a:srgbClr val="6600CC"/>
                </a:solidFill>
              </a:rPr>
              <a:t> n=1000</a:t>
            </a:r>
            <a:r>
              <a:rPr lang="en-US" sz="2400">
                <a:solidFill>
                  <a:srgbClr val="006666"/>
                </a:solidFill>
              </a:rPr>
              <a:t> items it requires roughly </a:t>
            </a:r>
            <a:r>
              <a:rPr lang="en-US" sz="2400">
                <a:solidFill>
                  <a:srgbClr val="6600CC"/>
                </a:solidFill>
              </a:rPr>
              <a:t>1 million</a:t>
            </a:r>
            <a:r>
              <a:rPr lang="en-US" sz="2400">
                <a:solidFill>
                  <a:srgbClr val="006666"/>
                </a:solidFill>
              </a:rPr>
              <a:t> operations.”</a:t>
            </a:r>
          </a:p>
        </p:txBody>
      </p:sp>
      <p:sp>
        <p:nvSpPr>
          <p:cNvPr id="683013" name="Text Box 5"/>
          <p:cNvSpPr txBox="1">
            <a:spLocks noChangeArrowheads="1"/>
          </p:cNvSpPr>
          <p:nvPr/>
        </p:nvSpPr>
        <p:spPr bwMode="auto">
          <a:xfrm>
            <a:off x="347663" y="3521075"/>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l-GR" sz="2400">
                <a:solidFill>
                  <a:srgbClr val="6600CC"/>
                </a:solidFill>
              </a:rPr>
              <a:t>·</a:t>
            </a:r>
            <a:r>
              <a:rPr lang="en-US" sz="2400">
                <a:solidFill>
                  <a:srgbClr val="6600CC"/>
                </a:solidFill>
              </a:rPr>
              <a:t>log</a:t>
            </a:r>
            <a:r>
              <a:rPr lang="en-US" sz="2400" baseline="-25000">
                <a:solidFill>
                  <a:srgbClr val="6600CC"/>
                </a:solidFill>
              </a:rPr>
              <a:t>2</a:t>
            </a:r>
            <a:r>
              <a:rPr lang="en-US" sz="2400">
                <a:solidFill>
                  <a:srgbClr val="6600CC"/>
                </a:solidFill>
              </a:rPr>
              <a:t>n)</a:t>
            </a:r>
            <a:r>
              <a:rPr lang="en-US" sz="2400">
                <a:solidFill>
                  <a:srgbClr val="006666"/>
                </a:solidFill>
              </a:rPr>
              <a:t>, so to sort </a:t>
            </a:r>
            <a:r>
              <a:rPr lang="en-US" sz="2400">
                <a:solidFill>
                  <a:srgbClr val="6600CC"/>
                </a:solidFill>
              </a:rPr>
              <a:t>n=1000</a:t>
            </a:r>
            <a:r>
              <a:rPr lang="en-US" sz="2400">
                <a:solidFill>
                  <a:srgbClr val="006666"/>
                </a:solidFill>
              </a:rPr>
              <a:t> items requires roughly </a:t>
            </a:r>
            <a:r>
              <a:rPr lang="en-US" sz="2400">
                <a:solidFill>
                  <a:srgbClr val="6600CC"/>
                </a:solidFill>
              </a:rPr>
              <a:t>10,000</a:t>
            </a:r>
            <a:r>
              <a:rPr lang="en-US" sz="2400">
                <a:solidFill>
                  <a:srgbClr val="006666"/>
                </a:solidFill>
              </a:rPr>
              <a:t> operations.”</a:t>
            </a:r>
          </a:p>
        </p:txBody>
      </p:sp>
      <p:sp>
        <p:nvSpPr>
          <p:cNvPr id="683014" name="Text Box 6"/>
          <p:cNvSpPr txBox="1">
            <a:spLocks noChangeArrowheads="1"/>
          </p:cNvSpPr>
          <p:nvPr/>
        </p:nvSpPr>
        <p:spPr bwMode="auto">
          <a:xfrm>
            <a:off x="304800" y="4800600"/>
            <a:ext cx="838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This allows us to easily compare two different algorithms:</a:t>
            </a:r>
          </a:p>
          <a:p>
            <a:pPr algn="ctr"/>
            <a:endParaRPr lang="en-US" sz="2400"/>
          </a:p>
          <a:p>
            <a:pPr algn="ctr"/>
            <a:r>
              <a:rPr lang="en-US" sz="2400"/>
              <a:t>“Algorithm A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t>, which is much slower than algorithm B which is </a:t>
            </a:r>
            <a:r>
              <a:rPr lang="en-US" sz="2400">
                <a:solidFill>
                  <a:srgbClr val="008080"/>
                </a:solidFill>
              </a:rPr>
              <a:t>O(n</a:t>
            </a:r>
            <a:r>
              <a:rPr lang="el-GR" sz="2400">
                <a:solidFill>
                  <a:srgbClr val="008080"/>
                </a:solidFill>
              </a:rPr>
              <a:t>·</a:t>
            </a:r>
            <a:r>
              <a:rPr lang="en-US" sz="2400">
                <a:solidFill>
                  <a:srgbClr val="008080"/>
                </a:solidFill>
              </a:rPr>
              <a:t>log</a:t>
            </a:r>
            <a:r>
              <a:rPr lang="en-US" sz="2400" baseline="-25000">
                <a:solidFill>
                  <a:srgbClr val="008080"/>
                </a:solidFill>
              </a:rPr>
              <a:t>2</a:t>
            </a:r>
            <a:r>
              <a:rPr lang="en-US" sz="2400">
                <a:solidFill>
                  <a:srgbClr val="008080"/>
                </a:solidFill>
              </a:rPr>
              <a:t>n)</a:t>
            </a:r>
            <a:r>
              <a:rPr lang="en-US" sz="2400">
                <a:solidFill>
                  <a:schemeClr val="tx1"/>
                </a:solidFill>
              </a:rPr>
              <a:t>.”</a:t>
            </a:r>
          </a:p>
        </p:txBody>
      </p:sp>
      <p:sp>
        <p:nvSpPr>
          <p:cNvPr id="683015" name="AutoShape 7"/>
          <p:cNvSpPr>
            <a:spLocks noChangeArrowheads="1"/>
          </p:cNvSpPr>
          <p:nvPr/>
        </p:nvSpPr>
        <p:spPr bwMode="auto">
          <a:xfrm>
            <a:off x="4648200" y="228600"/>
            <a:ext cx="3810000" cy="1752600"/>
          </a:xfrm>
          <a:prstGeom prst="wedgeRoundRectCallout">
            <a:avLst>
              <a:gd name="adj1" fmla="val -43750"/>
              <a:gd name="adj2" fmla="val 70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This is pronounced:</a:t>
            </a:r>
          </a:p>
          <a:p>
            <a:pPr algn="ctr"/>
            <a:endParaRPr lang="en-US" sz="2400"/>
          </a:p>
          <a:p>
            <a:pPr algn="ctr"/>
            <a:r>
              <a:rPr lang="en-US" sz="2400"/>
              <a:t>“</a:t>
            </a:r>
            <a:r>
              <a:rPr lang="en-US" sz="2400">
                <a:solidFill>
                  <a:srgbClr val="6600CC"/>
                </a:solidFill>
              </a:rPr>
              <a:t>oh of n squared</a:t>
            </a:r>
            <a:r>
              <a:rPr lang="en-US"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3012"/>
                                        </p:tgtEl>
                                        <p:attrNameLst>
                                          <p:attrName>style.visibility</p:attrName>
                                        </p:attrNameLst>
                                      </p:cBhvr>
                                      <p:to>
                                        <p:strVal val="visible"/>
                                      </p:to>
                                    </p:set>
                                    <p:anim calcmode="lin" valueType="num">
                                      <p:cBhvr additive="base">
                                        <p:cTn id="7" dur="500" fill="hold"/>
                                        <p:tgtEl>
                                          <p:spTgt spid="683012"/>
                                        </p:tgtEl>
                                        <p:attrNameLst>
                                          <p:attrName>ppt_x</p:attrName>
                                        </p:attrNameLst>
                                      </p:cBhvr>
                                      <p:tavLst>
                                        <p:tav tm="0">
                                          <p:val>
                                            <p:strVal val="0-#ppt_w/2"/>
                                          </p:val>
                                        </p:tav>
                                        <p:tav tm="100000">
                                          <p:val>
                                            <p:strVal val="#ppt_x"/>
                                          </p:val>
                                        </p:tav>
                                      </p:tavLst>
                                    </p:anim>
                                    <p:anim calcmode="lin" valueType="num">
                                      <p:cBhvr additive="base">
                                        <p:cTn id="8" dur="500" fill="hold"/>
                                        <p:tgtEl>
                                          <p:spTgt spid="6830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3015"/>
                                        </p:tgtEl>
                                        <p:attrNameLst>
                                          <p:attrName>style.visibility</p:attrName>
                                        </p:attrNameLst>
                                      </p:cBhvr>
                                      <p:to>
                                        <p:strVal val="visible"/>
                                      </p:to>
                                    </p:set>
                                    <p:animEffect transition="in" filter="wipe(down)">
                                      <p:cBhvr>
                                        <p:cTn id="13" dur="500"/>
                                        <p:tgtEl>
                                          <p:spTgt spid="6830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830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83013"/>
                                        </p:tgtEl>
                                        <p:attrNameLst>
                                          <p:attrName>style.visibility</p:attrName>
                                        </p:attrNameLst>
                                      </p:cBhvr>
                                      <p:to>
                                        <p:strVal val="visible"/>
                                      </p:to>
                                    </p:set>
                                    <p:anim calcmode="lin" valueType="num">
                                      <p:cBhvr additive="base">
                                        <p:cTn id="22" dur="500" fill="hold"/>
                                        <p:tgtEl>
                                          <p:spTgt spid="683013"/>
                                        </p:tgtEl>
                                        <p:attrNameLst>
                                          <p:attrName>ppt_x</p:attrName>
                                        </p:attrNameLst>
                                      </p:cBhvr>
                                      <p:tavLst>
                                        <p:tav tm="0">
                                          <p:val>
                                            <p:strVal val="0-#ppt_w/2"/>
                                          </p:val>
                                        </p:tav>
                                        <p:tav tm="100000">
                                          <p:val>
                                            <p:strVal val="#ppt_x"/>
                                          </p:val>
                                        </p:tav>
                                      </p:tavLst>
                                    </p:anim>
                                    <p:anim calcmode="lin" valueType="num">
                                      <p:cBhvr additive="base">
                                        <p:cTn id="23" dur="500" fill="hold"/>
                                        <p:tgtEl>
                                          <p:spTgt spid="68301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2" grpId="0"/>
      <p:bldP spid="683013" grpId="0"/>
      <p:bldP spid="683014" grpId="0"/>
      <p:bldP spid="683015" grpId="0" animBg="1"/>
      <p:bldP spid="6830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CD9BE1C-6156-46AC-95CD-FAE00D799C02}" type="slidenum">
              <a:rPr lang="en-US"/>
              <a:pPr/>
              <a:t>11</a:t>
            </a:fld>
            <a:endParaRPr lang="en-US"/>
          </a:p>
        </p:txBody>
      </p:sp>
      <p:sp>
        <p:nvSpPr>
          <p:cNvPr id="568324" name="Text Box 4"/>
          <p:cNvSpPr txBox="1">
            <a:spLocks noChangeArrowheads="1"/>
          </p:cNvSpPr>
          <p:nvPr/>
        </p:nvSpPr>
        <p:spPr bwMode="auto">
          <a:xfrm>
            <a:off x="762000" y="3048000"/>
            <a:ext cx="7618413"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By </a:t>
            </a:r>
            <a:r>
              <a:rPr lang="en-US" sz="2400" i="1">
                <a:solidFill>
                  <a:srgbClr val="006666"/>
                </a:solidFill>
              </a:rPr>
              <a:t>operations</a:t>
            </a:r>
            <a:r>
              <a:rPr lang="en-US" sz="2400"/>
              <a:t>, we mean any of the following:</a:t>
            </a:r>
          </a:p>
          <a:p>
            <a:endParaRPr lang="en-US" sz="1000"/>
          </a:p>
          <a:p>
            <a:r>
              <a:rPr lang="en-US" sz="2400">
                <a:solidFill>
                  <a:schemeClr val="accent2"/>
                </a:solidFill>
              </a:rPr>
              <a:t>	1. Accessing an item (e.g. an item in an array)</a:t>
            </a:r>
          </a:p>
          <a:p>
            <a:r>
              <a:rPr lang="en-US" sz="2400">
                <a:solidFill>
                  <a:schemeClr val="accent2"/>
                </a:solidFill>
              </a:rPr>
              <a:t>	2. Evaluating a mathematical expression</a:t>
            </a:r>
          </a:p>
          <a:p>
            <a:r>
              <a:rPr lang="en-US" sz="2400">
                <a:solidFill>
                  <a:schemeClr val="accent2"/>
                </a:solidFill>
              </a:rPr>
              <a:t>	3. Traversing a single link in a linked list, etc…</a:t>
            </a:r>
          </a:p>
        </p:txBody>
      </p:sp>
      <p:sp>
        <p:nvSpPr>
          <p:cNvPr id="568325" name="Text Box 5"/>
          <p:cNvSpPr txBox="1">
            <a:spLocks noChangeArrowheads="1"/>
          </p:cNvSpPr>
          <p:nvPr/>
        </p:nvSpPr>
        <p:spPr bwMode="auto">
          <a:xfrm>
            <a:off x="457200" y="10668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how do we compute the Big-O of a function?</a:t>
            </a:r>
          </a:p>
          <a:p>
            <a:pPr algn="ctr"/>
            <a:endParaRPr lang="en-US" sz="2400"/>
          </a:p>
        </p:txBody>
      </p:sp>
      <p:sp>
        <p:nvSpPr>
          <p:cNvPr id="568326" name="Text Box 6"/>
          <p:cNvSpPr txBox="1">
            <a:spLocks noChangeArrowheads="1"/>
          </p:cNvSpPr>
          <p:nvPr/>
        </p:nvSpPr>
        <p:spPr bwMode="auto">
          <a:xfrm>
            <a:off x="457200" y="1768475"/>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First, we need to determine the number of </a:t>
            </a:r>
            <a:r>
              <a:rPr lang="en-US" sz="2400">
                <a:solidFill>
                  <a:srgbClr val="006666"/>
                </a:solidFill>
              </a:rPr>
              <a:t>operations</a:t>
            </a:r>
            <a:r>
              <a:rPr lang="en-US" sz="2400"/>
              <a:t> an algorithm performs.  Let’s call this </a:t>
            </a:r>
            <a:r>
              <a:rPr lang="en-US" sz="2400">
                <a:solidFill>
                  <a:srgbClr val="A50021"/>
                </a:solidFill>
              </a:rPr>
              <a:t>f(n)</a:t>
            </a:r>
            <a:r>
              <a:rPr lang="en-US" sz="2400"/>
              <a:t>.</a:t>
            </a:r>
          </a:p>
        </p:txBody>
      </p:sp>
      <p:sp>
        <p:nvSpPr>
          <p:cNvPr id="568327" name="Text Box 7"/>
          <p:cNvSpPr txBox="1">
            <a:spLocks noChangeArrowheads="1"/>
          </p:cNvSpPr>
          <p:nvPr/>
        </p:nvSpPr>
        <p:spPr bwMode="auto">
          <a:xfrm>
            <a:off x="533400" y="54102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see how to evaluate the number of operations for a simple example…</a:t>
            </a:r>
          </a:p>
        </p:txBody>
      </p:sp>
      <p:sp>
        <p:nvSpPr>
          <p:cNvPr id="568329" name="Rectangle 9"/>
          <p:cNvSpPr>
            <a:spLocks noGrp="1" noChangeArrowheads="1"/>
          </p:cNvSpPr>
          <p:nvPr>
            <p:ph type="title"/>
          </p:nvPr>
        </p:nvSpPr>
        <p:spPr>
          <a:noFill/>
          <a:ln/>
        </p:spPr>
        <p:txBody>
          <a:bodyPr/>
          <a:lstStyle/>
          <a:p>
            <a:r>
              <a:rPr lang="en-US"/>
              <a:t>Big-O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8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8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p:bldP spid="568325" grpId="0"/>
      <p:bldP spid="568326" grpId="0"/>
      <p:bldP spid="5683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E083D812-F836-4A9E-8FAB-4E3DB3270A41}" type="slidenum">
              <a:rPr lang="en-US"/>
              <a:pPr/>
              <a:t>12</a:t>
            </a:fld>
            <a:endParaRPr lang="en-US"/>
          </a:p>
        </p:txBody>
      </p:sp>
      <p:sp>
        <p:nvSpPr>
          <p:cNvPr id="506885" name="Rectangle 5"/>
          <p:cNvSpPr>
            <a:spLocks noChangeArrowheads="1"/>
          </p:cNvSpPr>
          <p:nvPr/>
        </p:nvSpPr>
        <p:spPr bwMode="auto">
          <a:xfrm>
            <a:off x="228600" y="1173163"/>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06886" name="Text Box 6"/>
          <p:cNvSpPr txBox="1">
            <a:spLocks noChangeArrowheads="1"/>
          </p:cNvSpPr>
          <p:nvPr/>
        </p:nvSpPr>
        <p:spPr bwMode="auto">
          <a:xfrm>
            <a:off x="4572000" y="946150"/>
            <a:ext cx="4429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6600CC"/>
                </a:solidFill>
              </a:rPr>
              <a:t>Compute </a:t>
            </a:r>
            <a:r>
              <a:rPr lang="en-US" sz="2400">
                <a:solidFill>
                  <a:srgbClr val="006666"/>
                </a:solidFill>
              </a:rPr>
              <a:t>f(n)</a:t>
            </a:r>
            <a:r>
              <a:rPr lang="en-US" sz="2400">
                <a:solidFill>
                  <a:srgbClr val="6600CC"/>
                </a:solidFill>
              </a:rPr>
              <a:t>, the # of critical operations, that this algorithm performs? </a:t>
            </a:r>
          </a:p>
        </p:txBody>
      </p:sp>
      <p:sp>
        <p:nvSpPr>
          <p:cNvPr id="506887" name="Rectangle 7"/>
          <p:cNvSpPr>
            <a:spLocks noChangeArrowheads="1"/>
          </p:cNvSpPr>
          <p:nvPr/>
        </p:nvSpPr>
        <p:spPr bwMode="auto">
          <a:xfrm>
            <a:off x="2266950" y="1630363"/>
            <a:ext cx="711200"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889" name="Text Box 9"/>
          <p:cNvSpPr txBox="1">
            <a:spLocks noChangeArrowheads="1"/>
          </p:cNvSpPr>
          <p:nvPr/>
        </p:nvSpPr>
        <p:spPr bwMode="auto">
          <a:xfrm>
            <a:off x="185738" y="3576638"/>
            <a:ext cx="8461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2.  Our algorithm performs </a:t>
            </a:r>
            <a:r>
              <a:rPr lang="en-US" sz="2400">
                <a:solidFill>
                  <a:srgbClr val="FF3300"/>
                </a:solidFill>
              </a:rPr>
              <a:t>n</a:t>
            </a:r>
            <a:r>
              <a:rPr lang="en-US" sz="2400"/>
              <a:t> comparisons between </a:t>
            </a:r>
            <a:r>
              <a:rPr lang="en-US" sz="2400">
                <a:solidFill>
                  <a:srgbClr val="FF3300"/>
                </a:solidFill>
              </a:rPr>
              <a:t>i</a:t>
            </a:r>
            <a:r>
              <a:rPr lang="en-US" sz="2400"/>
              <a:t> and </a:t>
            </a:r>
            <a:r>
              <a:rPr lang="en-US" sz="2400">
                <a:solidFill>
                  <a:srgbClr val="FF3300"/>
                </a:solidFill>
              </a:rPr>
              <a:t>n</a:t>
            </a:r>
            <a:r>
              <a:rPr lang="en-US" sz="2400"/>
              <a:t>.</a:t>
            </a:r>
          </a:p>
        </p:txBody>
      </p:sp>
      <p:sp>
        <p:nvSpPr>
          <p:cNvPr id="506890" name="Text Box 10"/>
          <p:cNvSpPr txBox="1">
            <a:spLocks noChangeArrowheads="1"/>
          </p:cNvSpPr>
          <p:nvPr/>
        </p:nvSpPr>
        <p:spPr bwMode="auto">
          <a:xfrm>
            <a:off x="4427538" y="2376488"/>
            <a:ext cx="1058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06892" name="Text Box 12"/>
          <p:cNvSpPr txBox="1">
            <a:spLocks noChangeArrowheads="1"/>
          </p:cNvSpPr>
          <p:nvPr/>
        </p:nvSpPr>
        <p:spPr bwMode="auto">
          <a:xfrm>
            <a:off x="5429250"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897" name="Text Box 17"/>
          <p:cNvSpPr txBox="1">
            <a:spLocks noChangeArrowheads="1"/>
          </p:cNvSpPr>
          <p:nvPr/>
        </p:nvSpPr>
        <p:spPr bwMode="auto">
          <a:xfrm>
            <a:off x="4419600" y="2792413"/>
            <a:ext cx="25447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tx1"/>
                </a:solidFill>
              </a:rPr>
              <a:t>f(n) =</a:t>
            </a:r>
            <a:r>
              <a:rPr lang="en-US" sz="2400">
                <a:solidFill>
                  <a:srgbClr val="006666"/>
                </a:solidFill>
              </a:rPr>
              <a:t> 3n</a:t>
            </a:r>
            <a:r>
              <a:rPr lang="en-US" sz="2400" baseline="30000">
                <a:solidFill>
                  <a:srgbClr val="006666"/>
                </a:solidFill>
              </a:rPr>
              <a:t>2 </a:t>
            </a:r>
            <a:r>
              <a:rPr lang="en-US" sz="2400">
                <a:solidFill>
                  <a:srgbClr val="006666"/>
                </a:solidFill>
              </a:rPr>
              <a:t>+3n + 1</a:t>
            </a:r>
          </a:p>
        </p:txBody>
      </p:sp>
      <p:sp>
        <p:nvSpPr>
          <p:cNvPr id="506899" name="Text Box 19"/>
          <p:cNvSpPr txBox="1">
            <a:spLocks noChangeArrowheads="1"/>
          </p:cNvSpPr>
          <p:nvPr/>
        </p:nvSpPr>
        <p:spPr bwMode="auto">
          <a:xfrm>
            <a:off x="171450" y="3957638"/>
            <a:ext cx="7521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3.  Our algorithm increments the variable </a:t>
            </a:r>
            <a:r>
              <a:rPr lang="en-US" sz="2400" i="1">
                <a:solidFill>
                  <a:srgbClr val="FF3300"/>
                </a:solidFill>
              </a:rPr>
              <a:t>i</a:t>
            </a:r>
            <a:r>
              <a:rPr lang="en-US" sz="2400" i="1"/>
              <a:t>,</a:t>
            </a:r>
            <a:r>
              <a:rPr lang="en-US" sz="2400"/>
              <a:t> </a:t>
            </a:r>
            <a:r>
              <a:rPr lang="en-US" sz="2400">
                <a:solidFill>
                  <a:srgbClr val="FF3300"/>
                </a:solidFill>
              </a:rPr>
              <a:t>n</a:t>
            </a:r>
            <a:r>
              <a:rPr lang="en-US" sz="2400"/>
              <a:t> times.</a:t>
            </a:r>
          </a:p>
        </p:txBody>
      </p:sp>
      <p:sp>
        <p:nvSpPr>
          <p:cNvPr id="506900" name="Rectangle 20"/>
          <p:cNvSpPr>
            <a:spLocks noChangeArrowheads="1"/>
          </p:cNvSpPr>
          <p:nvPr/>
        </p:nvSpPr>
        <p:spPr bwMode="auto">
          <a:xfrm>
            <a:off x="2895600" y="16287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1" name="Text Box 21"/>
          <p:cNvSpPr txBox="1">
            <a:spLocks noChangeArrowheads="1"/>
          </p:cNvSpPr>
          <p:nvPr/>
        </p:nvSpPr>
        <p:spPr bwMode="auto">
          <a:xfrm>
            <a:off x="5900738"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902" name="Text Box 22"/>
          <p:cNvSpPr txBox="1">
            <a:spLocks noChangeArrowheads="1"/>
          </p:cNvSpPr>
          <p:nvPr/>
        </p:nvSpPr>
        <p:spPr bwMode="auto">
          <a:xfrm>
            <a:off x="174625" y="4652963"/>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5.  Our algorithm performs </a:t>
            </a:r>
            <a:r>
              <a:rPr lang="en-US" sz="2400">
                <a:solidFill>
                  <a:srgbClr val="FF3300"/>
                </a:solidFill>
              </a:rPr>
              <a:t>n</a:t>
            </a:r>
            <a:r>
              <a:rPr lang="en-US" sz="2400" baseline="30000">
                <a:solidFill>
                  <a:srgbClr val="FF3300"/>
                </a:solidFill>
              </a:rPr>
              <a:t>2</a:t>
            </a:r>
            <a:r>
              <a:rPr lang="en-US" sz="2400"/>
              <a:t> comparisons between </a:t>
            </a:r>
            <a:r>
              <a:rPr lang="en-US" sz="2400">
                <a:solidFill>
                  <a:srgbClr val="FF3300"/>
                </a:solidFill>
              </a:rPr>
              <a:t>j</a:t>
            </a:r>
            <a:r>
              <a:rPr lang="en-US" sz="2400"/>
              <a:t> and </a:t>
            </a:r>
            <a:r>
              <a:rPr lang="en-US" sz="2400">
                <a:solidFill>
                  <a:srgbClr val="FF3300"/>
                </a:solidFill>
              </a:rPr>
              <a:t>n</a:t>
            </a:r>
            <a:r>
              <a:rPr lang="en-US" sz="2400"/>
              <a:t>.</a:t>
            </a:r>
          </a:p>
        </p:txBody>
      </p:sp>
      <p:sp>
        <p:nvSpPr>
          <p:cNvPr id="506903" name="Rectangle 23"/>
          <p:cNvSpPr>
            <a:spLocks noChangeArrowheads="1"/>
          </p:cNvSpPr>
          <p:nvPr/>
        </p:nvSpPr>
        <p:spPr bwMode="auto">
          <a:xfrm>
            <a:off x="2636838" y="204152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4" name="Text Box 24"/>
          <p:cNvSpPr txBox="1">
            <a:spLocks noChangeArrowheads="1"/>
          </p:cNvSpPr>
          <p:nvPr/>
        </p:nvSpPr>
        <p:spPr bwMode="auto">
          <a:xfrm>
            <a:off x="6867525"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5" name="Rectangle 25"/>
          <p:cNvSpPr>
            <a:spLocks noChangeArrowheads="1"/>
          </p:cNvSpPr>
          <p:nvPr/>
        </p:nvSpPr>
        <p:spPr bwMode="auto">
          <a:xfrm>
            <a:off x="3313113" y="20859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6" name="Text Box 26"/>
          <p:cNvSpPr txBox="1">
            <a:spLocks noChangeArrowheads="1"/>
          </p:cNvSpPr>
          <p:nvPr/>
        </p:nvSpPr>
        <p:spPr bwMode="auto">
          <a:xfrm>
            <a:off x="174625" y="4986338"/>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6.  Our algorithm increments </a:t>
            </a:r>
            <a:r>
              <a:rPr lang="en-US" sz="2400">
                <a:solidFill>
                  <a:schemeClr val="tx1"/>
                </a:solidFill>
              </a:rPr>
              <a:t>the variable</a:t>
            </a:r>
            <a:r>
              <a:rPr lang="en-US" sz="2400">
                <a:solidFill>
                  <a:srgbClr val="FF3300"/>
                </a:solidFill>
              </a:rPr>
              <a:t> j</a:t>
            </a:r>
            <a:r>
              <a:rPr lang="en-US" sz="2400"/>
              <a:t>, </a:t>
            </a:r>
            <a:r>
              <a:rPr lang="en-US" sz="2400">
                <a:solidFill>
                  <a:srgbClr val="FF3300"/>
                </a:solidFill>
              </a:rPr>
              <a:t>n</a:t>
            </a:r>
            <a:r>
              <a:rPr lang="en-US" sz="2400" baseline="30000">
                <a:solidFill>
                  <a:srgbClr val="FF3300"/>
                </a:solidFill>
              </a:rPr>
              <a:t>2</a:t>
            </a:r>
            <a:r>
              <a:rPr lang="en-US" sz="2400"/>
              <a:t>  times.</a:t>
            </a:r>
          </a:p>
        </p:txBody>
      </p:sp>
      <p:sp>
        <p:nvSpPr>
          <p:cNvPr id="506907" name="Text Box 27"/>
          <p:cNvSpPr txBox="1">
            <a:spLocks noChangeArrowheads="1"/>
          </p:cNvSpPr>
          <p:nvPr/>
        </p:nvSpPr>
        <p:spPr bwMode="auto">
          <a:xfrm>
            <a:off x="7510463"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8" name="Text Box 28"/>
          <p:cNvSpPr txBox="1">
            <a:spLocks noChangeArrowheads="1"/>
          </p:cNvSpPr>
          <p:nvPr/>
        </p:nvSpPr>
        <p:spPr bwMode="auto">
          <a:xfrm>
            <a:off x="166688" y="5343525"/>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7.  Our algorithm sets </a:t>
            </a:r>
            <a:r>
              <a:rPr lang="en-US" sz="2400">
                <a:solidFill>
                  <a:srgbClr val="FF3300"/>
                </a:solidFill>
              </a:rPr>
              <a:t>arr[i][j]</a:t>
            </a:r>
            <a:r>
              <a:rPr lang="en-US" sz="2400"/>
              <a:t>’s value </a:t>
            </a:r>
            <a:r>
              <a:rPr lang="en-US" sz="2400">
                <a:solidFill>
                  <a:srgbClr val="FF3300"/>
                </a:solidFill>
              </a:rPr>
              <a:t>n</a:t>
            </a:r>
            <a:r>
              <a:rPr lang="en-US" sz="2400" baseline="30000">
                <a:solidFill>
                  <a:srgbClr val="FF3300"/>
                </a:solidFill>
              </a:rPr>
              <a:t>2</a:t>
            </a:r>
            <a:r>
              <a:rPr lang="en-US" sz="2400"/>
              <a:t>  times.</a:t>
            </a:r>
          </a:p>
        </p:txBody>
      </p:sp>
      <p:sp>
        <p:nvSpPr>
          <p:cNvPr id="506909" name="Rectangle 29"/>
          <p:cNvSpPr>
            <a:spLocks noChangeArrowheads="1"/>
          </p:cNvSpPr>
          <p:nvPr/>
        </p:nvSpPr>
        <p:spPr bwMode="auto">
          <a:xfrm>
            <a:off x="881063" y="2422525"/>
            <a:ext cx="1862137"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0" name="Text Box 30"/>
          <p:cNvSpPr txBox="1">
            <a:spLocks noChangeArrowheads="1"/>
          </p:cNvSpPr>
          <p:nvPr/>
        </p:nvSpPr>
        <p:spPr bwMode="auto">
          <a:xfrm>
            <a:off x="8134350" y="2395538"/>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11" name="Text Box 31"/>
          <p:cNvSpPr txBox="1">
            <a:spLocks noChangeArrowheads="1"/>
          </p:cNvSpPr>
          <p:nvPr/>
        </p:nvSpPr>
        <p:spPr bwMode="auto">
          <a:xfrm>
            <a:off x="214313" y="3200400"/>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1.  Our algorithm initializes the value of </a:t>
            </a:r>
            <a:r>
              <a:rPr lang="en-US" sz="2400">
                <a:solidFill>
                  <a:srgbClr val="FF3300"/>
                </a:solidFill>
              </a:rPr>
              <a:t>i</a:t>
            </a:r>
            <a:r>
              <a:rPr lang="en-US" sz="2400"/>
              <a:t> once.</a:t>
            </a:r>
          </a:p>
        </p:txBody>
      </p:sp>
      <p:sp>
        <p:nvSpPr>
          <p:cNvPr id="506912" name="Rectangle 32"/>
          <p:cNvSpPr>
            <a:spLocks noChangeArrowheads="1"/>
          </p:cNvSpPr>
          <p:nvPr/>
        </p:nvSpPr>
        <p:spPr bwMode="auto">
          <a:xfrm>
            <a:off x="1019175" y="1676400"/>
            <a:ext cx="11430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3" name="Text Box 33"/>
          <p:cNvSpPr txBox="1">
            <a:spLocks noChangeArrowheads="1"/>
          </p:cNvSpPr>
          <p:nvPr/>
        </p:nvSpPr>
        <p:spPr bwMode="auto">
          <a:xfrm>
            <a:off x="5284788" y="2381250"/>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1</a:t>
            </a:r>
            <a:endParaRPr lang="en-US" sz="2400" baseline="30000">
              <a:solidFill>
                <a:srgbClr val="006666"/>
              </a:solidFill>
            </a:endParaRPr>
          </a:p>
        </p:txBody>
      </p:sp>
      <p:sp>
        <p:nvSpPr>
          <p:cNvPr id="506914" name="Rectangle 34"/>
          <p:cNvSpPr>
            <a:spLocks noChangeArrowheads="1"/>
          </p:cNvSpPr>
          <p:nvPr/>
        </p:nvSpPr>
        <p:spPr bwMode="auto">
          <a:xfrm>
            <a:off x="1281113" y="2041525"/>
            <a:ext cx="1233487" cy="4730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5" name="Text Box 35"/>
          <p:cNvSpPr txBox="1">
            <a:spLocks noChangeArrowheads="1"/>
          </p:cNvSpPr>
          <p:nvPr/>
        </p:nvSpPr>
        <p:spPr bwMode="auto">
          <a:xfrm>
            <a:off x="166688" y="4305300"/>
            <a:ext cx="89487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4.  Our algorithm initializes the value of </a:t>
            </a:r>
            <a:r>
              <a:rPr lang="en-US" sz="2400">
                <a:solidFill>
                  <a:srgbClr val="FF3300"/>
                </a:solidFill>
              </a:rPr>
              <a:t>j</a:t>
            </a:r>
            <a:r>
              <a:rPr lang="en-US" sz="2400"/>
              <a:t>, </a:t>
            </a:r>
            <a:r>
              <a:rPr lang="en-US" sz="2400">
                <a:solidFill>
                  <a:srgbClr val="FF3300"/>
                </a:solidFill>
              </a:rPr>
              <a:t>n</a:t>
            </a:r>
            <a:r>
              <a:rPr lang="en-US" sz="2400"/>
              <a:t> different times.</a:t>
            </a:r>
          </a:p>
        </p:txBody>
      </p:sp>
      <p:sp>
        <p:nvSpPr>
          <p:cNvPr id="506916" name="Text Box 36"/>
          <p:cNvSpPr txBox="1">
            <a:spLocks noChangeArrowheads="1"/>
          </p:cNvSpPr>
          <p:nvPr/>
        </p:nvSpPr>
        <p:spPr bwMode="auto">
          <a:xfrm>
            <a:off x="6381750" y="2381250"/>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endParaRPr lang="en-US" sz="2400" baseline="30000">
              <a:solidFill>
                <a:srgbClr val="006666"/>
              </a:solidFill>
            </a:endParaRPr>
          </a:p>
        </p:txBody>
      </p:sp>
      <p:sp>
        <p:nvSpPr>
          <p:cNvPr id="506918" name="Text Box 38"/>
          <p:cNvSpPr txBox="1">
            <a:spLocks noChangeArrowheads="1"/>
          </p:cNvSpPr>
          <p:nvPr/>
        </p:nvSpPr>
        <p:spPr bwMode="auto">
          <a:xfrm>
            <a:off x="76200" y="6172200"/>
            <a:ext cx="89884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Now that we have </a:t>
            </a:r>
            <a:r>
              <a:rPr lang="en-US" sz="2400">
                <a:solidFill>
                  <a:schemeClr val="accent2"/>
                </a:solidFill>
              </a:rPr>
              <a:t>f(n)</a:t>
            </a:r>
            <a:r>
              <a:rPr lang="en-US" sz="2400">
                <a:solidFill>
                  <a:srgbClr val="6600CC"/>
                </a:solidFill>
              </a:rPr>
              <a:t>, we can compute our algorithm’s Big-O. </a:t>
            </a:r>
          </a:p>
        </p:txBody>
      </p:sp>
      <p:sp>
        <p:nvSpPr>
          <p:cNvPr id="506920" name="Rectangle 40"/>
          <p:cNvSpPr>
            <a:spLocks noGrp="1" noChangeArrowheads="1"/>
          </p:cNvSpPr>
          <p:nvPr>
            <p:ph type="title"/>
          </p:nvPr>
        </p:nvSpPr>
        <p:spPr>
          <a:noFill/>
          <a:ln/>
        </p:spPr>
        <p:txBody>
          <a:bodyPr/>
          <a:lstStyle/>
          <a:p>
            <a:r>
              <a:rPr lang="en-US"/>
              <a:t>Big-O – How to Compute f(n)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69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69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69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0691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68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68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689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688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69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6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690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06900"/>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69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691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691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06914"/>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0690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690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0690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6903"/>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690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0690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50690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06905"/>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06909"/>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6908"/>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6910"/>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06909"/>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06897"/>
                                        </p:tgtEl>
                                        <p:attrNameLst>
                                          <p:attrName>style.visibility</p:attrName>
                                        </p:attrNameLst>
                                      </p:cBhvr>
                                      <p:to>
                                        <p:strVal val="visible"/>
                                      </p:to>
                                    </p:set>
                                    <p:animEffect transition="in" filter="wipe(left)">
                                      <p:cBhvr>
                                        <p:cTn id="119" dur="500"/>
                                        <p:tgtEl>
                                          <p:spTgt spid="50689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06918"/>
                                        </p:tgtEl>
                                        <p:attrNameLst>
                                          <p:attrName>style.visibility</p:attrName>
                                        </p:attrNameLst>
                                      </p:cBhvr>
                                      <p:to>
                                        <p:strVal val="visible"/>
                                      </p:to>
                                    </p:set>
                                    <p:anim calcmode="lin" valueType="num">
                                      <p:cBhvr additive="base">
                                        <p:cTn id="124" dur="500" fill="hold"/>
                                        <p:tgtEl>
                                          <p:spTgt spid="506918"/>
                                        </p:tgtEl>
                                        <p:attrNameLst>
                                          <p:attrName>ppt_x</p:attrName>
                                        </p:attrNameLst>
                                      </p:cBhvr>
                                      <p:tavLst>
                                        <p:tav tm="0">
                                          <p:val>
                                            <p:strVal val="#ppt_x"/>
                                          </p:val>
                                        </p:tav>
                                        <p:tav tm="100000">
                                          <p:val>
                                            <p:strVal val="#ppt_x"/>
                                          </p:val>
                                        </p:tav>
                                      </p:tavLst>
                                    </p:anim>
                                    <p:anim calcmode="lin" valueType="num">
                                      <p:cBhvr additive="base">
                                        <p:cTn id="125" dur="500" fill="hold"/>
                                        <p:tgtEl>
                                          <p:spTgt spid="50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nimBg="1"/>
      <p:bldP spid="506887" grpId="1" animBg="1"/>
      <p:bldP spid="506889" grpId="0"/>
      <p:bldP spid="506892" grpId="0"/>
      <p:bldP spid="506897" grpId="0"/>
      <p:bldP spid="506899" grpId="0"/>
      <p:bldP spid="506900" grpId="0" animBg="1"/>
      <p:bldP spid="506900" grpId="1" animBg="1"/>
      <p:bldP spid="506901" grpId="0"/>
      <p:bldP spid="506902" grpId="0"/>
      <p:bldP spid="506903" grpId="0" animBg="1"/>
      <p:bldP spid="506903" grpId="1" animBg="1"/>
      <p:bldP spid="506904" grpId="0"/>
      <p:bldP spid="506905" grpId="0" animBg="1"/>
      <p:bldP spid="506905" grpId="1" animBg="1"/>
      <p:bldP spid="506908" grpId="0"/>
      <p:bldP spid="506909" grpId="0" animBg="1"/>
      <p:bldP spid="506909" grpId="1" animBg="1"/>
      <p:bldP spid="506910" grpId="0"/>
      <p:bldP spid="506911" grpId="0"/>
      <p:bldP spid="506912" grpId="0" animBg="1"/>
      <p:bldP spid="506912" grpId="1" animBg="1"/>
      <p:bldP spid="506913" grpId="0"/>
      <p:bldP spid="506914" grpId="0" animBg="1"/>
      <p:bldP spid="506914" grpId="1" animBg="1"/>
      <p:bldP spid="506915" grpId="0"/>
      <p:bldP spid="506916" grpId="0"/>
      <p:bldP spid="5069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D70A3E-2572-4E0F-876F-7A63C9F92C04}" type="slidenum">
              <a:rPr lang="en-US"/>
              <a:pPr/>
              <a:t>13</a:t>
            </a:fld>
            <a:endParaRPr lang="en-US"/>
          </a:p>
        </p:txBody>
      </p:sp>
      <p:sp>
        <p:nvSpPr>
          <p:cNvPr id="467970" name="Rectangle 2"/>
          <p:cNvSpPr>
            <a:spLocks noGrp="1" noChangeArrowheads="1"/>
          </p:cNvSpPr>
          <p:nvPr>
            <p:ph type="title"/>
          </p:nvPr>
        </p:nvSpPr>
        <p:spPr/>
        <p:txBody>
          <a:bodyPr/>
          <a:lstStyle/>
          <a:p>
            <a:r>
              <a:rPr lang="en-US" sz="4000"/>
              <a:t>Big-O – The Complete Approach</a:t>
            </a:r>
          </a:p>
        </p:txBody>
      </p:sp>
      <p:sp>
        <p:nvSpPr>
          <p:cNvPr id="467981" name="Text Box 13"/>
          <p:cNvSpPr txBox="1">
            <a:spLocks noChangeArrowheads="1"/>
          </p:cNvSpPr>
          <p:nvPr/>
        </p:nvSpPr>
        <p:spPr bwMode="auto">
          <a:xfrm>
            <a:off x="295275" y="936625"/>
            <a:ext cx="8504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2400"/>
          </a:p>
        </p:txBody>
      </p:sp>
      <p:sp>
        <p:nvSpPr>
          <p:cNvPr id="467985" name="Text Box 17"/>
          <p:cNvSpPr txBox="1">
            <a:spLocks noChangeArrowheads="1"/>
          </p:cNvSpPr>
          <p:nvPr/>
        </p:nvSpPr>
        <p:spPr bwMode="auto">
          <a:xfrm>
            <a:off x="384175" y="949325"/>
            <a:ext cx="8515350" cy="5238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a:solidFill>
                  <a:schemeClr val="accent2"/>
                </a:solidFill>
                <a:latin typeface="Comic Sans MS" pitchFamily="66" charset="0"/>
              </a:rPr>
              <a:t>Here are the steps to compute the </a:t>
            </a:r>
            <a:r>
              <a:rPr lang="en-US">
                <a:solidFill>
                  <a:srgbClr val="006666"/>
                </a:solidFill>
                <a:latin typeface="Comic Sans MS" pitchFamily="66" charset="0"/>
              </a:rPr>
              <a:t>Big-O</a:t>
            </a:r>
            <a:r>
              <a:rPr lang="en-US">
                <a:solidFill>
                  <a:schemeClr val="accent2"/>
                </a:solidFill>
                <a:latin typeface="Comic Sans MS" pitchFamily="66" charset="0"/>
              </a:rPr>
              <a:t> of an algorithm:</a:t>
            </a:r>
          </a:p>
          <a:p>
            <a:endParaRPr lang="en-US" sz="1000">
              <a:solidFill>
                <a:schemeClr val="accent2"/>
              </a:solidFill>
              <a:latin typeface="Comic Sans MS" pitchFamily="66" charset="0"/>
            </a:endParaRPr>
          </a:p>
          <a:p>
            <a:endParaRPr lang="en-US" sz="1000">
              <a:solidFill>
                <a:schemeClr val="accent2"/>
              </a:solidFill>
              <a:latin typeface="Comic Sans MS" pitchFamily="66" charset="0"/>
            </a:endParaRPr>
          </a:p>
          <a:p>
            <a:pPr>
              <a:buFontTx/>
              <a:buAutoNum type="arabicPeriod"/>
            </a:pPr>
            <a:r>
              <a:rPr lang="en-US">
                <a:solidFill>
                  <a:schemeClr val="tx2"/>
                </a:solidFill>
                <a:latin typeface="Comic Sans MS" pitchFamily="66" charset="0"/>
              </a:rPr>
              <a:t>Determine how many steps </a:t>
            </a:r>
            <a:r>
              <a:rPr lang="en-US">
                <a:solidFill>
                  <a:srgbClr val="722D28"/>
                </a:solidFill>
                <a:latin typeface="Comic Sans MS" pitchFamily="66" charset="0"/>
              </a:rPr>
              <a:t>f(n) </a:t>
            </a:r>
            <a:r>
              <a:rPr lang="en-US">
                <a:solidFill>
                  <a:schemeClr val="tx2"/>
                </a:solidFill>
                <a:latin typeface="Comic Sans MS" pitchFamily="66" charset="0"/>
              </a:rPr>
              <a:t>an algorithm requires to solve a problem, in terms of the number of items </a:t>
            </a:r>
            <a:r>
              <a:rPr lang="en-US">
                <a:solidFill>
                  <a:srgbClr val="722D28"/>
                </a:solidFill>
                <a:latin typeface="Comic Sans MS" pitchFamily="66" charset="0"/>
              </a:rPr>
              <a:t>n</a:t>
            </a:r>
            <a:r>
              <a:rPr lang="en-US">
                <a:solidFill>
                  <a:schemeClr val="tx2"/>
                </a:solidFill>
                <a:latin typeface="Comic Sans MS" pitchFamily="66" charset="0"/>
              </a:rPr>
              <a:t>.</a:t>
            </a:r>
          </a:p>
          <a:p>
            <a:pPr>
              <a:buFontTx/>
              <a:buAutoNum type="arabicPeriod"/>
            </a:pPr>
            <a:endParaRPr lang="en-US" sz="1000">
              <a:solidFill>
                <a:schemeClr val="tx2"/>
              </a:solidFill>
              <a:latin typeface="Comic Sans MS" pitchFamily="66" charset="0"/>
            </a:endParaRPr>
          </a:p>
          <a:p>
            <a:pPr>
              <a:buFontTx/>
              <a:buAutoNum type="arabicPeriod"/>
            </a:pPr>
            <a:r>
              <a:rPr lang="en-US">
                <a:solidFill>
                  <a:schemeClr val="tx2"/>
                </a:solidFill>
                <a:latin typeface="Comic Sans MS" pitchFamily="66" charset="0"/>
              </a:rPr>
              <a:t>Keep the most significant term of that function and throw away the rest. For example:</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becomes </a:t>
            </a: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becomes </a:t>
            </a:r>
            <a:r>
              <a:rPr lang="en-US" sz="2000">
                <a:solidFill>
                  <a:srgbClr val="006666"/>
                </a:solidFill>
                <a:latin typeface="Comic Sans MS" pitchFamily="66" charset="0"/>
              </a:rPr>
              <a:t>f(n) = 2n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3. Now remove any constant multiplier from the function:</a:t>
            </a: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3</a:t>
            </a:r>
            <a:r>
              <a:rPr lang="en-US" sz="2000">
                <a:solidFill>
                  <a:srgbClr val="006666"/>
                </a:solidFill>
                <a:latin typeface="Comic Sans MS" pitchFamily="66" charset="0"/>
              </a:rPr>
              <a:t>n</a:t>
            </a:r>
            <a:r>
              <a:rPr lang="en-US" sz="2000" b="1" baseline="30000">
                <a:solidFill>
                  <a:srgbClr val="006666"/>
                </a:solidFill>
                <a:latin typeface="Comic Sans MS" pitchFamily="66" charset="0"/>
              </a:rPr>
              <a:t>2</a:t>
            </a:r>
            <a:r>
              <a:rPr lang="en-US" sz="2000" b="1" baseline="30000">
                <a:solidFill>
                  <a:schemeClr val="tx2"/>
                </a:solidFill>
                <a:latin typeface="Comic Sans MS" pitchFamily="66" charset="0"/>
              </a:rPr>
              <a:t> </a:t>
            </a:r>
            <a:r>
              <a:rPr lang="en-US" sz="2000">
                <a:solidFill>
                  <a:schemeClr val="tx2"/>
                </a:solidFill>
                <a:latin typeface="Comic Sans MS" pitchFamily="66" charset="0"/>
              </a:rPr>
              <a:t>becomes </a:t>
            </a:r>
            <a:r>
              <a:rPr lang="en-US" sz="2000">
                <a:solidFill>
                  <a:srgbClr val="006666"/>
                </a:solidFill>
                <a:latin typeface="Comic Sans MS" pitchFamily="66" charset="0"/>
              </a:rPr>
              <a:t>f(n) = n</a:t>
            </a:r>
            <a:r>
              <a:rPr lang="en-US" sz="2000" b="1" baseline="30000">
                <a:solidFill>
                  <a:srgbClr val="006666"/>
                </a:solidFill>
                <a:latin typeface="Comic Sans MS" pitchFamily="66" charset="0"/>
              </a:rPr>
              <a:t>2 </a:t>
            </a:r>
            <a:endParaRPr lang="en-US" sz="2000" b="1" baseline="30000">
              <a:solidFill>
                <a:schemeClr val="tx2"/>
              </a:solidFill>
              <a:latin typeface="Comic Sans MS" pitchFamily="66" charset="0"/>
            </a:endParaRP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2</a:t>
            </a:r>
            <a:r>
              <a:rPr lang="en-US" sz="2000">
                <a:solidFill>
                  <a:srgbClr val="006666"/>
                </a:solidFill>
                <a:latin typeface="Comic Sans MS" pitchFamily="66" charset="0"/>
              </a:rPr>
              <a:t>n log(n)</a:t>
            </a:r>
            <a:r>
              <a:rPr lang="en-US" sz="2000">
                <a:solidFill>
                  <a:schemeClr val="tx2"/>
                </a:solidFill>
                <a:latin typeface="Comic Sans MS" pitchFamily="66" charset="0"/>
              </a:rPr>
              <a:t> becomes </a:t>
            </a:r>
            <a:r>
              <a:rPr lang="en-US" sz="2000">
                <a:solidFill>
                  <a:srgbClr val="006666"/>
                </a:solidFill>
                <a:latin typeface="Comic Sans MS" pitchFamily="66" charset="0"/>
              </a:rPr>
              <a:t>f(n) = 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4. This gives you your “big oh”: </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baseline="30000">
                <a:solidFill>
                  <a:srgbClr val="722D28"/>
                </a:solidFill>
                <a:latin typeface="Comic Sans MS" pitchFamily="66" charset="0"/>
              </a:rPr>
              <a:t>2</a:t>
            </a:r>
            <a:r>
              <a:rPr lang="en-US" sz="2000">
                <a:solidFill>
                  <a:srgbClr val="722D28"/>
                </a:solidFill>
                <a:latin typeface="Comic Sans MS" pitchFamily="66" charset="0"/>
              </a:rPr>
              <a:t>)</a:t>
            </a:r>
            <a:endParaRPr lang="en-US" sz="2000" b="1" baseline="30000">
              <a:solidFill>
                <a:srgbClr val="722D28"/>
              </a:solidFill>
              <a:latin typeface="Comic Sans MS" pitchFamily="66" charset="0"/>
            </a:endParaRP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a:solidFill>
                  <a:srgbClr val="722D28"/>
                </a:solidFill>
                <a:latin typeface="Comic Sans MS" pitchFamily="66" charset="0"/>
              </a:rPr>
              <a:t> </a:t>
            </a:r>
            <a:r>
              <a:rPr lang="en-US" sz="2000">
                <a:solidFill>
                  <a:srgbClr val="722D28"/>
                </a:solidFill>
                <a:latin typeface="Comic Sans MS" pitchFamily="66" charset="0"/>
              </a:rPr>
              <a:t>log(n))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85">
                                            <p:txEl>
                                              <p:pRg st="0" end="0"/>
                                            </p:txEl>
                                          </p:spTgt>
                                        </p:tgtEl>
                                        <p:attrNameLst>
                                          <p:attrName>style.visibility</p:attrName>
                                        </p:attrNameLst>
                                      </p:cBhvr>
                                      <p:to>
                                        <p:strVal val="visible"/>
                                      </p:to>
                                    </p:set>
                                    <p:anim calcmode="lin" valueType="num">
                                      <p:cBhvr additive="base">
                                        <p:cTn id="7" dur="500" fill="hold"/>
                                        <p:tgtEl>
                                          <p:spTgt spid="4679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79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7985">
                                            <p:txEl>
                                              <p:pRg st="3" end="3"/>
                                            </p:txEl>
                                          </p:spTgt>
                                        </p:tgtEl>
                                        <p:attrNameLst>
                                          <p:attrName>style.visibility</p:attrName>
                                        </p:attrNameLst>
                                      </p:cBhvr>
                                      <p:to>
                                        <p:strVal val="visible"/>
                                      </p:to>
                                    </p:set>
                                    <p:anim calcmode="lin" valueType="num">
                                      <p:cBhvr additive="base">
                                        <p:cTn id="13" dur="500" fill="hold"/>
                                        <p:tgtEl>
                                          <p:spTgt spid="46798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79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7985">
                                            <p:txEl>
                                              <p:pRg st="5" end="5"/>
                                            </p:txEl>
                                          </p:spTgt>
                                        </p:tgtEl>
                                        <p:attrNameLst>
                                          <p:attrName>style.visibility</p:attrName>
                                        </p:attrNameLst>
                                      </p:cBhvr>
                                      <p:to>
                                        <p:strVal val="visible"/>
                                      </p:to>
                                    </p:set>
                                    <p:anim calcmode="lin" valueType="num">
                                      <p:cBhvr additive="base">
                                        <p:cTn id="19" dur="500" fill="hold"/>
                                        <p:tgtEl>
                                          <p:spTgt spid="46798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7985">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7985">
                                            <p:txEl>
                                              <p:pRg st="6" end="6"/>
                                            </p:txEl>
                                          </p:spTgt>
                                        </p:tgtEl>
                                        <p:attrNameLst>
                                          <p:attrName>style.visibility</p:attrName>
                                        </p:attrNameLst>
                                      </p:cBhvr>
                                      <p:to>
                                        <p:strVal val="visible"/>
                                      </p:to>
                                    </p:set>
                                    <p:anim calcmode="lin" valueType="num">
                                      <p:cBhvr additive="base">
                                        <p:cTn id="23" dur="500" fill="hold"/>
                                        <p:tgtEl>
                                          <p:spTgt spid="467985">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7985">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67985">
                                            <p:txEl>
                                              <p:pRg st="7" end="7"/>
                                            </p:txEl>
                                          </p:spTgt>
                                        </p:tgtEl>
                                        <p:attrNameLst>
                                          <p:attrName>style.visibility</p:attrName>
                                        </p:attrNameLst>
                                      </p:cBhvr>
                                      <p:to>
                                        <p:strVal val="visible"/>
                                      </p:to>
                                    </p:set>
                                    <p:anim calcmode="lin" valueType="num">
                                      <p:cBhvr additive="base">
                                        <p:cTn id="27" dur="500" fill="hold"/>
                                        <p:tgtEl>
                                          <p:spTgt spid="467985">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798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67985">
                                            <p:txEl>
                                              <p:pRg st="9" end="9"/>
                                            </p:txEl>
                                          </p:spTgt>
                                        </p:tgtEl>
                                        <p:attrNameLst>
                                          <p:attrName>style.visibility</p:attrName>
                                        </p:attrNameLst>
                                      </p:cBhvr>
                                      <p:to>
                                        <p:strVal val="visible"/>
                                      </p:to>
                                    </p:set>
                                    <p:anim calcmode="lin" valueType="num">
                                      <p:cBhvr additive="base">
                                        <p:cTn id="33" dur="500" fill="hold"/>
                                        <p:tgtEl>
                                          <p:spTgt spid="467985">
                                            <p:txEl>
                                              <p:pRg st="9" end="9"/>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67985">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67985">
                                            <p:txEl>
                                              <p:pRg st="10" end="10"/>
                                            </p:txEl>
                                          </p:spTgt>
                                        </p:tgtEl>
                                        <p:attrNameLst>
                                          <p:attrName>style.visibility</p:attrName>
                                        </p:attrNameLst>
                                      </p:cBhvr>
                                      <p:to>
                                        <p:strVal val="visible"/>
                                      </p:to>
                                    </p:set>
                                    <p:anim calcmode="lin" valueType="num">
                                      <p:cBhvr additive="base">
                                        <p:cTn id="37" dur="500" fill="hold"/>
                                        <p:tgtEl>
                                          <p:spTgt spid="467985">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7985">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67985">
                                            <p:txEl>
                                              <p:pRg st="11" end="11"/>
                                            </p:txEl>
                                          </p:spTgt>
                                        </p:tgtEl>
                                        <p:attrNameLst>
                                          <p:attrName>style.visibility</p:attrName>
                                        </p:attrNameLst>
                                      </p:cBhvr>
                                      <p:to>
                                        <p:strVal val="visible"/>
                                      </p:to>
                                    </p:set>
                                    <p:anim calcmode="lin" valueType="num">
                                      <p:cBhvr additive="base">
                                        <p:cTn id="41" dur="500" fill="hold"/>
                                        <p:tgtEl>
                                          <p:spTgt spid="467985">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6798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67985">
                                            <p:txEl>
                                              <p:pRg st="13" end="13"/>
                                            </p:txEl>
                                          </p:spTgt>
                                        </p:tgtEl>
                                        <p:attrNameLst>
                                          <p:attrName>style.visibility</p:attrName>
                                        </p:attrNameLst>
                                      </p:cBhvr>
                                      <p:to>
                                        <p:strVal val="visible"/>
                                      </p:to>
                                    </p:set>
                                    <p:anim calcmode="lin" valueType="num">
                                      <p:cBhvr additive="base">
                                        <p:cTn id="47" dur="500" fill="hold"/>
                                        <p:tgtEl>
                                          <p:spTgt spid="467985">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67985">
                                            <p:txEl>
                                              <p:pRg st="13" end="13"/>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67985">
                                            <p:txEl>
                                              <p:pRg st="14" end="14"/>
                                            </p:txEl>
                                          </p:spTgt>
                                        </p:tgtEl>
                                        <p:attrNameLst>
                                          <p:attrName>style.visibility</p:attrName>
                                        </p:attrNameLst>
                                      </p:cBhvr>
                                      <p:to>
                                        <p:strVal val="visible"/>
                                      </p:to>
                                    </p:set>
                                    <p:anim calcmode="lin" valueType="num">
                                      <p:cBhvr additive="base">
                                        <p:cTn id="51" dur="500" fill="hold"/>
                                        <p:tgtEl>
                                          <p:spTgt spid="467985">
                                            <p:txEl>
                                              <p:pRg st="14" end="1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67985">
                                            <p:txEl>
                                              <p:pRg st="14" end="14"/>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67985">
                                            <p:txEl>
                                              <p:pRg st="15" end="15"/>
                                            </p:txEl>
                                          </p:spTgt>
                                        </p:tgtEl>
                                        <p:attrNameLst>
                                          <p:attrName>style.visibility</p:attrName>
                                        </p:attrNameLst>
                                      </p:cBhvr>
                                      <p:to>
                                        <p:strVal val="visible"/>
                                      </p:to>
                                    </p:set>
                                    <p:anim calcmode="lin" valueType="num">
                                      <p:cBhvr additive="base">
                                        <p:cTn id="55" dur="500" fill="hold"/>
                                        <p:tgtEl>
                                          <p:spTgt spid="467985">
                                            <p:txEl>
                                              <p:pRg st="15" end="1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798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8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7C6F63-A1B4-43A5-BB79-8BEC232EA19B}" type="slidenum">
              <a:rPr lang="en-US"/>
              <a:pPr/>
              <a:t>14</a:t>
            </a:fld>
            <a:endParaRPr lang="en-US"/>
          </a:p>
        </p:txBody>
      </p:sp>
      <p:sp>
        <p:nvSpPr>
          <p:cNvPr id="571396" name="Rectangle 4"/>
          <p:cNvSpPr>
            <a:spLocks noGrp="1" noChangeArrowheads="1"/>
          </p:cNvSpPr>
          <p:nvPr>
            <p:ph type="title"/>
          </p:nvPr>
        </p:nvSpPr>
        <p:spPr>
          <a:noFill/>
          <a:ln/>
        </p:spPr>
        <p:txBody>
          <a:bodyPr/>
          <a:lstStyle/>
          <a:p>
            <a:r>
              <a:rPr lang="en-US" sz="4000"/>
              <a:t>Big-O Simplification</a:t>
            </a:r>
          </a:p>
        </p:txBody>
      </p:sp>
      <p:sp>
        <p:nvSpPr>
          <p:cNvPr id="571397" name="Text Box 5"/>
          <p:cNvSpPr txBox="1">
            <a:spLocks noChangeArrowheads="1"/>
          </p:cNvSpPr>
          <p:nvPr/>
        </p:nvSpPr>
        <p:spPr bwMode="auto">
          <a:xfrm>
            <a:off x="304800" y="1119188"/>
            <a:ext cx="8435975"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Actually, if you think about it, there’s </a:t>
            </a:r>
            <a:r>
              <a:rPr lang="en-US" sz="2400">
                <a:solidFill>
                  <a:srgbClr val="FF0000"/>
                </a:solidFill>
              </a:rPr>
              <a:t>no need</a:t>
            </a:r>
            <a:r>
              <a:rPr lang="en-US" sz="2400">
                <a:solidFill>
                  <a:schemeClr val="tx1"/>
                </a:solidFill>
              </a:rPr>
              <a:t> to compute the </a:t>
            </a:r>
            <a:r>
              <a:rPr lang="en-US" sz="2400">
                <a:solidFill>
                  <a:srgbClr val="FF0000"/>
                </a:solidFill>
              </a:rPr>
              <a:t>exact</a:t>
            </a:r>
            <a:r>
              <a:rPr lang="en-US" sz="2400">
                <a:solidFill>
                  <a:schemeClr val="tx1"/>
                </a:solidFill>
              </a:rPr>
              <a:t> </a:t>
            </a:r>
            <a:r>
              <a:rPr lang="en-US" sz="2400">
                <a:solidFill>
                  <a:srgbClr val="008080"/>
                </a:solidFill>
              </a:rPr>
              <a:t>f(n)</a:t>
            </a:r>
            <a:r>
              <a:rPr lang="en-US" sz="2400">
                <a:solidFill>
                  <a:schemeClr val="tx1"/>
                </a:solidFill>
              </a:rPr>
              <a:t> of an algorithm…</a:t>
            </a:r>
          </a:p>
          <a:p>
            <a:pPr algn="ctr"/>
            <a:endParaRPr lang="en-US" sz="2400">
              <a:solidFill>
                <a:schemeClr val="tx1"/>
              </a:solidFill>
            </a:endParaRPr>
          </a:p>
          <a:p>
            <a:pPr algn="ctr"/>
            <a:r>
              <a:rPr lang="en-US" sz="2400">
                <a:solidFill>
                  <a:schemeClr val="tx1"/>
                </a:solidFill>
              </a:rPr>
              <a:t>Why? Because we end up </a:t>
            </a:r>
            <a:r>
              <a:rPr lang="en-US" sz="2400">
                <a:solidFill>
                  <a:srgbClr val="FF0000"/>
                </a:solidFill>
              </a:rPr>
              <a:t>throwing away</a:t>
            </a:r>
            <a:r>
              <a:rPr lang="en-US" sz="2400">
                <a:solidFill>
                  <a:schemeClr val="tx1"/>
                </a:solidFill>
              </a:rPr>
              <a:t> all of the lower-order terms and coefficients anyway!</a:t>
            </a:r>
          </a:p>
          <a:p>
            <a:pPr algn="ctr"/>
            <a:endParaRPr lang="en-US" sz="2400">
              <a:solidFill>
                <a:schemeClr val="tx1"/>
              </a:solidFill>
            </a:endParaRPr>
          </a:p>
          <a:p>
            <a:pPr algn="ctr"/>
            <a:r>
              <a:rPr lang="en-US" sz="2400">
                <a:solidFill>
                  <a:schemeClr val="tx1"/>
                </a:solidFill>
              </a:rPr>
              <a:t>All you need to do is focus on the most </a:t>
            </a:r>
            <a:r>
              <a:rPr lang="en-US" sz="2400">
                <a:solidFill>
                  <a:srgbClr val="6600CC"/>
                </a:solidFill>
              </a:rPr>
              <a:t>frequently occurring operation(s)</a:t>
            </a:r>
            <a:r>
              <a:rPr lang="en-US" sz="2400">
                <a:solidFill>
                  <a:schemeClr val="tx1"/>
                </a:solidFill>
              </a:rPr>
              <a:t> to save time!</a:t>
            </a:r>
          </a:p>
        </p:txBody>
      </p:sp>
      <p:sp>
        <p:nvSpPr>
          <p:cNvPr id="571405" name="Rectangle 13"/>
          <p:cNvSpPr>
            <a:spLocks noChangeArrowheads="1"/>
          </p:cNvSpPr>
          <p:nvPr/>
        </p:nvSpPr>
        <p:spPr bwMode="auto">
          <a:xfrm>
            <a:off x="395288" y="4524375"/>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71412" name="Rectangle 20"/>
          <p:cNvSpPr>
            <a:spLocks noChangeArrowheads="1"/>
          </p:cNvSpPr>
          <p:nvPr/>
        </p:nvSpPr>
        <p:spPr bwMode="auto">
          <a:xfrm>
            <a:off x="1047750" y="5773738"/>
            <a:ext cx="1862138"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416" name="Text Box 24"/>
          <p:cNvSpPr txBox="1">
            <a:spLocks noChangeArrowheads="1"/>
          </p:cNvSpPr>
          <p:nvPr/>
        </p:nvSpPr>
        <p:spPr bwMode="auto">
          <a:xfrm>
            <a:off x="5788025" y="4976813"/>
            <a:ext cx="10588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71422" name="Text Box 30"/>
          <p:cNvSpPr txBox="1">
            <a:spLocks noChangeArrowheads="1"/>
          </p:cNvSpPr>
          <p:nvPr/>
        </p:nvSpPr>
        <p:spPr bwMode="auto">
          <a:xfrm>
            <a:off x="6669088" y="4972050"/>
            <a:ext cx="4683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n</a:t>
            </a:r>
            <a:r>
              <a:rPr lang="en-US" sz="2400" baseline="30000">
                <a:solidFill>
                  <a:srgbClr val="006666"/>
                </a:solidFill>
              </a:rPr>
              <a:t>2</a:t>
            </a:r>
          </a:p>
        </p:txBody>
      </p:sp>
      <p:sp>
        <p:nvSpPr>
          <p:cNvPr id="571424" name="Text Box 32"/>
          <p:cNvSpPr txBox="1">
            <a:spLocks noChangeArrowheads="1"/>
          </p:cNvSpPr>
          <p:nvPr/>
        </p:nvSpPr>
        <p:spPr bwMode="auto">
          <a:xfrm>
            <a:off x="4921250" y="5391150"/>
            <a:ext cx="3411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Our algorithm is </a:t>
            </a:r>
            <a:r>
              <a:rPr lang="en-US" sz="2400">
                <a:solidFill>
                  <a:srgbClr val="008080"/>
                </a:solidFill>
              </a:rPr>
              <a:t>O(n</a:t>
            </a:r>
            <a:r>
              <a:rPr lang="en-US" sz="2400" baseline="30000">
                <a:solidFill>
                  <a:srgbClr val="008080"/>
                </a:solidFill>
              </a:rPr>
              <a:t>2</a:t>
            </a:r>
            <a:r>
              <a:rPr lang="en-US" sz="24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139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4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1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14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71424"/>
                                        </p:tgtEl>
                                        <p:attrNameLst>
                                          <p:attrName>style.visibility</p:attrName>
                                        </p:attrNameLst>
                                      </p:cBhvr>
                                      <p:to>
                                        <p:strVal val="visible"/>
                                      </p:to>
                                    </p:set>
                                    <p:anim calcmode="lin" valueType="num">
                                      <p:cBhvr additive="base">
                                        <p:cTn id="35" dur="500" fill="hold"/>
                                        <p:tgtEl>
                                          <p:spTgt spid="571424"/>
                                        </p:tgtEl>
                                        <p:attrNameLst>
                                          <p:attrName>ppt_x</p:attrName>
                                        </p:attrNameLst>
                                      </p:cBhvr>
                                      <p:tavLst>
                                        <p:tav tm="0">
                                          <p:val>
                                            <p:strVal val="#ppt_x"/>
                                          </p:val>
                                        </p:tav>
                                        <p:tav tm="100000">
                                          <p:val>
                                            <p:strVal val="#ppt_x"/>
                                          </p:val>
                                        </p:tav>
                                      </p:tavLst>
                                    </p:anim>
                                    <p:anim calcmode="lin" valueType="num">
                                      <p:cBhvr additive="base">
                                        <p:cTn id="36" dur="500" fill="hold"/>
                                        <p:tgtEl>
                                          <p:spTgt spid="571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7" grpId="0" build="p"/>
      <p:bldP spid="571405" grpId="0"/>
      <p:bldP spid="571412" grpId="0" animBg="1"/>
      <p:bldP spid="571416" grpId="0"/>
      <p:bldP spid="571422" grpId="0"/>
      <p:bldP spid="5714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6BFEF944-5B89-4458-BBF9-FDC0BAC8E88F}" type="slidenum">
              <a:rPr lang="en-US"/>
              <a:pPr/>
              <a:t>15</a:t>
            </a:fld>
            <a:endParaRPr lang="en-US"/>
          </a:p>
        </p:txBody>
      </p:sp>
      <p:sp>
        <p:nvSpPr>
          <p:cNvPr id="470021" name="Rectangle 5"/>
          <p:cNvSpPr>
            <a:spLocks noGrp="1" noChangeArrowheads="1"/>
          </p:cNvSpPr>
          <p:nvPr>
            <p:ph type="title"/>
          </p:nvPr>
        </p:nvSpPr>
        <p:spPr>
          <a:noFill/>
          <a:ln/>
        </p:spPr>
        <p:txBody>
          <a:bodyPr/>
          <a:lstStyle/>
          <a:p>
            <a:r>
              <a:rPr lang="en-US"/>
              <a:t>Big-O</a:t>
            </a:r>
          </a:p>
        </p:txBody>
      </p:sp>
      <p:sp>
        <p:nvSpPr>
          <p:cNvPr id="470026" name="Text Box 10"/>
          <p:cNvSpPr txBox="1">
            <a:spLocks noChangeArrowheads="1"/>
          </p:cNvSpPr>
          <p:nvPr/>
        </p:nvSpPr>
        <p:spPr bwMode="auto">
          <a:xfrm>
            <a:off x="346075" y="1143000"/>
            <a:ext cx="8874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So if I say: </a:t>
            </a:r>
            <a:r>
              <a:rPr lang="en-US" sz="2400">
                <a:solidFill>
                  <a:srgbClr val="6600CC"/>
                </a:solidFill>
              </a:rPr>
              <a:t>“This algorithm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solidFill>
                  <a:srgbClr val="6600CC"/>
                </a:solidFill>
              </a:rPr>
              <a:t>”</a:t>
            </a:r>
          </a:p>
        </p:txBody>
      </p:sp>
      <p:sp>
        <p:nvSpPr>
          <p:cNvPr id="470027" name="Text Box 11"/>
          <p:cNvSpPr txBox="1">
            <a:spLocks noChangeArrowheads="1"/>
          </p:cNvSpPr>
          <p:nvPr/>
        </p:nvSpPr>
        <p:spPr bwMode="auto">
          <a:xfrm>
            <a:off x="346075" y="1676400"/>
            <a:ext cx="8874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 really mean: </a:t>
            </a:r>
            <a:r>
              <a:rPr lang="en-US" sz="2400">
                <a:solidFill>
                  <a:srgbClr val="6600CC"/>
                </a:solidFill>
              </a:rPr>
              <a:t>“To process </a:t>
            </a:r>
            <a:r>
              <a:rPr lang="en-US" sz="2400">
                <a:solidFill>
                  <a:srgbClr val="006666"/>
                </a:solidFill>
              </a:rPr>
              <a:t>n</a:t>
            </a:r>
            <a:r>
              <a:rPr lang="en-US" sz="2400">
                <a:solidFill>
                  <a:srgbClr val="6600CC"/>
                </a:solidFill>
              </a:rPr>
              <a:t> items, this algorithm requires </a:t>
            </a:r>
            <a:br>
              <a:rPr lang="en-US" sz="2400">
                <a:solidFill>
                  <a:srgbClr val="6600CC"/>
                </a:solidFill>
              </a:rPr>
            </a:br>
            <a:r>
              <a:rPr lang="en-US" sz="2400">
                <a:solidFill>
                  <a:srgbClr val="6600CC"/>
                </a:solidFill>
              </a:rPr>
              <a:t>                        roughly </a:t>
            </a:r>
            <a:r>
              <a:rPr lang="en-US" sz="2400">
                <a:solidFill>
                  <a:srgbClr val="006666"/>
                </a:solidFill>
              </a:rPr>
              <a:t>n</a:t>
            </a:r>
            <a:r>
              <a:rPr lang="en-US" sz="2400" baseline="30000">
                <a:solidFill>
                  <a:srgbClr val="006666"/>
                </a:solidFill>
              </a:rPr>
              <a:t>2</a:t>
            </a:r>
            <a:r>
              <a:rPr lang="en-US" sz="2400">
                <a:solidFill>
                  <a:srgbClr val="6600CC"/>
                </a:solidFill>
              </a:rPr>
              <a:t> operations.”</a:t>
            </a:r>
          </a:p>
        </p:txBody>
      </p:sp>
      <p:grpSp>
        <p:nvGrpSpPr>
          <p:cNvPr id="470055" name="Group 39"/>
          <p:cNvGrpSpPr>
            <a:grpSpLocks/>
          </p:cNvGrpSpPr>
          <p:nvPr/>
        </p:nvGrpSpPr>
        <p:grpSpPr bwMode="auto">
          <a:xfrm>
            <a:off x="3733800" y="2895600"/>
            <a:ext cx="5148263" cy="3530600"/>
            <a:chOff x="2352" y="1824"/>
            <a:chExt cx="3243" cy="2224"/>
          </a:xfrm>
        </p:grpSpPr>
        <p:graphicFrame>
          <p:nvGraphicFramePr>
            <p:cNvPr id="470047" name="Object 31"/>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470177" name="Chart" r:id="rId5" imgW="6088497" imgH="4175697" progId="Excel.Chart.8">
                    <p:embed/>
                  </p:oleObj>
                </mc:Choice>
                <mc:Fallback>
                  <p:oleObj name="Chart" r:id="rId5" imgW="6088497" imgH="4175697" progId="Excel.Chart.8">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0048" name="Text Box 32"/>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470049" name="Text Box 33"/>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470050" name="Text Box 34"/>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470054" name="Text Box 38"/>
          <p:cNvSpPr txBox="1">
            <a:spLocks noChangeArrowheads="1"/>
          </p:cNvSpPr>
          <p:nvPr/>
        </p:nvSpPr>
        <p:spPr bwMode="auto">
          <a:xfrm>
            <a:off x="0" y="3022600"/>
            <a:ext cx="3657600" cy="3470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By using only the most significant term</a:t>
            </a:r>
          </a:p>
          <a:p>
            <a:pPr algn="ctr"/>
            <a:r>
              <a:rPr lang="en-US" sz="2400"/>
              <a:t> (e.g. </a:t>
            </a:r>
            <a:r>
              <a:rPr lang="en-US" sz="2400">
                <a:solidFill>
                  <a:srgbClr val="008080"/>
                </a:solidFill>
              </a:rPr>
              <a:t>n</a:t>
            </a:r>
            <a:r>
              <a:rPr lang="en-US" sz="2400" baseline="30000">
                <a:solidFill>
                  <a:srgbClr val="008080"/>
                </a:solidFill>
              </a:rPr>
              <a:t>2</a:t>
            </a:r>
            <a:r>
              <a:rPr lang="en-US" sz="2400"/>
              <a:t> from </a:t>
            </a:r>
            <a:r>
              <a:rPr lang="en-US" sz="2400">
                <a:solidFill>
                  <a:srgbClr val="008080"/>
                </a:solidFill>
              </a:rPr>
              <a:t>2n</a:t>
            </a:r>
            <a:r>
              <a:rPr lang="en-US" sz="2400" baseline="30000">
                <a:solidFill>
                  <a:srgbClr val="008080"/>
                </a:solidFill>
              </a:rPr>
              <a:t>2</a:t>
            </a:r>
            <a:r>
              <a:rPr lang="en-US" sz="2400">
                <a:solidFill>
                  <a:srgbClr val="008080"/>
                </a:solidFill>
              </a:rPr>
              <a:t>+3n+1</a:t>
            </a:r>
            <a:r>
              <a:rPr lang="en-US" sz="2400"/>
              <a:t>) </a:t>
            </a:r>
          </a:p>
          <a:p>
            <a:pPr algn="ctr"/>
            <a:endParaRPr lang="en-US" sz="1000"/>
          </a:p>
          <a:p>
            <a:pPr algn="ctr"/>
            <a:r>
              <a:rPr lang="en-US" sz="2400"/>
              <a:t>We can quickly obtain a rough approximation </a:t>
            </a:r>
          </a:p>
          <a:p>
            <a:pPr algn="ctr"/>
            <a:endParaRPr lang="en-US" sz="1000"/>
          </a:p>
          <a:p>
            <a:pPr algn="ctr"/>
            <a:r>
              <a:rPr lang="en-US" sz="2400"/>
              <a:t>of how many steps our algorithm will take </a:t>
            </a:r>
          </a:p>
          <a:p>
            <a:pPr algn="ctr"/>
            <a:endParaRPr lang="en-US" sz="1000"/>
          </a:p>
          <a:p>
            <a:pPr algn="ctr"/>
            <a:r>
              <a:rPr lang="en-US" sz="2400"/>
              <a:t>to process</a:t>
            </a:r>
            <a:r>
              <a:rPr lang="en-US" sz="2400">
                <a:solidFill>
                  <a:srgbClr val="008080"/>
                </a:solidFill>
              </a:rPr>
              <a:t> n</a:t>
            </a:r>
            <a:r>
              <a:rPr lang="en-US" sz="2400"/>
              <a:t> items.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0027"/>
                                        </p:tgtEl>
                                        <p:attrNameLst>
                                          <p:attrName>style.visibility</p:attrName>
                                        </p:attrNameLst>
                                      </p:cBhvr>
                                      <p:to>
                                        <p:strVal val="visible"/>
                                      </p:to>
                                    </p:set>
                                    <p:anim calcmode="lin" valueType="num">
                                      <p:cBhvr additive="base">
                                        <p:cTn id="7" dur="500" fill="hold"/>
                                        <p:tgtEl>
                                          <p:spTgt spid="470027"/>
                                        </p:tgtEl>
                                        <p:attrNameLst>
                                          <p:attrName>ppt_x</p:attrName>
                                        </p:attrNameLst>
                                      </p:cBhvr>
                                      <p:tavLst>
                                        <p:tav tm="0">
                                          <p:val>
                                            <p:strVal val="#ppt_x"/>
                                          </p:val>
                                        </p:tav>
                                        <p:tav tm="100000">
                                          <p:val>
                                            <p:strVal val="#ppt_x"/>
                                          </p:val>
                                        </p:tav>
                                      </p:tavLst>
                                    </p:anim>
                                    <p:anim calcmode="lin" valueType="num">
                                      <p:cBhvr additive="base">
                                        <p:cTn id="8" dur="500" fill="hold"/>
                                        <p:tgtEl>
                                          <p:spTgt spid="470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0055"/>
                                        </p:tgtEl>
                                        <p:attrNameLst>
                                          <p:attrName>style.visibility</p:attrName>
                                        </p:attrNameLst>
                                      </p:cBhvr>
                                      <p:to>
                                        <p:strVal val="visible"/>
                                      </p:to>
                                    </p:set>
                                    <p:anim calcmode="lin" valueType="num">
                                      <p:cBhvr additive="base">
                                        <p:cTn id="13" dur="500" fill="hold"/>
                                        <p:tgtEl>
                                          <p:spTgt spid="470055"/>
                                        </p:tgtEl>
                                        <p:attrNameLst>
                                          <p:attrName>ppt_x</p:attrName>
                                        </p:attrNameLst>
                                      </p:cBhvr>
                                      <p:tavLst>
                                        <p:tav tm="0">
                                          <p:val>
                                            <p:strVal val="#ppt_x"/>
                                          </p:val>
                                        </p:tav>
                                        <p:tav tm="100000">
                                          <p:val>
                                            <p:strVal val="#ppt_x"/>
                                          </p:val>
                                        </p:tav>
                                      </p:tavLst>
                                    </p:anim>
                                    <p:anim calcmode="lin" valueType="num">
                                      <p:cBhvr additive="base">
                                        <p:cTn id="14" dur="500" fill="hold"/>
                                        <p:tgtEl>
                                          <p:spTgt spid="4700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5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5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05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0054">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00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7" grpId="0" autoUpdateAnimBg="0"/>
      <p:bldP spid="47005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
          <p:cNvSpPr>
            <a:spLocks noGrp="1"/>
          </p:cNvSpPr>
          <p:nvPr>
            <p:ph type="sldNum" sz="quarter" idx="12"/>
          </p:nvPr>
        </p:nvSpPr>
        <p:spPr/>
        <p:txBody>
          <a:bodyPr/>
          <a:lstStyle/>
          <a:p>
            <a:fld id="{CE428CDA-9E21-4F54-8E5E-5908AF3F0374}" type="slidenum">
              <a:rPr lang="en-US"/>
              <a:pPr/>
              <a:t>16</a:t>
            </a:fld>
            <a:endParaRPr lang="en-US"/>
          </a:p>
        </p:txBody>
      </p:sp>
      <p:sp>
        <p:nvSpPr>
          <p:cNvPr id="468994" name="Rectangle 2"/>
          <p:cNvSpPr>
            <a:spLocks noGrp="1" noChangeArrowheads="1"/>
          </p:cNvSpPr>
          <p:nvPr>
            <p:ph type="title"/>
          </p:nvPr>
        </p:nvSpPr>
        <p:spPr/>
        <p:txBody>
          <a:bodyPr/>
          <a:lstStyle/>
          <a:p>
            <a:r>
              <a:rPr lang="en-US"/>
              <a:t>Big-O Complexity</a:t>
            </a:r>
          </a:p>
        </p:txBody>
      </p:sp>
      <p:sp>
        <p:nvSpPr>
          <p:cNvPr id="468997" name="Rectangle 5"/>
          <p:cNvSpPr>
            <a:spLocks noChangeArrowheads="1"/>
          </p:cNvSpPr>
          <p:nvPr/>
        </p:nvSpPr>
        <p:spPr bwMode="auto">
          <a:xfrm>
            <a:off x="-401638" y="561975"/>
            <a:ext cx="9144001" cy="6397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solidFill>
                  <a:srgbClr val="330099"/>
                </a:solidFill>
                <a:effectLst>
                  <a:outerShdw blurRad="38100" dist="38100" dir="2700000" algn="tl">
                    <a:srgbClr val="C0C0C0"/>
                  </a:outerShdw>
                </a:effectLst>
                <a:latin typeface="Times New Roman"/>
                <a:cs typeface="Angsana New" pitchFamily="18" charset="-34"/>
              </a:rPr>
              <a:t> </a:t>
            </a:r>
            <a:endParaRPr lang="en-US" sz="1200" b="1">
              <a:solidFill>
                <a:srgbClr val="330099"/>
              </a:solidFill>
              <a:latin typeface="Courier New" pitchFamily="49" charset="0"/>
            </a:endParaRPr>
          </a:p>
          <a:p>
            <a:pPr eaLnBrk="0" hangingPunct="0"/>
            <a:endParaRPr lang="en-US" sz="2400">
              <a:solidFill>
                <a:schemeClr val="tx1"/>
              </a:solidFill>
              <a:latin typeface="Times New Roman" pitchFamily="18" charset="0"/>
            </a:endParaRPr>
          </a:p>
        </p:txBody>
      </p:sp>
      <p:grpSp>
        <p:nvGrpSpPr>
          <p:cNvPr id="469040" name="Group 48"/>
          <p:cNvGrpSpPr>
            <a:grpSpLocks/>
          </p:cNvGrpSpPr>
          <p:nvPr/>
        </p:nvGrpSpPr>
        <p:grpSpPr bwMode="auto">
          <a:xfrm>
            <a:off x="158750" y="1066800"/>
            <a:ext cx="8815388" cy="4162425"/>
            <a:chOff x="6" y="409"/>
            <a:chExt cx="6261" cy="3203"/>
          </a:xfrm>
        </p:grpSpPr>
        <p:sp>
          <p:nvSpPr>
            <p:cNvPr id="468998" name="Rectangle 6"/>
            <p:cNvSpPr>
              <a:spLocks noChangeArrowheads="1"/>
            </p:cNvSpPr>
            <p:nvPr/>
          </p:nvSpPr>
          <p:spPr bwMode="auto">
            <a:xfrm>
              <a:off x="6" y="409"/>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8999" name="Rectangle 7"/>
            <p:cNvSpPr>
              <a:spLocks noChangeArrowheads="1"/>
            </p:cNvSpPr>
            <p:nvPr/>
          </p:nvSpPr>
          <p:spPr bwMode="auto">
            <a:xfrm>
              <a:off x="693" y="409"/>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0" name="Rectangle 8"/>
            <p:cNvSpPr>
              <a:spLocks noChangeArrowheads="1"/>
            </p:cNvSpPr>
            <p:nvPr/>
          </p:nvSpPr>
          <p:spPr bwMode="auto">
            <a:xfrm>
              <a:off x="1709" y="409"/>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1" name="Rectangle 9"/>
            <p:cNvSpPr>
              <a:spLocks noChangeArrowheads="1"/>
            </p:cNvSpPr>
            <p:nvPr/>
          </p:nvSpPr>
          <p:spPr bwMode="auto">
            <a:xfrm>
              <a:off x="2865" y="409"/>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2" name="Rectangle 10"/>
            <p:cNvSpPr>
              <a:spLocks noChangeArrowheads="1"/>
            </p:cNvSpPr>
            <p:nvPr/>
          </p:nvSpPr>
          <p:spPr bwMode="auto">
            <a:xfrm>
              <a:off x="4160" y="409"/>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3" name="Rectangle 11"/>
            <p:cNvSpPr>
              <a:spLocks noChangeArrowheads="1"/>
            </p:cNvSpPr>
            <p:nvPr/>
          </p:nvSpPr>
          <p:spPr bwMode="auto">
            <a:xfrm>
              <a:off x="5595" y="409"/>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2</a:t>
              </a:r>
              <a:r>
                <a:rPr lang="en-US" b="1" i="1" baseline="30000">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4" name="Rectangle 12"/>
            <p:cNvSpPr>
              <a:spLocks noChangeArrowheads="1"/>
            </p:cNvSpPr>
            <p:nvPr/>
          </p:nvSpPr>
          <p:spPr bwMode="auto">
            <a:xfrm>
              <a:off x="6" y="870"/>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5" name="Rectangle 13"/>
            <p:cNvSpPr>
              <a:spLocks noChangeArrowheads="1"/>
            </p:cNvSpPr>
            <p:nvPr/>
          </p:nvSpPr>
          <p:spPr bwMode="auto">
            <a:xfrm>
              <a:off x="693" y="870"/>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6" name="Rectangle 14"/>
            <p:cNvSpPr>
              <a:spLocks noChangeArrowheads="1"/>
            </p:cNvSpPr>
            <p:nvPr/>
          </p:nvSpPr>
          <p:spPr bwMode="auto">
            <a:xfrm>
              <a:off x="1709" y="870"/>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7" name="Rectangle 15"/>
            <p:cNvSpPr>
              <a:spLocks noChangeArrowheads="1"/>
            </p:cNvSpPr>
            <p:nvPr/>
          </p:nvSpPr>
          <p:spPr bwMode="auto">
            <a:xfrm>
              <a:off x="2865" y="870"/>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8" name="Rectangle 16"/>
            <p:cNvSpPr>
              <a:spLocks noChangeArrowheads="1"/>
            </p:cNvSpPr>
            <p:nvPr/>
          </p:nvSpPr>
          <p:spPr bwMode="auto">
            <a:xfrm>
              <a:off x="4160" y="870"/>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9" name="Rectangle 17"/>
            <p:cNvSpPr>
              <a:spLocks noChangeArrowheads="1"/>
            </p:cNvSpPr>
            <p:nvPr/>
          </p:nvSpPr>
          <p:spPr bwMode="auto">
            <a:xfrm>
              <a:off x="5595" y="870"/>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0" name="Rectangle 18"/>
            <p:cNvSpPr>
              <a:spLocks noChangeArrowheads="1"/>
            </p:cNvSpPr>
            <p:nvPr/>
          </p:nvSpPr>
          <p:spPr bwMode="auto">
            <a:xfrm>
              <a:off x="6" y="1331"/>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1" name="Rectangle 19"/>
            <p:cNvSpPr>
              <a:spLocks noChangeArrowheads="1"/>
            </p:cNvSpPr>
            <p:nvPr/>
          </p:nvSpPr>
          <p:spPr bwMode="auto">
            <a:xfrm>
              <a:off x="693" y="1331"/>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2" name="Rectangle 20"/>
            <p:cNvSpPr>
              <a:spLocks noChangeArrowheads="1"/>
            </p:cNvSpPr>
            <p:nvPr/>
          </p:nvSpPr>
          <p:spPr bwMode="auto">
            <a:xfrm>
              <a:off x="1709" y="1331"/>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3" name="Rectangle 21"/>
            <p:cNvSpPr>
              <a:spLocks noChangeArrowheads="1"/>
            </p:cNvSpPr>
            <p:nvPr/>
          </p:nvSpPr>
          <p:spPr bwMode="auto">
            <a:xfrm>
              <a:off x="2865" y="1331"/>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4" name="Rectangle 22"/>
            <p:cNvSpPr>
              <a:spLocks noChangeArrowheads="1"/>
            </p:cNvSpPr>
            <p:nvPr/>
          </p:nvSpPr>
          <p:spPr bwMode="auto">
            <a:xfrm>
              <a:off x="4160" y="1331"/>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5" name="Rectangle 23"/>
            <p:cNvSpPr>
              <a:spLocks noChangeArrowheads="1"/>
            </p:cNvSpPr>
            <p:nvPr/>
          </p:nvSpPr>
          <p:spPr bwMode="auto">
            <a:xfrm>
              <a:off x="5595" y="1331"/>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6" name="Rectangle 24"/>
            <p:cNvSpPr>
              <a:spLocks noChangeArrowheads="1"/>
            </p:cNvSpPr>
            <p:nvPr/>
          </p:nvSpPr>
          <p:spPr bwMode="auto">
            <a:xfrm>
              <a:off x="6" y="1792"/>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7" name="Rectangle 25"/>
            <p:cNvSpPr>
              <a:spLocks noChangeArrowheads="1"/>
            </p:cNvSpPr>
            <p:nvPr/>
          </p:nvSpPr>
          <p:spPr bwMode="auto">
            <a:xfrm>
              <a:off x="693" y="1792"/>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8" name="Rectangle 26"/>
            <p:cNvSpPr>
              <a:spLocks noChangeArrowheads="1"/>
            </p:cNvSpPr>
            <p:nvPr/>
          </p:nvSpPr>
          <p:spPr bwMode="auto">
            <a:xfrm>
              <a:off x="1709" y="1792"/>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9" name="Rectangle 27"/>
            <p:cNvSpPr>
              <a:spLocks noChangeArrowheads="1"/>
            </p:cNvSpPr>
            <p:nvPr/>
          </p:nvSpPr>
          <p:spPr bwMode="auto">
            <a:xfrm>
              <a:off x="2865" y="1792"/>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0" name="Rectangle 28"/>
            <p:cNvSpPr>
              <a:spLocks noChangeArrowheads="1"/>
            </p:cNvSpPr>
            <p:nvPr/>
          </p:nvSpPr>
          <p:spPr bwMode="auto">
            <a:xfrm>
              <a:off x="4160" y="1792"/>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1" name="Rectangle 29"/>
            <p:cNvSpPr>
              <a:spLocks noChangeArrowheads="1"/>
            </p:cNvSpPr>
            <p:nvPr/>
          </p:nvSpPr>
          <p:spPr bwMode="auto">
            <a:xfrm>
              <a:off x="5595" y="1792"/>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301</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2" name="Rectangle 30"/>
            <p:cNvSpPr>
              <a:spLocks noChangeArrowheads="1"/>
            </p:cNvSpPr>
            <p:nvPr/>
          </p:nvSpPr>
          <p:spPr bwMode="auto">
            <a:xfrm>
              <a:off x="6" y="2253"/>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3" name="Rectangle 31"/>
            <p:cNvSpPr>
              <a:spLocks noChangeArrowheads="1"/>
            </p:cNvSpPr>
            <p:nvPr/>
          </p:nvSpPr>
          <p:spPr bwMode="auto">
            <a:xfrm>
              <a:off x="693" y="2253"/>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4" name="Rectangle 32"/>
            <p:cNvSpPr>
              <a:spLocks noChangeArrowheads="1"/>
            </p:cNvSpPr>
            <p:nvPr/>
          </p:nvSpPr>
          <p:spPr bwMode="auto">
            <a:xfrm>
              <a:off x="1709" y="2253"/>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5" name="Rectangle 33"/>
            <p:cNvSpPr>
              <a:spLocks noChangeArrowheads="1"/>
            </p:cNvSpPr>
            <p:nvPr/>
          </p:nvSpPr>
          <p:spPr bwMode="auto">
            <a:xfrm>
              <a:off x="2865" y="2253"/>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6" name="Rectangle 34"/>
            <p:cNvSpPr>
              <a:spLocks noChangeArrowheads="1"/>
            </p:cNvSpPr>
            <p:nvPr/>
          </p:nvSpPr>
          <p:spPr bwMode="auto">
            <a:xfrm>
              <a:off x="4160" y="2253"/>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7" name="Rectangle 35"/>
            <p:cNvSpPr>
              <a:spLocks noChangeArrowheads="1"/>
            </p:cNvSpPr>
            <p:nvPr/>
          </p:nvSpPr>
          <p:spPr bwMode="auto">
            <a:xfrm>
              <a:off x="5595" y="2253"/>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8" name="Rectangle 36"/>
            <p:cNvSpPr>
              <a:spLocks noChangeArrowheads="1"/>
            </p:cNvSpPr>
            <p:nvPr/>
          </p:nvSpPr>
          <p:spPr bwMode="auto">
            <a:xfrm>
              <a:off x="6" y="2714"/>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9" name="Rectangle 37"/>
            <p:cNvSpPr>
              <a:spLocks noChangeArrowheads="1"/>
            </p:cNvSpPr>
            <p:nvPr/>
          </p:nvSpPr>
          <p:spPr bwMode="auto">
            <a:xfrm>
              <a:off x="693" y="2714"/>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0" name="Rectangle 38"/>
            <p:cNvSpPr>
              <a:spLocks noChangeArrowheads="1"/>
            </p:cNvSpPr>
            <p:nvPr/>
          </p:nvSpPr>
          <p:spPr bwMode="auto">
            <a:xfrm>
              <a:off x="1709" y="2714"/>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1" name="Rectangle 39"/>
            <p:cNvSpPr>
              <a:spLocks noChangeArrowheads="1"/>
            </p:cNvSpPr>
            <p:nvPr/>
          </p:nvSpPr>
          <p:spPr bwMode="auto">
            <a:xfrm>
              <a:off x="2865" y="2714"/>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2" name="Rectangle 40"/>
            <p:cNvSpPr>
              <a:spLocks noChangeArrowheads="1"/>
            </p:cNvSpPr>
            <p:nvPr/>
          </p:nvSpPr>
          <p:spPr bwMode="auto">
            <a:xfrm>
              <a:off x="4160" y="2714"/>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15</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3" name="Rectangle 41"/>
            <p:cNvSpPr>
              <a:spLocks noChangeArrowheads="1"/>
            </p:cNvSpPr>
            <p:nvPr/>
          </p:nvSpPr>
          <p:spPr bwMode="auto">
            <a:xfrm>
              <a:off x="5595" y="2714"/>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4" name="Rectangle 42"/>
            <p:cNvSpPr>
              <a:spLocks noChangeArrowheads="1"/>
            </p:cNvSpPr>
            <p:nvPr/>
          </p:nvSpPr>
          <p:spPr bwMode="auto">
            <a:xfrm>
              <a:off x="6" y="3175"/>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5" name="Rectangle 43"/>
            <p:cNvSpPr>
              <a:spLocks noChangeArrowheads="1"/>
            </p:cNvSpPr>
            <p:nvPr/>
          </p:nvSpPr>
          <p:spPr bwMode="auto">
            <a:xfrm>
              <a:off x="693" y="3175"/>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6" name="Rectangle 44"/>
            <p:cNvSpPr>
              <a:spLocks noChangeArrowheads="1"/>
            </p:cNvSpPr>
            <p:nvPr/>
          </p:nvSpPr>
          <p:spPr bwMode="auto">
            <a:xfrm>
              <a:off x="1709" y="3175"/>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7" name="Rectangle 45"/>
            <p:cNvSpPr>
              <a:spLocks noChangeArrowheads="1"/>
            </p:cNvSpPr>
            <p:nvPr/>
          </p:nvSpPr>
          <p:spPr bwMode="auto">
            <a:xfrm>
              <a:off x="2865" y="3175"/>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8" name="Rectangle 46"/>
            <p:cNvSpPr>
              <a:spLocks noChangeArrowheads="1"/>
            </p:cNvSpPr>
            <p:nvPr/>
          </p:nvSpPr>
          <p:spPr bwMode="auto">
            <a:xfrm>
              <a:off x="4160" y="3175"/>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18</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9" name="Rectangle 47"/>
            <p:cNvSpPr>
              <a:spLocks noChangeArrowheads="1"/>
            </p:cNvSpPr>
            <p:nvPr/>
          </p:nvSpPr>
          <p:spPr bwMode="auto">
            <a:xfrm>
              <a:off x="5595" y="3175"/>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grpSp>
      <p:sp>
        <p:nvSpPr>
          <p:cNvPr id="469041" name="Text Box 49"/>
          <p:cNvSpPr txBox="1">
            <a:spLocks noChangeArrowheads="1"/>
          </p:cNvSpPr>
          <p:nvPr/>
        </p:nvSpPr>
        <p:spPr bwMode="auto">
          <a:xfrm>
            <a:off x="125413" y="5197475"/>
            <a:ext cx="8942387" cy="16144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What if you wanted to use an </a:t>
            </a:r>
            <a:r>
              <a:rPr lang="en-US" sz="2200">
                <a:solidFill>
                  <a:srgbClr val="A50021"/>
                </a:solidFill>
              </a:rPr>
              <a:t>O(n</a:t>
            </a:r>
            <a:r>
              <a:rPr lang="en-US" sz="2200" baseline="30000">
                <a:solidFill>
                  <a:srgbClr val="A50021"/>
                </a:solidFill>
              </a:rPr>
              <a:t>3</a:t>
            </a:r>
            <a:r>
              <a:rPr lang="en-US" sz="2200">
                <a:solidFill>
                  <a:srgbClr val="A50021"/>
                </a:solidFill>
              </a:rPr>
              <a:t>)</a:t>
            </a:r>
            <a:r>
              <a:rPr lang="en-US" sz="2200"/>
              <a:t> algorithm to sort a </a:t>
            </a:r>
            <a:br>
              <a:rPr lang="en-US" sz="2200"/>
            </a:br>
            <a:r>
              <a:rPr lang="en-US" sz="2200">
                <a:solidFill>
                  <a:srgbClr val="A50021"/>
                </a:solidFill>
              </a:rPr>
              <a:t>million numbers?</a:t>
            </a:r>
            <a:r>
              <a:rPr lang="en-US" sz="2200"/>
              <a:t> Your algorithm would require roughly </a:t>
            </a:r>
            <a:r>
              <a:rPr lang="en-US" sz="2200">
                <a:solidFill>
                  <a:srgbClr val="A50021"/>
                </a:solidFill>
              </a:rPr>
              <a:t>1,000,000,000,000,000,000</a:t>
            </a:r>
            <a:r>
              <a:rPr lang="en-US" sz="2200"/>
              <a:t> steps!  </a:t>
            </a:r>
          </a:p>
          <a:p>
            <a:pPr algn="ctr"/>
            <a:endParaRPr lang="en-US" sz="1000"/>
          </a:p>
          <a:p>
            <a:pPr algn="ctr"/>
            <a:r>
              <a:rPr lang="en-US" sz="2200"/>
              <a:t>But an </a:t>
            </a:r>
            <a:r>
              <a:rPr lang="en-US" sz="2200">
                <a:solidFill>
                  <a:srgbClr val="006666"/>
                </a:solidFill>
              </a:rPr>
              <a:t>O(n log</a:t>
            </a:r>
            <a:r>
              <a:rPr lang="en-US" sz="2200" baseline="-25000">
                <a:solidFill>
                  <a:srgbClr val="006666"/>
                </a:solidFill>
              </a:rPr>
              <a:t>2</a:t>
            </a:r>
            <a:r>
              <a:rPr lang="en-US" sz="2200">
                <a:solidFill>
                  <a:srgbClr val="006666"/>
                </a:solidFill>
              </a:rPr>
              <a:t>(n))</a:t>
            </a:r>
            <a:r>
              <a:rPr lang="en-US" sz="2200"/>
              <a:t> algorithm would use </a:t>
            </a:r>
            <a:r>
              <a:rPr lang="en-US" sz="2400"/>
              <a:t>only </a:t>
            </a:r>
            <a:r>
              <a:rPr lang="en-US" sz="2200">
                <a:solidFill>
                  <a:srgbClr val="006666"/>
                </a:solidFill>
              </a:rPr>
              <a:t>19,000,000</a:t>
            </a:r>
            <a:r>
              <a:rPr lang="en-US" sz="2200"/>
              <a:t> steps!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9041"/>
                                        </p:tgtEl>
                                        <p:attrNameLst>
                                          <p:attrName>style.visibility</p:attrName>
                                        </p:attrNameLst>
                                      </p:cBhvr>
                                      <p:to>
                                        <p:strVal val="visible"/>
                                      </p:to>
                                    </p:set>
                                    <p:anim calcmode="lin" valueType="num">
                                      <p:cBhvr additive="base">
                                        <p:cTn id="7" dur="500" fill="hold"/>
                                        <p:tgtEl>
                                          <p:spTgt spid="469041"/>
                                        </p:tgtEl>
                                        <p:attrNameLst>
                                          <p:attrName>ppt_x</p:attrName>
                                        </p:attrNameLst>
                                      </p:cBhvr>
                                      <p:tavLst>
                                        <p:tav tm="0">
                                          <p:val>
                                            <p:strVal val="#ppt_x"/>
                                          </p:val>
                                        </p:tav>
                                        <p:tav tm="100000">
                                          <p:val>
                                            <p:strVal val="#ppt_x"/>
                                          </p:val>
                                        </p:tav>
                                      </p:tavLst>
                                    </p:anim>
                                    <p:anim calcmode="lin" valueType="num">
                                      <p:cBhvr additive="base">
                                        <p:cTn id="8" dur="500" fill="hold"/>
                                        <p:tgtEl>
                                          <p:spTgt spid="4690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6BE90782-2EEF-4345-BF50-ED92DC82F011}" type="slidenum">
              <a:rPr lang="en-US"/>
              <a:pPr/>
              <a:t>17</a:t>
            </a:fld>
            <a:endParaRPr lang="en-US"/>
          </a:p>
        </p:txBody>
      </p:sp>
      <p:sp>
        <p:nvSpPr>
          <p:cNvPr id="474115" name="Rectangle 3"/>
          <p:cNvSpPr>
            <a:spLocks noGrp="1" noChangeArrowheads="1"/>
          </p:cNvSpPr>
          <p:nvPr>
            <p:ph type="title"/>
          </p:nvPr>
        </p:nvSpPr>
        <p:spPr>
          <a:noFill/>
          <a:ln/>
        </p:spPr>
        <p:txBody>
          <a:bodyPr/>
          <a:lstStyle/>
          <a:p>
            <a:r>
              <a:rPr lang="en-US"/>
              <a:t>Big-O Complexity</a:t>
            </a:r>
          </a:p>
        </p:txBody>
      </p:sp>
      <p:sp>
        <p:nvSpPr>
          <p:cNvPr id="474117" name="Text Box 5"/>
          <p:cNvSpPr txBox="1">
            <a:spLocks noChangeArrowheads="1"/>
          </p:cNvSpPr>
          <p:nvPr/>
        </p:nvSpPr>
        <p:spPr bwMode="auto">
          <a:xfrm>
            <a:off x="112713" y="992188"/>
            <a:ext cx="8942387"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1,000,000,000,000,000,000</a:t>
            </a:r>
            <a:r>
              <a:rPr lang="en-US" sz="2200"/>
              <a:t> vs </a:t>
            </a:r>
            <a:r>
              <a:rPr lang="en-US" sz="2200">
                <a:solidFill>
                  <a:srgbClr val="006666"/>
                </a:solidFill>
              </a:rPr>
              <a:t>19,000,000</a:t>
            </a:r>
            <a:r>
              <a:rPr lang="en-US" sz="2200"/>
              <a:t>!</a:t>
            </a:r>
          </a:p>
        </p:txBody>
      </p:sp>
      <p:sp>
        <p:nvSpPr>
          <p:cNvPr id="474118" name="Text Box 6"/>
          <p:cNvSpPr txBox="1">
            <a:spLocks noChangeArrowheads="1"/>
          </p:cNvSpPr>
          <p:nvPr/>
        </p:nvSpPr>
        <p:spPr bwMode="auto">
          <a:xfrm>
            <a:off x="311150" y="1570038"/>
            <a:ext cx="84359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GREAT PROGRAMMERS</a:t>
            </a:r>
            <a:r>
              <a:rPr lang="en-US" sz="2400"/>
              <a:t> know that the choice of algorithm makes all the difference in the world.</a:t>
            </a:r>
          </a:p>
          <a:p>
            <a:pPr algn="ctr"/>
            <a:endParaRPr lang="en-US" sz="2400"/>
          </a:p>
          <a:p>
            <a:pPr algn="ctr"/>
            <a:r>
              <a:rPr lang="en-US" sz="2400">
                <a:solidFill>
                  <a:srgbClr val="6600CC"/>
                </a:solidFill>
              </a:rPr>
              <a:t>NOT-SO-GREAT</a:t>
            </a:r>
            <a:r>
              <a:rPr lang="en-US" sz="2400"/>
              <a:t> programmers think that you can tweak a poor algorithm to make it better!</a:t>
            </a:r>
          </a:p>
        </p:txBody>
      </p:sp>
      <p:sp>
        <p:nvSpPr>
          <p:cNvPr id="474119" name="Text Box 7"/>
          <p:cNvSpPr txBox="1">
            <a:spLocks noChangeArrowheads="1"/>
          </p:cNvSpPr>
          <p:nvPr/>
        </p:nvSpPr>
        <p:spPr bwMode="auto">
          <a:xfrm>
            <a:off x="152400" y="3932238"/>
            <a:ext cx="8839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Say you improve an </a:t>
            </a:r>
            <a:r>
              <a:rPr lang="en-US" sz="2000">
                <a:solidFill>
                  <a:srgbClr val="6600FF"/>
                </a:solidFill>
              </a:rPr>
              <a:t>O(n</a:t>
            </a:r>
            <a:r>
              <a:rPr lang="en-US" sz="2000" baseline="30000">
                <a:solidFill>
                  <a:srgbClr val="6600FF"/>
                </a:solidFill>
              </a:rPr>
              <a:t>3</a:t>
            </a:r>
            <a:r>
              <a:rPr lang="en-US" sz="2000">
                <a:solidFill>
                  <a:srgbClr val="6600FF"/>
                </a:solidFill>
              </a:rPr>
              <a:t>)</a:t>
            </a:r>
            <a:r>
              <a:rPr lang="en-US" sz="2000"/>
              <a:t> algorithm from </a:t>
            </a:r>
            <a:r>
              <a:rPr lang="en-US" sz="2000">
                <a:solidFill>
                  <a:srgbClr val="6600CC"/>
                </a:solidFill>
              </a:rPr>
              <a:t>f(n) = 5n</a:t>
            </a:r>
            <a:r>
              <a:rPr lang="en-US" sz="2000" baseline="30000">
                <a:solidFill>
                  <a:srgbClr val="6600CC"/>
                </a:solidFill>
              </a:rPr>
              <a:t>3</a:t>
            </a:r>
            <a:r>
              <a:rPr lang="en-US" sz="2000" baseline="30000"/>
              <a:t> </a:t>
            </a:r>
            <a:r>
              <a:rPr lang="en-US" sz="2000"/>
              <a:t>steps to </a:t>
            </a:r>
            <a:r>
              <a:rPr lang="en-US" sz="2000">
                <a:solidFill>
                  <a:srgbClr val="6600CC"/>
                </a:solidFill>
              </a:rPr>
              <a:t>f(n) = 1.5n</a:t>
            </a:r>
            <a:r>
              <a:rPr lang="en-US" sz="2000" baseline="30000">
                <a:solidFill>
                  <a:srgbClr val="6600CC"/>
                </a:solidFill>
              </a:rPr>
              <a:t>3</a:t>
            </a:r>
            <a:r>
              <a:rPr lang="en-US" sz="2000" baseline="30000"/>
              <a:t> </a:t>
            </a:r>
            <a:r>
              <a:rPr lang="en-US" sz="2000"/>
              <a:t>steps. For n=1,000,000, that reduces the number of steps from </a:t>
            </a:r>
            <a:r>
              <a:rPr lang="en-US" sz="2000">
                <a:solidFill>
                  <a:srgbClr val="CC0000"/>
                </a:solidFill>
              </a:rPr>
              <a:t>5,000,000,000,000,000,000 </a:t>
            </a:r>
            <a:r>
              <a:rPr lang="en-US" sz="2000">
                <a:solidFill>
                  <a:schemeClr val="tx1"/>
                </a:solidFill>
              </a:rPr>
              <a:t>to </a:t>
            </a:r>
            <a:r>
              <a:rPr lang="en-US" sz="2000">
                <a:solidFill>
                  <a:srgbClr val="CC0000"/>
                </a:solidFill>
              </a:rPr>
              <a:t>1,500,000,000,000,000,000.</a:t>
            </a:r>
          </a:p>
        </p:txBody>
      </p:sp>
      <p:sp>
        <p:nvSpPr>
          <p:cNvPr id="474120" name="Rectangle 8"/>
          <p:cNvSpPr>
            <a:spLocks noChangeArrowheads="1"/>
          </p:cNvSpPr>
          <p:nvPr/>
        </p:nvSpPr>
        <p:spPr bwMode="auto">
          <a:xfrm>
            <a:off x="228600" y="5318125"/>
            <a:ext cx="8686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000"/>
          </a:p>
          <a:p>
            <a:pPr algn="ctr"/>
            <a:r>
              <a:rPr lang="en-US" sz="2000"/>
              <a:t>However, if you can find an algorithm that’s </a:t>
            </a:r>
            <a:r>
              <a:rPr lang="en-US" sz="2000">
                <a:solidFill>
                  <a:srgbClr val="6600FF"/>
                </a:solidFill>
              </a:rPr>
              <a:t>O(n·log </a:t>
            </a:r>
            <a:r>
              <a:rPr lang="en-US" sz="2000">
                <a:solidFill>
                  <a:srgbClr val="6600CC"/>
                </a:solidFill>
              </a:rPr>
              <a:t>n)</a:t>
            </a:r>
            <a:r>
              <a:rPr lang="en-US" sz="2000"/>
              <a:t> steps, say </a:t>
            </a:r>
            <a:br>
              <a:rPr lang="en-US" sz="2000"/>
            </a:br>
            <a:r>
              <a:rPr lang="en-US" sz="2000">
                <a:solidFill>
                  <a:srgbClr val="6600FF"/>
                </a:solidFill>
              </a:rPr>
              <a:t>f(n) = 10</a:t>
            </a:r>
            <a:r>
              <a:rPr lang="el-GR" sz="2000">
                <a:solidFill>
                  <a:srgbClr val="6600FF"/>
                </a:solidFill>
              </a:rPr>
              <a:t>·</a:t>
            </a:r>
            <a:r>
              <a:rPr lang="en-US" sz="2000">
                <a:solidFill>
                  <a:srgbClr val="6600FF"/>
                </a:solidFill>
              </a:rPr>
              <a:t>n log n</a:t>
            </a:r>
            <a:r>
              <a:rPr lang="en-US" sz="2000"/>
              <a:t>, you can solve the problem in </a:t>
            </a:r>
            <a:r>
              <a:rPr lang="en-US" sz="2000">
                <a:solidFill>
                  <a:srgbClr val="CC0000"/>
                </a:solidFill>
              </a:rPr>
              <a:t>190,000,000</a:t>
            </a:r>
            <a:r>
              <a:rPr lang="en-US" sz="2000"/>
              <a:t> steps.  </a:t>
            </a:r>
          </a:p>
        </p:txBody>
      </p:sp>
      <p:sp>
        <p:nvSpPr>
          <p:cNvPr id="474121" name="Rectangle 9"/>
          <p:cNvSpPr>
            <a:spLocks noChangeArrowheads="1"/>
          </p:cNvSpPr>
          <p:nvPr/>
        </p:nvSpPr>
        <p:spPr bwMode="auto">
          <a:xfrm>
            <a:off x="1295400" y="5029200"/>
            <a:ext cx="70246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(Big deal… so it’ll take 1.5 years to run instead of 5 years)</a:t>
            </a:r>
          </a:p>
        </p:txBody>
      </p:sp>
      <p:sp>
        <p:nvSpPr>
          <p:cNvPr id="474122" name="Rectangle 10"/>
          <p:cNvSpPr>
            <a:spLocks noChangeArrowheads="1"/>
          </p:cNvSpPr>
          <p:nvPr/>
        </p:nvSpPr>
        <p:spPr bwMode="auto">
          <a:xfrm>
            <a:off x="914400" y="6384925"/>
            <a:ext cx="72644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(Which will take just a few seconds or less on a modern PC!)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4119"/>
                                        </p:tgtEl>
                                        <p:attrNameLst>
                                          <p:attrName>style.visibility</p:attrName>
                                        </p:attrNameLst>
                                      </p:cBhvr>
                                      <p:to>
                                        <p:strVal val="visible"/>
                                      </p:to>
                                    </p:set>
                                    <p:anim calcmode="lin" valueType="num">
                                      <p:cBhvr additive="base">
                                        <p:cTn id="7" dur="500" fill="hold"/>
                                        <p:tgtEl>
                                          <p:spTgt spid="474119"/>
                                        </p:tgtEl>
                                        <p:attrNameLst>
                                          <p:attrName>ppt_x</p:attrName>
                                        </p:attrNameLst>
                                      </p:cBhvr>
                                      <p:tavLst>
                                        <p:tav tm="0">
                                          <p:val>
                                            <p:strVal val="#ppt_x"/>
                                          </p:val>
                                        </p:tav>
                                        <p:tav tm="100000">
                                          <p:val>
                                            <p:strVal val="#ppt_x"/>
                                          </p:val>
                                        </p:tav>
                                      </p:tavLst>
                                    </p:anim>
                                    <p:anim calcmode="lin" valueType="num">
                                      <p:cBhvr additive="base">
                                        <p:cTn id="8"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74121"/>
                                        </p:tgtEl>
                                        <p:attrNameLst>
                                          <p:attrName>style.visibility</p:attrName>
                                        </p:attrNameLst>
                                      </p:cBhvr>
                                      <p:to>
                                        <p:strVal val="visible"/>
                                      </p:to>
                                    </p:set>
                                    <p:animEffect transition="in" filter="blinds(horizontal)">
                                      <p:cBhvr>
                                        <p:cTn id="13" dur="500"/>
                                        <p:tgtEl>
                                          <p:spTgt spid="47412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74120"/>
                                        </p:tgtEl>
                                        <p:attrNameLst>
                                          <p:attrName>style.visibility</p:attrName>
                                        </p:attrNameLst>
                                      </p:cBhvr>
                                      <p:to>
                                        <p:strVal val="visible"/>
                                      </p:to>
                                    </p:set>
                                    <p:anim calcmode="lin" valueType="num">
                                      <p:cBhvr additive="base">
                                        <p:cTn id="18" dur="500" fill="hold"/>
                                        <p:tgtEl>
                                          <p:spTgt spid="474120"/>
                                        </p:tgtEl>
                                        <p:attrNameLst>
                                          <p:attrName>ppt_x</p:attrName>
                                        </p:attrNameLst>
                                      </p:cBhvr>
                                      <p:tavLst>
                                        <p:tav tm="0">
                                          <p:val>
                                            <p:strVal val="#ppt_x"/>
                                          </p:val>
                                        </p:tav>
                                        <p:tav tm="100000">
                                          <p:val>
                                            <p:strVal val="#ppt_x"/>
                                          </p:val>
                                        </p:tav>
                                      </p:tavLst>
                                    </p:anim>
                                    <p:anim calcmode="lin" valueType="num">
                                      <p:cBhvr additive="base">
                                        <p:cTn id="19" dur="500" fill="hold"/>
                                        <p:tgtEl>
                                          <p:spTgt spid="474120"/>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74122"/>
                                        </p:tgtEl>
                                        <p:attrNameLst>
                                          <p:attrName>style.visibility</p:attrName>
                                        </p:attrNameLst>
                                      </p:cBhvr>
                                      <p:to>
                                        <p:strVal val="visible"/>
                                      </p:to>
                                    </p:set>
                                    <p:animEffect transition="in" filter="blinds(horizontal)">
                                      <p:cBhvr>
                                        <p:cTn id="24" dur="500"/>
                                        <p:tgtEl>
                                          <p:spTgt spid="474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9" grpId="0" autoUpdateAnimBg="0"/>
      <p:bldP spid="474120" grpId="0"/>
      <p:bldP spid="474121" grpId="0"/>
      <p:bldP spid="4741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9E8031A-350A-44AE-9A79-EF58D59AA719}" type="slidenum">
              <a:rPr lang="en-US"/>
              <a:pPr/>
              <a:t>18</a:t>
            </a:fld>
            <a:endParaRPr lang="en-US"/>
          </a:p>
        </p:txBody>
      </p:sp>
      <p:sp>
        <p:nvSpPr>
          <p:cNvPr id="578562" name="Rectangle 2"/>
          <p:cNvSpPr>
            <a:spLocks noGrp="1" noChangeArrowheads="1"/>
          </p:cNvSpPr>
          <p:nvPr>
            <p:ph type="title"/>
          </p:nvPr>
        </p:nvSpPr>
        <p:spPr/>
        <p:txBody>
          <a:bodyPr/>
          <a:lstStyle/>
          <a:p>
            <a:r>
              <a:rPr lang="en-US"/>
              <a:t>Don’t be a Big-O NUT!</a:t>
            </a:r>
          </a:p>
        </p:txBody>
      </p:sp>
      <p:grpSp>
        <p:nvGrpSpPr>
          <p:cNvPr id="578564" name="Group 4"/>
          <p:cNvGrpSpPr>
            <a:grpSpLocks/>
          </p:cNvGrpSpPr>
          <p:nvPr/>
        </p:nvGrpSpPr>
        <p:grpSpPr bwMode="auto">
          <a:xfrm>
            <a:off x="3733800" y="2895600"/>
            <a:ext cx="5148263" cy="3530600"/>
            <a:chOff x="2352" y="1824"/>
            <a:chExt cx="3243" cy="2224"/>
          </a:xfrm>
        </p:grpSpPr>
        <p:graphicFrame>
          <p:nvGraphicFramePr>
            <p:cNvPr id="578565" name="Object 5"/>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578695" name="Chart" r:id="rId5" imgW="6088497" imgH="4175697" progId="Excel.Chart.8">
                    <p:embed/>
                  </p:oleObj>
                </mc:Choice>
                <mc:Fallback>
                  <p:oleObj name="Chart" r:id="rId5" imgW="6088497" imgH="4175697" progId="Excel.Chart.8">
                    <p:embed/>
                    <p:pic>
                      <p:nvPicPr>
                        <p:cNvPr id="0"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8566" name="Text Box 6"/>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578567" name="Text Box 7"/>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578568" name="Text Box 8"/>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578569" name="Text Box 9"/>
          <p:cNvSpPr txBox="1">
            <a:spLocks noChangeArrowheads="1"/>
          </p:cNvSpPr>
          <p:nvPr/>
        </p:nvSpPr>
        <p:spPr bwMode="auto">
          <a:xfrm>
            <a:off x="365125" y="869950"/>
            <a:ext cx="85502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you’re writing a program that operates on a </a:t>
            </a:r>
            <a:r>
              <a:rPr lang="en-US" sz="2400">
                <a:solidFill>
                  <a:srgbClr val="6600FF"/>
                </a:solidFill>
              </a:rPr>
              <a:t>large number of items</a:t>
            </a:r>
            <a:r>
              <a:rPr lang="en-US" sz="2400"/>
              <a:t>, evaluating Big-O is key.  It can mean the difference between a usable program and an unusable one. </a:t>
            </a:r>
          </a:p>
        </p:txBody>
      </p:sp>
      <p:sp>
        <p:nvSpPr>
          <p:cNvPr id="578571" name="Text Box 11"/>
          <p:cNvSpPr txBox="1">
            <a:spLocks noChangeArrowheads="1"/>
          </p:cNvSpPr>
          <p:nvPr/>
        </p:nvSpPr>
        <p:spPr bwMode="auto">
          <a:xfrm>
            <a:off x="381000" y="2209800"/>
            <a:ext cx="8550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what if you have a small number of items, e.g. </a:t>
            </a:r>
            <a:r>
              <a:rPr lang="en-US" sz="2400">
                <a:solidFill>
                  <a:srgbClr val="008080"/>
                </a:solidFill>
              </a:rPr>
              <a:t>n&lt;50</a:t>
            </a:r>
            <a:r>
              <a:rPr lang="en-US" sz="2400"/>
              <a:t>?</a:t>
            </a:r>
          </a:p>
        </p:txBody>
      </p:sp>
      <p:sp>
        <p:nvSpPr>
          <p:cNvPr id="578572" name="Text Box 12"/>
          <p:cNvSpPr txBox="1">
            <a:spLocks noChangeArrowheads="1"/>
          </p:cNvSpPr>
          <p:nvPr/>
        </p:nvSpPr>
        <p:spPr bwMode="auto">
          <a:xfrm>
            <a:off x="152400" y="2987675"/>
            <a:ext cx="3429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this case, all of your algorithms require only a small number of steps.</a:t>
            </a:r>
          </a:p>
        </p:txBody>
      </p:sp>
      <p:sp>
        <p:nvSpPr>
          <p:cNvPr id="578573" name="Text Box 13"/>
          <p:cNvSpPr txBox="1">
            <a:spLocks noChangeArrowheads="1"/>
          </p:cNvSpPr>
          <p:nvPr/>
        </p:nvSpPr>
        <p:spPr bwMode="auto">
          <a:xfrm>
            <a:off x="152400" y="4268788"/>
            <a:ext cx="3429000" cy="24368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such situations (when you know </a:t>
            </a:r>
            <a:r>
              <a:rPr lang="en-US" sz="2200">
                <a:solidFill>
                  <a:srgbClr val="008080"/>
                </a:solidFill>
              </a:rPr>
              <a:t>n</a:t>
            </a:r>
            <a:r>
              <a:rPr lang="en-US" sz="2200"/>
              <a:t> is small), forget which Big-O is better and choose the easiest-to-program algorithm.  </a:t>
            </a:r>
            <a:r>
              <a:rPr lang="en-US" sz="2200">
                <a:solidFill>
                  <a:srgbClr val="9933FF"/>
                </a:solidFill>
              </a:rPr>
              <a:t>It’ll save you lots of headaches.</a:t>
            </a:r>
          </a:p>
        </p:txBody>
      </p:sp>
      <p:sp>
        <p:nvSpPr>
          <p:cNvPr id="578574" name="Rectangle 14"/>
          <p:cNvSpPr>
            <a:spLocks noChangeArrowheads="1"/>
          </p:cNvSpPr>
          <p:nvPr/>
        </p:nvSpPr>
        <p:spPr bwMode="auto">
          <a:xfrm>
            <a:off x="4495800" y="4148138"/>
            <a:ext cx="1947863" cy="1643062"/>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 calcmode="lin" valueType="num">
                                      <p:cBhvr additive="base">
                                        <p:cTn id="11" dur="500" fill="hold"/>
                                        <p:tgtEl>
                                          <p:spTgt spid="578572"/>
                                        </p:tgtEl>
                                        <p:attrNameLst>
                                          <p:attrName>ppt_x</p:attrName>
                                        </p:attrNameLst>
                                      </p:cBhvr>
                                      <p:tavLst>
                                        <p:tav tm="0">
                                          <p:val>
                                            <p:strVal val="0-#ppt_w/2"/>
                                          </p:val>
                                        </p:tav>
                                        <p:tav tm="100000">
                                          <p:val>
                                            <p:strVal val="#ppt_x"/>
                                          </p:val>
                                        </p:tav>
                                      </p:tavLst>
                                    </p:anim>
                                    <p:anim calcmode="lin" valueType="num">
                                      <p:cBhvr additive="base">
                                        <p:cTn id="12" dur="500" fill="hold"/>
                                        <p:tgtEl>
                                          <p:spTgt spid="57857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85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78573"/>
                                        </p:tgtEl>
                                        <p:attrNameLst>
                                          <p:attrName>style.visibility</p:attrName>
                                        </p:attrNameLst>
                                      </p:cBhvr>
                                      <p:to>
                                        <p:strVal val="visible"/>
                                      </p:to>
                                    </p:set>
                                    <p:anim calcmode="lin" valueType="num">
                                      <p:cBhvr additive="base">
                                        <p:cTn id="21" dur="500" fill="hold"/>
                                        <p:tgtEl>
                                          <p:spTgt spid="578573"/>
                                        </p:tgtEl>
                                        <p:attrNameLst>
                                          <p:attrName>ppt_x</p:attrName>
                                        </p:attrNameLst>
                                      </p:cBhvr>
                                      <p:tavLst>
                                        <p:tav tm="0">
                                          <p:val>
                                            <p:strVal val="#ppt_x"/>
                                          </p:val>
                                        </p:tav>
                                        <p:tav tm="100000">
                                          <p:val>
                                            <p:strVal val="#ppt_x"/>
                                          </p:val>
                                        </p:tav>
                                      </p:tavLst>
                                    </p:anim>
                                    <p:anim calcmode="lin" valueType="num">
                                      <p:cBhvr additive="base">
                                        <p:cTn id="22" dur="500" fill="hold"/>
                                        <p:tgtEl>
                                          <p:spTgt spid="578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578572" grpId="0"/>
      <p:bldP spid="578573" grpId="0"/>
      <p:bldP spid="5785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4FB0FA42-1527-4B65-AD49-4996CB649560}" type="slidenum">
              <a:rPr lang="en-US"/>
              <a:pPr/>
              <a:t>19</a:t>
            </a:fld>
            <a:endParaRPr lang="en-US"/>
          </a:p>
        </p:txBody>
      </p:sp>
      <p:sp>
        <p:nvSpPr>
          <p:cNvPr id="713730" name="Rectangle 2"/>
          <p:cNvSpPr>
            <a:spLocks noGrp="1" noChangeArrowheads="1"/>
          </p:cNvSpPr>
          <p:nvPr>
            <p:ph type="title"/>
          </p:nvPr>
        </p:nvSpPr>
        <p:spPr>
          <a:xfrm>
            <a:off x="685800" y="-228600"/>
            <a:ext cx="7772400" cy="1143000"/>
          </a:xfrm>
        </p:spPr>
        <p:txBody>
          <a:bodyPr/>
          <a:lstStyle/>
          <a:p>
            <a:r>
              <a:rPr lang="en-US" sz="4000" dirty="0"/>
              <a:t>Find the Big-O Challenge, Part </a:t>
            </a:r>
            <a:r>
              <a:rPr lang="en-US" sz="4000" dirty="0" smtClean="0"/>
              <a:t>1</a:t>
            </a:r>
            <a:br>
              <a:rPr lang="en-US" sz="4000" dirty="0" smtClean="0"/>
            </a:br>
            <a:r>
              <a:rPr lang="en-US" sz="1200" dirty="0" smtClean="0"/>
              <a:t>(Solutions in the slide notes below)</a:t>
            </a:r>
            <a:endParaRPr lang="en-US" sz="1200" dirty="0"/>
          </a:p>
        </p:txBody>
      </p:sp>
      <p:sp>
        <p:nvSpPr>
          <p:cNvPr id="713731" name="Rectangle 3"/>
          <p:cNvSpPr>
            <a:spLocks noChangeArrowheads="1"/>
          </p:cNvSpPr>
          <p:nvPr/>
        </p:nvSpPr>
        <p:spPr bwMode="auto">
          <a:xfrm>
            <a:off x="4940300" y="3700463"/>
            <a:ext cx="4572000" cy="3140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void </a:t>
            </a:r>
            <a:r>
              <a:rPr lang="en-US" sz="2000" dirty="0" err="1"/>
              <a:t>foo</a:t>
            </a:r>
            <a:r>
              <a:rPr lang="en-US" sz="2000" dirty="0"/>
              <a:t>( )</a:t>
            </a:r>
          </a:p>
          <a:p>
            <a:r>
              <a:rPr lang="en-US" sz="2000" dirty="0"/>
              <a:t>{</a:t>
            </a:r>
          </a:p>
          <a:p>
            <a:r>
              <a:rPr lang="en-US" sz="2000" dirty="0"/>
              <a:t>    </a:t>
            </a:r>
            <a:r>
              <a:rPr lang="en-US" sz="2000" dirty="0" err="1"/>
              <a:t>int</a:t>
            </a:r>
            <a:r>
              <a:rPr lang="en-US" sz="2000" dirty="0"/>
              <a:t> </a:t>
            </a:r>
            <a:r>
              <a:rPr lang="en-US" sz="2000" dirty="0" err="1"/>
              <a:t>i</a:t>
            </a:r>
            <a:r>
              <a:rPr lang="en-US" sz="2000" dirty="0"/>
              <a:t>, sum = 0;</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 </a:t>
            </a:r>
            <a:r>
              <a:rPr lang="en-US" sz="2000" dirty="0"/>
              <a:t>; </a:t>
            </a:r>
            <a:r>
              <a:rPr lang="en-US" sz="2000" dirty="0" err="1"/>
              <a:t>i</a:t>
            </a:r>
            <a:r>
              <a:rPr lang="en-US" sz="2000" dirty="0"/>
              <a:t>++)</a:t>
            </a:r>
          </a:p>
          <a:p>
            <a:r>
              <a:rPr lang="en-US" sz="2000" dirty="0"/>
              <a:t>         sum += </a:t>
            </a:r>
            <a:r>
              <a:rPr lang="en-US" sz="2000" dirty="0" err="1"/>
              <a:t>i</a:t>
            </a:r>
            <a:r>
              <a:rPr lang="en-US" sz="2000" dirty="0"/>
              <a:t>;</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n*n*n </a:t>
            </a:r>
            <a:r>
              <a:rPr lang="en-US" sz="2000" dirty="0"/>
              <a:t>; </a:t>
            </a:r>
            <a:r>
              <a:rPr lang="en-US" sz="2000" dirty="0" err="1"/>
              <a:t>i</a:t>
            </a:r>
            <a:r>
              <a:rPr lang="en-US" sz="2000" dirty="0"/>
              <a:t>++)</a:t>
            </a:r>
          </a:p>
          <a:p>
            <a:r>
              <a:rPr lang="en-US" sz="2000" dirty="0"/>
              <a:t>         sum += </a:t>
            </a:r>
            <a:r>
              <a:rPr lang="en-US" sz="2000" dirty="0" err="1"/>
              <a:t>i</a:t>
            </a:r>
            <a:r>
              <a:rPr lang="en-US" sz="2000" dirty="0"/>
              <a:t>;</a:t>
            </a:r>
          </a:p>
          <a:p>
            <a:r>
              <a:rPr lang="en-US" sz="2000" dirty="0"/>
              <a:t>}</a:t>
            </a:r>
          </a:p>
        </p:txBody>
      </p:sp>
      <p:sp>
        <p:nvSpPr>
          <p:cNvPr id="713732" name="Rectangle 4"/>
          <p:cNvSpPr>
            <a:spLocks noChangeArrowheads="1"/>
          </p:cNvSpPr>
          <p:nvPr/>
        </p:nvSpPr>
        <p:spPr bwMode="auto">
          <a:xfrm>
            <a:off x="177800" y="896938"/>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solidFill>
                  <a:srgbClr val="FF3300"/>
                </a:solidFill>
              </a:rPr>
              <a:t>i</a:t>
            </a:r>
            <a:r>
              <a:rPr lang="en-US" sz="2200" dirty="0">
                <a:solidFill>
                  <a:srgbClr val="FF3300"/>
                </a:solidFill>
              </a:rPr>
              <a:t>+=2</a:t>
            </a:r>
            <a:r>
              <a:rPr lang="en-US" sz="2200" dirty="0"/>
              <a:t> )</a:t>
            </a:r>
          </a:p>
          <a:p>
            <a:r>
              <a:rPr lang="en-US" sz="2200" dirty="0"/>
              <a:t>   sum++;</a:t>
            </a:r>
          </a:p>
        </p:txBody>
      </p:sp>
      <p:sp>
        <p:nvSpPr>
          <p:cNvPr id="713733" name="Rectangle 5"/>
          <p:cNvSpPr>
            <a:spLocks noChangeArrowheads="1"/>
          </p:cNvSpPr>
          <p:nvPr/>
        </p:nvSpPr>
        <p:spPr bwMode="auto">
          <a:xfrm>
            <a:off x="177800" y="1935163"/>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q</a:t>
            </a:r>
            <a:r>
              <a:rPr lang="en-US" sz="2200" dirty="0"/>
              <a:t>; j++ )</a:t>
            </a:r>
          </a:p>
          <a:p>
            <a:r>
              <a:rPr lang="en-US" sz="2200" dirty="0"/>
              <a:t>       sum++;</a:t>
            </a:r>
          </a:p>
        </p:txBody>
      </p:sp>
      <p:sp>
        <p:nvSpPr>
          <p:cNvPr id="713734" name="Rectangle 6"/>
          <p:cNvSpPr>
            <a:spLocks noChangeArrowheads="1"/>
          </p:cNvSpPr>
          <p:nvPr/>
        </p:nvSpPr>
        <p:spPr bwMode="auto">
          <a:xfrm>
            <a:off x="177800" y="33115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n*n</a:t>
            </a:r>
            <a:r>
              <a:rPr lang="en-US" sz="2200" dirty="0"/>
              <a:t>; j++ )</a:t>
            </a:r>
          </a:p>
          <a:p>
            <a:r>
              <a:rPr lang="en-US" sz="2200" dirty="0"/>
              <a:t>         sum++;</a:t>
            </a:r>
          </a:p>
        </p:txBody>
      </p:sp>
      <p:sp>
        <p:nvSpPr>
          <p:cNvPr id="713737" name="Rectangle 9"/>
          <p:cNvSpPr>
            <a:spLocks noChangeArrowheads="1"/>
          </p:cNvSpPr>
          <p:nvPr/>
        </p:nvSpPr>
        <p:spPr bwMode="auto">
          <a:xfrm>
            <a:off x="339725" y="4578350"/>
            <a:ext cx="4572000"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k = </a:t>
            </a:r>
            <a:r>
              <a:rPr lang="en-US" sz="2200" dirty="0">
                <a:solidFill>
                  <a:srgbClr val="FF3300"/>
                </a:solidFill>
              </a:rPr>
              <a:t>n</a:t>
            </a:r>
            <a:r>
              <a:rPr lang="en-US" sz="2200" dirty="0">
                <a:solidFill>
                  <a:schemeClr val="tx1"/>
                </a:solidFill>
              </a:rPr>
              <a:t>;</a:t>
            </a:r>
          </a:p>
          <a:p>
            <a:r>
              <a:rPr lang="en-US" sz="2200" dirty="0">
                <a:solidFill>
                  <a:schemeClr val="tx1"/>
                </a:solidFill>
              </a:rPr>
              <a:t>while (k &gt; 1)</a:t>
            </a:r>
          </a:p>
          <a:p>
            <a:r>
              <a:rPr lang="en-US" sz="2200" dirty="0">
                <a:solidFill>
                  <a:schemeClr val="tx1"/>
                </a:solidFill>
              </a:rPr>
              <a:t>{</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a:t>
            </a:r>
          </a:p>
        </p:txBody>
      </p:sp>
      <p:sp>
        <p:nvSpPr>
          <p:cNvPr id="713738" name="Rectangle 10"/>
          <p:cNvSpPr>
            <a:spLocks noChangeArrowheads="1"/>
          </p:cNvSpPr>
          <p:nvPr/>
        </p:nvSpPr>
        <p:spPr bwMode="auto">
          <a:xfrm>
            <a:off x="5002213" y="847725"/>
            <a:ext cx="4572000"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chemeClr val="tx1"/>
                </a:solidFill>
              </a:rPr>
              <a:t>for (</a:t>
            </a:r>
            <a:r>
              <a:rPr lang="en-US" sz="2000" dirty="0" err="1">
                <a:solidFill>
                  <a:schemeClr val="tx1"/>
                </a:solidFill>
              </a:rPr>
              <a:t>int</a:t>
            </a:r>
            <a:r>
              <a:rPr lang="en-US" sz="2000" dirty="0">
                <a:solidFill>
                  <a:schemeClr val="tx1"/>
                </a:solidFill>
              </a:rPr>
              <a:t> </a:t>
            </a:r>
            <a:r>
              <a:rPr lang="en-US" sz="2000" dirty="0" err="1">
                <a:solidFill>
                  <a:schemeClr val="tx1"/>
                </a:solidFill>
              </a:rPr>
              <a:t>i</a:t>
            </a:r>
            <a:r>
              <a:rPr lang="en-US" sz="2000" dirty="0">
                <a:solidFill>
                  <a:schemeClr val="tx1"/>
                </a:solidFill>
              </a:rPr>
              <a:t>=0 ; </a:t>
            </a:r>
            <a:r>
              <a:rPr lang="en-US" sz="2000" dirty="0" err="1">
                <a:solidFill>
                  <a:schemeClr val="tx1"/>
                </a:solidFill>
              </a:rPr>
              <a:t>i</a:t>
            </a:r>
            <a:r>
              <a:rPr lang="en-US" sz="2000" dirty="0">
                <a:solidFill>
                  <a:schemeClr val="tx1"/>
                </a:solidFill>
              </a:rPr>
              <a:t> &lt; </a:t>
            </a:r>
            <a:r>
              <a:rPr lang="en-US" sz="2000" dirty="0">
                <a:solidFill>
                  <a:srgbClr val="FF0000"/>
                </a:solidFill>
              </a:rPr>
              <a:t>n</a:t>
            </a:r>
            <a:r>
              <a:rPr lang="en-US" sz="2000" dirty="0">
                <a:solidFill>
                  <a:schemeClr val="tx1"/>
                </a:solidFill>
              </a:rPr>
              <a:t> ; </a:t>
            </a:r>
            <a:r>
              <a:rPr lang="en-US" sz="2000" dirty="0" err="1">
                <a:solidFill>
                  <a:schemeClr val="tx1"/>
                </a:solidFill>
              </a:rPr>
              <a:t>i</a:t>
            </a:r>
            <a:r>
              <a:rPr lang="en-US" sz="2000" dirty="0">
                <a:solidFill>
                  <a:schemeClr val="tx1"/>
                </a:solidFill>
              </a:rPr>
              <a:t>++)</a:t>
            </a:r>
          </a:p>
          <a:p>
            <a:r>
              <a:rPr lang="en-US" sz="2000" dirty="0">
                <a:solidFill>
                  <a:schemeClr val="tx1"/>
                </a:solidFill>
              </a:rPr>
              <a:t>{</a:t>
            </a:r>
          </a:p>
          <a:p>
            <a:r>
              <a:rPr lang="en-US" sz="2000" dirty="0">
                <a:solidFill>
                  <a:schemeClr val="tx1"/>
                </a:solidFill>
              </a:rPr>
              <a:t>    </a:t>
            </a:r>
            <a:r>
              <a:rPr lang="en-US" sz="2000" dirty="0" err="1">
                <a:solidFill>
                  <a:schemeClr val="tx1"/>
                </a:solidFill>
              </a:rPr>
              <a:t>int</a:t>
            </a:r>
            <a:r>
              <a:rPr lang="en-US" sz="2000" dirty="0">
                <a:solidFill>
                  <a:schemeClr val="tx1"/>
                </a:solidFill>
              </a:rPr>
              <a:t> k = </a:t>
            </a:r>
            <a:r>
              <a:rPr lang="en-US" sz="2000" dirty="0">
                <a:solidFill>
                  <a:srgbClr val="FF3300"/>
                </a:solidFill>
              </a:rPr>
              <a:t>n</a:t>
            </a:r>
            <a:r>
              <a:rPr lang="en-US" sz="2000" dirty="0">
                <a:solidFill>
                  <a:schemeClr val="tx1"/>
                </a:solidFill>
              </a:rPr>
              <a:t>;</a:t>
            </a:r>
          </a:p>
          <a:p>
            <a:r>
              <a:rPr lang="en-US" sz="2000" dirty="0">
                <a:solidFill>
                  <a:schemeClr val="tx1"/>
                </a:solidFill>
              </a:rPr>
              <a:t>    while (k &gt; 1)</a:t>
            </a:r>
          </a:p>
          <a:p>
            <a:r>
              <a:rPr lang="en-US" sz="2000" dirty="0">
                <a:solidFill>
                  <a:schemeClr val="tx1"/>
                </a:solidFill>
              </a:rPr>
              <a:t>    {</a:t>
            </a:r>
          </a:p>
          <a:p>
            <a:r>
              <a:rPr lang="en-US" sz="2000" dirty="0">
                <a:solidFill>
                  <a:schemeClr val="tx1"/>
                </a:solidFill>
              </a:rPr>
              <a:t>         sum++;</a:t>
            </a:r>
          </a:p>
          <a:p>
            <a:r>
              <a:rPr lang="en-US" sz="2000" dirty="0">
                <a:solidFill>
                  <a:schemeClr val="tx1"/>
                </a:solidFill>
              </a:rPr>
              <a:t>         </a:t>
            </a:r>
            <a:r>
              <a:rPr lang="en-US" sz="2000" dirty="0">
                <a:solidFill>
                  <a:srgbClr val="FF3300"/>
                </a:solidFill>
              </a:rPr>
              <a:t>k = k/2;</a:t>
            </a:r>
          </a:p>
          <a:p>
            <a:r>
              <a:rPr lang="en-US" sz="2000" dirty="0">
                <a:solidFill>
                  <a:schemeClr val="tx1"/>
                </a:solidFill>
              </a:rPr>
              <a:t>    }</a:t>
            </a:r>
          </a:p>
          <a:p>
            <a:r>
              <a:rPr lang="en-US" sz="2000" dirty="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37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37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37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373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37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1" grpId="0"/>
      <p:bldP spid="713732" grpId="0"/>
      <p:bldP spid="713733" grpId="0"/>
      <p:bldP spid="713734" grpId="0"/>
      <p:bldP spid="713737" grpId="0"/>
      <p:bldP spid="7137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01FA5AAE-26AB-4861-B6B0-8F43D6C8E9A9}" type="slidenum">
              <a:rPr lang="en-US"/>
              <a:pPr/>
              <a:t>2</a:t>
            </a:fld>
            <a:endParaRPr lang="en-US"/>
          </a:p>
        </p:txBody>
      </p:sp>
      <p:sp>
        <p:nvSpPr>
          <p:cNvPr id="668674" name="Rectangle 2"/>
          <p:cNvSpPr>
            <a:spLocks noGrp="1" noChangeArrowheads="1"/>
          </p:cNvSpPr>
          <p:nvPr>
            <p:ph type="title"/>
          </p:nvPr>
        </p:nvSpPr>
        <p:spPr/>
        <p:txBody>
          <a:bodyPr/>
          <a:lstStyle/>
          <a:p>
            <a:r>
              <a:rPr lang="en-US"/>
              <a:t>How Fast is That Algorithm?</a:t>
            </a:r>
          </a:p>
        </p:txBody>
      </p:sp>
      <p:sp>
        <p:nvSpPr>
          <p:cNvPr id="668676" name="Text Box 4"/>
          <p:cNvSpPr txBox="1">
            <a:spLocks noChangeArrowheads="1"/>
          </p:cNvSpPr>
          <p:nvPr/>
        </p:nvSpPr>
        <p:spPr bwMode="auto">
          <a:xfrm>
            <a:off x="300038" y="1189038"/>
            <a:ext cx="87360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Sometimes we want to ask </a:t>
            </a:r>
            <a:r>
              <a:rPr lang="en-US" sz="2400">
                <a:solidFill>
                  <a:srgbClr val="6600CC"/>
                </a:solidFill>
              </a:rPr>
              <a:t>“How fast is that algorithm?”</a:t>
            </a:r>
          </a:p>
        </p:txBody>
      </p:sp>
      <p:sp>
        <p:nvSpPr>
          <p:cNvPr id="668677" name="Text Box 5"/>
          <p:cNvSpPr txBox="1">
            <a:spLocks noChangeArrowheads="1"/>
          </p:cNvSpPr>
          <p:nvPr/>
        </p:nvSpPr>
        <p:spPr bwMode="auto">
          <a:xfrm>
            <a:off x="3962400" y="1981200"/>
            <a:ext cx="5029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Or: “Which algorithm is </a:t>
            </a:r>
            <a:br>
              <a:rPr lang="en-US" sz="2400"/>
            </a:br>
            <a:r>
              <a:rPr lang="en-US" sz="2400"/>
              <a:t>faster, </a:t>
            </a:r>
            <a:r>
              <a:rPr lang="en-US" sz="2400">
                <a:solidFill>
                  <a:srgbClr val="6600CC"/>
                </a:solidFill>
              </a:rPr>
              <a:t>A</a:t>
            </a:r>
            <a:r>
              <a:rPr lang="en-US" sz="2400"/>
              <a:t> or</a:t>
            </a:r>
            <a:r>
              <a:rPr lang="en-US" sz="2400">
                <a:solidFill>
                  <a:srgbClr val="6600CC"/>
                </a:solidFill>
              </a:rPr>
              <a:t> B</a:t>
            </a:r>
            <a:r>
              <a:rPr lang="en-US" sz="2400"/>
              <a:t>?”</a:t>
            </a:r>
            <a:endParaRPr lang="en-US" sz="2400">
              <a:solidFill>
                <a:srgbClr val="006666"/>
              </a:solidFill>
            </a:endParaRPr>
          </a:p>
        </p:txBody>
      </p:sp>
      <p:sp>
        <p:nvSpPr>
          <p:cNvPr id="668680" name="Text Box 8"/>
          <p:cNvSpPr txBox="1">
            <a:spLocks noChangeArrowheads="1"/>
          </p:cNvSpPr>
          <p:nvPr/>
        </p:nvSpPr>
        <p:spPr bwMode="auto">
          <a:xfrm>
            <a:off x="1550988" y="4968875"/>
            <a:ext cx="655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How can you measure the “speed” of an algorithm?</a:t>
            </a:r>
            <a:endParaRPr lang="en-US" sz="2400">
              <a:solidFill>
                <a:srgbClr val="006666"/>
              </a:solidFill>
            </a:endParaRPr>
          </a:p>
        </p:txBody>
      </p:sp>
      <p:pic>
        <p:nvPicPr>
          <p:cNvPr id="66868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l="34009" r="2295" b="30435"/>
          <a:stretch>
            <a:fillRect/>
          </a:stretch>
        </p:blipFill>
        <p:spPr bwMode="auto">
          <a:xfrm>
            <a:off x="762000" y="1752600"/>
            <a:ext cx="2997200" cy="24384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3048000"/>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4"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6388" y="3451225"/>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685" name="Text Box 13"/>
          <p:cNvSpPr txBox="1">
            <a:spLocks noChangeArrowheads="1"/>
          </p:cNvSpPr>
          <p:nvPr/>
        </p:nvSpPr>
        <p:spPr bwMode="auto">
          <a:xfrm>
            <a:off x="5867400" y="3810000"/>
            <a:ext cx="406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A</a:t>
            </a:r>
          </a:p>
        </p:txBody>
      </p:sp>
      <p:sp>
        <p:nvSpPr>
          <p:cNvPr id="668686" name="Text Box 14"/>
          <p:cNvSpPr txBox="1">
            <a:spLocks noChangeArrowheads="1"/>
          </p:cNvSpPr>
          <p:nvPr/>
        </p:nvSpPr>
        <p:spPr bwMode="auto">
          <a:xfrm>
            <a:off x="6873875" y="42132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B</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6868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86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86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86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6" grpId="0"/>
      <p:bldP spid="668677" grpId="0"/>
      <p:bldP spid="668680" grpId="0"/>
      <p:bldP spid="668685" grpId="0"/>
      <p:bldP spid="66868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ECBACC1-0163-4C63-85C6-A71B14C800F3}" type="slidenum">
              <a:rPr lang="en-US"/>
              <a:pPr/>
              <a:t>20</a:t>
            </a:fld>
            <a:endParaRPr lang="en-US"/>
          </a:p>
        </p:txBody>
      </p:sp>
      <p:sp>
        <p:nvSpPr>
          <p:cNvPr id="722946" name="Rectangle 2"/>
          <p:cNvSpPr>
            <a:spLocks noGrp="1" noChangeArrowheads="1"/>
          </p:cNvSpPr>
          <p:nvPr>
            <p:ph type="title"/>
          </p:nvPr>
        </p:nvSpPr>
        <p:spPr>
          <a:xfrm>
            <a:off x="603250" y="-228600"/>
            <a:ext cx="8223250" cy="1143000"/>
          </a:xfrm>
        </p:spPr>
        <p:txBody>
          <a:bodyPr/>
          <a:lstStyle/>
          <a:p>
            <a:r>
              <a:rPr lang="en-US" sz="4000"/>
              <a:t>Find the Big-O Challenge, Part 1a</a:t>
            </a:r>
          </a:p>
        </p:txBody>
      </p:sp>
      <p:sp>
        <p:nvSpPr>
          <p:cNvPr id="722948" name="Rectangle 4"/>
          <p:cNvSpPr>
            <a:spLocks noChangeArrowheads="1"/>
          </p:cNvSpPr>
          <p:nvPr/>
        </p:nvSpPr>
        <p:spPr bwMode="auto">
          <a:xfrm>
            <a:off x="463550" y="1052513"/>
            <a:ext cx="7326313" cy="3441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err="1"/>
              <a:t>int</a:t>
            </a:r>
            <a:r>
              <a:rPr lang="en-US" sz="2200" dirty="0"/>
              <a:t> </a:t>
            </a:r>
            <a:r>
              <a:rPr lang="en-US" sz="2200" dirty="0" err="1"/>
              <a:t>searchArray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t>
            </a:r>
            <a:r>
              <a:rPr lang="en-US" sz="2200" dirty="0">
                <a:solidFill>
                  <a:srgbClr val="FF0000"/>
                </a:solidFill>
              </a:rPr>
              <a:t>n</a:t>
            </a:r>
            <a:r>
              <a:rPr lang="en-US" sz="2200" dirty="0"/>
              <a:t>, </a:t>
            </a:r>
            <a:r>
              <a:rPr lang="en-US" sz="2200" dirty="0" err="1"/>
              <a:t>int</a:t>
            </a:r>
            <a:r>
              <a:rPr lang="en-US" sz="2200" dirty="0"/>
              <a:t> </a:t>
            </a:r>
            <a:r>
              <a:rPr lang="en-US" sz="2200" dirty="0" err="1"/>
              <a:t>forValue</a:t>
            </a:r>
            <a:r>
              <a:rPr lang="en-US" sz="2200" dirty="0"/>
              <a:t>)</a:t>
            </a:r>
          </a:p>
          <a:p>
            <a:r>
              <a:rPr lang="en-US" sz="2200" dirty="0"/>
              <a:t>{</a:t>
            </a:r>
          </a:p>
          <a:p>
            <a:r>
              <a:rPr lang="en-US" sz="2200" dirty="0"/>
              <a:t>     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   </a:t>
            </a:r>
          </a:p>
          <a:p>
            <a:r>
              <a:rPr lang="en-US" sz="2200" dirty="0"/>
              <a:t>          if (</a:t>
            </a:r>
            <a:r>
              <a:rPr lang="en-US" sz="2200" dirty="0" err="1"/>
              <a:t>arr</a:t>
            </a:r>
            <a:r>
              <a:rPr lang="en-US" sz="2200" dirty="0"/>
              <a:t>[</a:t>
            </a:r>
            <a:r>
              <a:rPr lang="en-US" sz="2200" dirty="0" err="1"/>
              <a:t>i</a:t>
            </a:r>
            <a:r>
              <a:rPr lang="en-US" sz="2200" dirty="0"/>
              <a:t>] == </a:t>
            </a:r>
            <a:r>
              <a:rPr lang="en-US" sz="2200" dirty="0" err="1"/>
              <a:t>forValue</a:t>
            </a:r>
            <a:r>
              <a:rPr lang="en-US" sz="2200" dirty="0"/>
              <a:t>) </a:t>
            </a:r>
          </a:p>
          <a:p>
            <a:r>
              <a:rPr lang="en-US" sz="2200" dirty="0"/>
              <a:t>                return </a:t>
            </a:r>
            <a:r>
              <a:rPr lang="en-US" sz="2200" dirty="0" err="1"/>
              <a:t>i</a:t>
            </a:r>
            <a:r>
              <a:rPr lang="en-US" sz="2200" dirty="0"/>
              <a:t>;</a:t>
            </a:r>
          </a:p>
          <a:p>
            <a:r>
              <a:rPr lang="en-US" sz="2200" dirty="0"/>
              <a:t>     }</a:t>
            </a:r>
          </a:p>
          <a:p>
            <a:endParaRPr lang="en-US" sz="2200" dirty="0"/>
          </a:p>
          <a:p>
            <a:r>
              <a:rPr lang="en-US" sz="2200" dirty="0"/>
              <a:t>     return -1;  // not found</a:t>
            </a:r>
          </a:p>
          <a:p>
            <a:r>
              <a:rPr lang="en-US" sz="2200" dirty="0"/>
              <a:t>}</a:t>
            </a:r>
          </a:p>
        </p:txBody>
      </p:sp>
      <p:sp>
        <p:nvSpPr>
          <p:cNvPr id="722953" name="Rectangle 9"/>
          <p:cNvSpPr>
            <a:spLocks noChangeArrowheads="1"/>
          </p:cNvSpPr>
          <p:nvPr/>
        </p:nvSpPr>
        <p:spPr bwMode="auto">
          <a:xfrm>
            <a:off x="457200" y="4743450"/>
            <a:ext cx="8442325" cy="17668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void </a:t>
            </a:r>
            <a:r>
              <a:rPr lang="en-US" sz="2200" dirty="0" err="1"/>
              <a:t>addItemToEndOfArray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&amp;</a:t>
            </a:r>
            <a:r>
              <a:rPr lang="en-US" sz="2200" dirty="0">
                <a:solidFill>
                  <a:srgbClr val="FF0000"/>
                </a:solidFill>
              </a:rPr>
              <a:t>n</a:t>
            </a:r>
            <a:r>
              <a:rPr lang="en-US" sz="2200" dirty="0"/>
              <a:t>, </a:t>
            </a:r>
            <a:r>
              <a:rPr lang="en-US" sz="2200" dirty="0" err="1"/>
              <a:t>int</a:t>
            </a:r>
            <a:r>
              <a:rPr lang="en-US" sz="2200" dirty="0"/>
              <a:t> </a:t>
            </a:r>
            <a:r>
              <a:rPr lang="en-US" sz="2200" dirty="0" err="1"/>
              <a:t>addMe</a:t>
            </a:r>
            <a:r>
              <a:rPr lang="en-US" sz="2200" dirty="0"/>
              <a:t>)</a:t>
            </a:r>
          </a:p>
          <a:p>
            <a:r>
              <a:rPr lang="en-US" sz="2200" dirty="0"/>
              <a:t>{</a:t>
            </a:r>
          </a:p>
          <a:p>
            <a:r>
              <a:rPr lang="en-US" sz="2200" dirty="0"/>
              <a:t>    </a:t>
            </a:r>
            <a:r>
              <a:rPr lang="en-US" sz="2200" dirty="0" err="1"/>
              <a:t>arr</a:t>
            </a:r>
            <a:r>
              <a:rPr lang="en-US" sz="2200" dirty="0"/>
              <a:t>[n] = </a:t>
            </a:r>
            <a:r>
              <a:rPr lang="en-US" sz="2200" dirty="0" err="1"/>
              <a:t>addMe</a:t>
            </a:r>
            <a:r>
              <a:rPr lang="en-US" sz="2200" dirty="0"/>
              <a:t>;</a:t>
            </a:r>
          </a:p>
          <a:p>
            <a:r>
              <a:rPr lang="en-US" sz="2200" dirty="0"/>
              <a:t>    n = n + 1;</a:t>
            </a:r>
          </a:p>
          <a:p>
            <a:r>
              <a:rPr lang="en-US" sz="2200" dirty="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29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p:bldP spid="7229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2"/>
          </p:nvPr>
        </p:nvSpPr>
        <p:spPr/>
        <p:txBody>
          <a:bodyPr/>
          <a:lstStyle/>
          <a:p>
            <a:fld id="{D9FA4FB1-2BCC-4C1A-9033-680E983D7224}" type="slidenum">
              <a:rPr lang="en-US"/>
              <a:pPr/>
              <a:t>21</a:t>
            </a:fld>
            <a:endParaRPr lang="en-US"/>
          </a:p>
        </p:txBody>
      </p:sp>
      <p:sp>
        <p:nvSpPr>
          <p:cNvPr id="576516" name="Rectangle 4"/>
          <p:cNvSpPr>
            <a:spLocks noGrp="1" noChangeArrowheads="1"/>
          </p:cNvSpPr>
          <p:nvPr>
            <p:ph type="title"/>
          </p:nvPr>
        </p:nvSpPr>
        <p:spPr>
          <a:xfrm>
            <a:off x="685800" y="-76200"/>
            <a:ext cx="3505200" cy="1143000"/>
          </a:xfrm>
          <a:noFill/>
          <a:ln/>
        </p:spPr>
        <p:txBody>
          <a:bodyPr/>
          <a:lstStyle/>
          <a:p>
            <a:r>
              <a:rPr lang="en-US" sz="4800"/>
              <a:t>Big-O… my</a:t>
            </a:r>
          </a:p>
        </p:txBody>
      </p:sp>
      <p:sp>
        <p:nvSpPr>
          <p:cNvPr id="576517" name="Text Box 5"/>
          <p:cNvSpPr txBox="1">
            <a:spLocks noChangeArrowheads="1"/>
          </p:cNvSpPr>
          <p:nvPr/>
        </p:nvSpPr>
        <p:spPr bwMode="auto">
          <a:xfrm>
            <a:off x="19050" y="1027113"/>
            <a:ext cx="5434013" cy="1054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Sometimes you’ll run into an algorithm that isn’t so clear-cut. For example, what’s the Big-O of </a:t>
            </a:r>
            <a:r>
              <a:rPr lang="en-US" sz="2100">
                <a:solidFill>
                  <a:srgbClr val="008080"/>
                </a:solidFill>
              </a:rPr>
              <a:t>mystery</a:t>
            </a:r>
            <a:r>
              <a:rPr lang="en-US" sz="2100"/>
              <a:t>?</a:t>
            </a:r>
          </a:p>
        </p:txBody>
      </p:sp>
      <p:sp>
        <p:nvSpPr>
          <p:cNvPr id="576518" name="Rectangle 6"/>
          <p:cNvSpPr>
            <a:spLocks noChangeArrowheads="1"/>
          </p:cNvSpPr>
          <p:nvPr/>
        </p:nvSpPr>
        <p:spPr bwMode="auto">
          <a:xfrm>
            <a:off x="5376863" y="228600"/>
            <a:ext cx="3649662"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a:t>
            </a:r>
            <a:r>
              <a:rPr lang="en-US">
                <a:solidFill>
                  <a:srgbClr val="FF0000"/>
                </a:solidFill>
              </a:rPr>
              <a:t>mystery</a:t>
            </a:r>
            <a:r>
              <a:rPr lang="en-US"/>
              <a:t>(int n)</a:t>
            </a:r>
          </a:p>
          <a:p>
            <a:r>
              <a:rPr lang="en-US"/>
              <a:t>{</a:t>
            </a:r>
          </a:p>
          <a:p>
            <a:r>
              <a:rPr lang="en-US"/>
              <a:t>   for ( int q = 0; q &lt;</a:t>
            </a:r>
            <a:r>
              <a:rPr lang="en-US">
                <a:solidFill>
                  <a:srgbClr val="CC0000"/>
                </a:solidFill>
              </a:rPr>
              <a:t> </a:t>
            </a:r>
            <a:r>
              <a:rPr lang="en-US">
                <a:solidFill>
                  <a:srgbClr val="FF0000"/>
                </a:solidFill>
              </a:rPr>
              <a:t>n</a:t>
            </a:r>
            <a:r>
              <a:rPr lang="en-US"/>
              <a:t>; q++ )</a:t>
            </a:r>
          </a:p>
          <a:p>
            <a:r>
              <a:rPr lang="en-US"/>
              <a:t>   {</a:t>
            </a:r>
          </a:p>
          <a:p>
            <a:r>
              <a:rPr lang="en-US"/>
              <a:t>       for (int x = 0 ; x &lt; </a:t>
            </a:r>
            <a:r>
              <a:rPr lang="en-US">
                <a:solidFill>
                  <a:srgbClr val="FF0000"/>
                </a:solidFill>
              </a:rPr>
              <a:t>q</a:t>
            </a:r>
            <a:r>
              <a:rPr lang="en-US"/>
              <a:t> ; x++)</a:t>
            </a:r>
          </a:p>
          <a:p>
            <a:r>
              <a:rPr lang="en-US"/>
              <a:t>       { </a:t>
            </a:r>
          </a:p>
          <a:p>
            <a:r>
              <a:rPr lang="en-US"/>
              <a:t>              cout &lt;&lt; “Waahoo!”;</a:t>
            </a:r>
          </a:p>
          <a:p>
            <a:r>
              <a:rPr lang="en-US"/>
              <a:t>       }</a:t>
            </a:r>
          </a:p>
          <a:p>
            <a:r>
              <a:rPr lang="en-US"/>
              <a:t>   }</a:t>
            </a:r>
          </a:p>
          <a:p>
            <a:r>
              <a:rPr lang="en-US"/>
              <a:t>}</a:t>
            </a:r>
          </a:p>
        </p:txBody>
      </p:sp>
      <p:sp>
        <p:nvSpPr>
          <p:cNvPr id="576519" name="Text Box 7"/>
          <p:cNvSpPr txBox="1">
            <a:spLocks noChangeArrowheads="1"/>
          </p:cNvSpPr>
          <p:nvPr/>
        </p:nvSpPr>
        <p:spPr bwMode="auto">
          <a:xfrm>
            <a:off x="190500" y="2328863"/>
            <a:ext cx="511175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It’s clear that the outer loop runs </a:t>
            </a:r>
            <a:r>
              <a:rPr lang="en-US" sz="2100">
                <a:solidFill>
                  <a:srgbClr val="FF0000"/>
                </a:solidFill>
              </a:rPr>
              <a:t>n times</a:t>
            </a:r>
            <a:r>
              <a:rPr lang="en-US" sz="2100"/>
              <a:t>, but what about the inner loop?</a:t>
            </a:r>
          </a:p>
        </p:txBody>
      </p:sp>
      <p:sp>
        <p:nvSpPr>
          <p:cNvPr id="576520" name="Text Box 8"/>
          <p:cNvSpPr txBox="1">
            <a:spLocks noChangeArrowheads="1"/>
          </p:cNvSpPr>
          <p:nvPr/>
        </p:nvSpPr>
        <p:spPr bwMode="auto">
          <a:xfrm>
            <a:off x="541338" y="32734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0</a:t>
            </a:r>
            <a:r>
              <a:rPr lang="en-US"/>
              <a:t>, the inner loop runs </a:t>
            </a:r>
            <a:r>
              <a:rPr lang="en-US">
                <a:solidFill>
                  <a:srgbClr val="008080"/>
                </a:solidFill>
              </a:rPr>
              <a:t>0</a:t>
            </a:r>
            <a:r>
              <a:rPr lang="en-US"/>
              <a:t> iterations. </a:t>
            </a:r>
          </a:p>
        </p:txBody>
      </p:sp>
      <p:sp>
        <p:nvSpPr>
          <p:cNvPr id="576524" name="Text Box 12"/>
          <p:cNvSpPr txBox="1">
            <a:spLocks noChangeArrowheads="1"/>
          </p:cNvSpPr>
          <p:nvPr/>
        </p:nvSpPr>
        <p:spPr bwMode="auto">
          <a:xfrm>
            <a:off x="341313" y="5011738"/>
            <a:ext cx="60213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the </a:t>
            </a:r>
            <a:r>
              <a:rPr lang="en-US" sz="2400">
                <a:solidFill>
                  <a:srgbClr val="FF0000"/>
                </a:solidFill>
              </a:rPr>
              <a:t>cout</a:t>
            </a:r>
            <a:r>
              <a:rPr lang="en-US" sz="2400"/>
              <a:t> statement will run a total of:</a:t>
            </a:r>
          </a:p>
        </p:txBody>
      </p:sp>
      <p:sp>
        <p:nvSpPr>
          <p:cNvPr id="576525" name="Text Box 13"/>
          <p:cNvSpPr txBox="1">
            <a:spLocks noChangeArrowheads="1"/>
          </p:cNvSpPr>
          <p:nvPr/>
        </p:nvSpPr>
        <p:spPr bwMode="auto">
          <a:xfrm>
            <a:off x="635000" y="5503863"/>
            <a:ext cx="61753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8080"/>
                </a:solidFill>
              </a:rPr>
              <a:t>0</a:t>
            </a:r>
            <a:r>
              <a:rPr lang="en-US" sz="2000"/>
              <a:t> times + </a:t>
            </a:r>
            <a:r>
              <a:rPr lang="en-US" sz="2000">
                <a:solidFill>
                  <a:srgbClr val="008080"/>
                </a:solidFill>
              </a:rPr>
              <a:t>1</a:t>
            </a:r>
            <a:r>
              <a:rPr lang="en-US" sz="2000"/>
              <a:t> time + </a:t>
            </a:r>
            <a:r>
              <a:rPr lang="en-US" sz="2000">
                <a:solidFill>
                  <a:srgbClr val="008080"/>
                </a:solidFill>
              </a:rPr>
              <a:t>2</a:t>
            </a:r>
            <a:r>
              <a:rPr lang="en-US" sz="2000"/>
              <a:t> times + </a:t>
            </a:r>
            <a:r>
              <a:rPr lang="en-US" sz="2000">
                <a:solidFill>
                  <a:srgbClr val="008080"/>
                </a:solidFill>
              </a:rPr>
              <a:t>3</a:t>
            </a:r>
            <a:r>
              <a:rPr lang="en-US" sz="2000"/>
              <a:t> times + … + </a:t>
            </a:r>
            <a:r>
              <a:rPr lang="en-US" sz="2000">
                <a:solidFill>
                  <a:srgbClr val="008080"/>
                </a:solidFill>
              </a:rPr>
              <a:t>n-1</a:t>
            </a:r>
            <a:r>
              <a:rPr lang="en-US" sz="2000"/>
              <a:t> times</a:t>
            </a:r>
          </a:p>
        </p:txBody>
      </p:sp>
      <p:sp>
        <p:nvSpPr>
          <p:cNvPr id="576526" name="Text Box 14"/>
          <p:cNvSpPr txBox="1">
            <a:spLocks noChangeArrowheads="1"/>
          </p:cNvSpPr>
          <p:nvPr/>
        </p:nvSpPr>
        <p:spPr bwMode="auto">
          <a:xfrm>
            <a:off x="541338" y="3578225"/>
            <a:ext cx="476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1</a:t>
            </a:r>
            <a:r>
              <a:rPr lang="en-US"/>
              <a:t>, the inner loop runs </a:t>
            </a:r>
            <a:r>
              <a:rPr lang="en-US">
                <a:solidFill>
                  <a:srgbClr val="008080"/>
                </a:solidFill>
              </a:rPr>
              <a:t>1</a:t>
            </a:r>
            <a:r>
              <a:rPr lang="en-US"/>
              <a:t> iteration. </a:t>
            </a:r>
          </a:p>
        </p:txBody>
      </p:sp>
      <p:sp>
        <p:nvSpPr>
          <p:cNvPr id="576527" name="Text Box 15"/>
          <p:cNvSpPr txBox="1">
            <a:spLocks noChangeArrowheads="1"/>
          </p:cNvSpPr>
          <p:nvPr/>
        </p:nvSpPr>
        <p:spPr bwMode="auto">
          <a:xfrm>
            <a:off x="541338" y="38830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2</a:t>
            </a:r>
            <a:r>
              <a:rPr lang="en-US"/>
              <a:t>, the inner loop runs </a:t>
            </a:r>
            <a:r>
              <a:rPr lang="en-US">
                <a:solidFill>
                  <a:srgbClr val="008080"/>
                </a:solidFill>
              </a:rPr>
              <a:t>2 </a:t>
            </a:r>
            <a:r>
              <a:rPr lang="en-US"/>
              <a:t>iterations. </a:t>
            </a:r>
          </a:p>
        </p:txBody>
      </p:sp>
      <p:sp>
        <p:nvSpPr>
          <p:cNvPr id="576529" name="Text Box 17"/>
          <p:cNvSpPr txBox="1">
            <a:spLocks noChangeArrowheads="1"/>
          </p:cNvSpPr>
          <p:nvPr/>
        </p:nvSpPr>
        <p:spPr bwMode="auto">
          <a:xfrm>
            <a:off x="539750" y="4322763"/>
            <a:ext cx="53038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n-1</a:t>
            </a:r>
            <a:r>
              <a:rPr lang="en-US"/>
              <a:t>, the inner loop runs </a:t>
            </a:r>
            <a:r>
              <a:rPr lang="en-US">
                <a:solidFill>
                  <a:srgbClr val="008080"/>
                </a:solidFill>
              </a:rPr>
              <a:t>n-1</a:t>
            </a:r>
            <a:r>
              <a:rPr lang="en-US"/>
              <a:t> iterations. </a:t>
            </a:r>
          </a:p>
        </p:txBody>
      </p:sp>
      <p:sp>
        <p:nvSpPr>
          <p:cNvPr id="576530" name="Text Box 18"/>
          <p:cNvSpPr txBox="1">
            <a:spLocks noChangeArrowheads="1"/>
          </p:cNvSpPr>
          <p:nvPr/>
        </p:nvSpPr>
        <p:spPr bwMode="auto">
          <a:xfrm>
            <a:off x="596900" y="4035425"/>
            <a:ext cx="355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
            </a:r>
          </a:p>
        </p:txBody>
      </p:sp>
      <p:sp>
        <p:nvSpPr>
          <p:cNvPr id="576531" name="Text Box 19"/>
          <p:cNvSpPr txBox="1">
            <a:spLocks noChangeArrowheads="1"/>
          </p:cNvSpPr>
          <p:nvPr/>
        </p:nvSpPr>
        <p:spPr bwMode="auto">
          <a:xfrm>
            <a:off x="304800" y="5943600"/>
            <a:ext cx="6872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And if you recall a clever trick, this is equal to:</a:t>
            </a:r>
          </a:p>
        </p:txBody>
      </p:sp>
      <p:sp>
        <p:nvSpPr>
          <p:cNvPr id="576532" name="Text Box 20"/>
          <p:cNvSpPr txBox="1">
            <a:spLocks noChangeArrowheads="1"/>
          </p:cNvSpPr>
          <p:nvPr/>
        </p:nvSpPr>
        <p:spPr bwMode="auto">
          <a:xfrm>
            <a:off x="7391400" y="5791200"/>
            <a:ext cx="10747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solidFill>
                  <a:srgbClr val="008080"/>
                </a:solidFill>
              </a:rPr>
              <a:t>n</a:t>
            </a:r>
            <a:r>
              <a:rPr lang="el-GR" sz="2400" u="sng">
                <a:solidFill>
                  <a:srgbClr val="008080"/>
                </a:solidFill>
              </a:rPr>
              <a:t>·</a:t>
            </a:r>
            <a:r>
              <a:rPr lang="en-US" sz="2400" u="sng">
                <a:solidFill>
                  <a:srgbClr val="008080"/>
                </a:solidFill>
              </a:rPr>
              <a:t>(n-1)</a:t>
            </a:r>
          </a:p>
          <a:p>
            <a:r>
              <a:rPr lang="en-US" sz="2400">
                <a:solidFill>
                  <a:srgbClr val="008080"/>
                </a:solidFill>
              </a:rPr>
              <a:t>    2</a:t>
            </a:r>
            <a:endParaRPr lang="el-GR" sz="2400">
              <a:solidFill>
                <a:srgbClr val="008080"/>
              </a:solidFill>
            </a:endParaRPr>
          </a:p>
        </p:txBody>
      </p:sp>
      <p:sp>
        <p:nvSpPr>
          <p:cNvPr id="576533" name="Text Box 21"/>
          <p:cNvSpPr txBox="1">
            <a:spLocks noChangeArrowheads="1"/>
          </p:cNvSpPr>
          <p:nvPr/>
        </p:nvSpPr>
        <p:spPr bwMode="auto">
          <a:xfrm>
            <a:off x="5562600" y="3200400"/>
            <a:ext cx="3429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FF"/>
                </a:solidFill>
              </a:rPr>
              <a:t>So what’s the Big-O?</a:t>
            </a:r>
          </a:p>
        </p:txBody>
      </p:sp>
      <p:grpSp>
        <p:nvGrpSpPr>
          <p:cNvPr id="576536" name="Group 24"/>
          <p:cNvGrpSpPr>
            <a:grpSpLocks/>
          </p:cNvGrpSpPr>
          <p:nvPr/>
        </p:nvGrpSpPr>
        <p:grpSpPr bwMode="auto">
          <a:xfrm>
            <a:off x="7115175" y="534988"/>
            <a:ext cx="1019175" cy="950912"/>
            <a:chOff x="4454" y="-13"/>
            <a:chExt cx="607" cy="577"/>
          </a:xfrm>
        </p:grpSpPr>
        <p:sp>
          <p:nvSpPr>
            <p:cNvPr id="576534" name="Text Box 22"/>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sp>
          <p:nvSpPr>
            <p:cNvPr id="576535" name="Text Box 23"/>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grpSp>
      <p:grpSp>
        <p:nvGrpSpPr>
          <p:cNvPr id="576537" name="Group 25"/>
          <p:cNvGrpSpPr>
            <a:grpSpLocks/>
          </p:cNvGrpSpPr>
          <p:nvPr/>
        </p:nvGrpSpPr>
        <p:grpSpPr bwMode="auto">
          <a:xfrm>
            <a:off x="7142163" y="544513"/>
            <a:ext cx="969962" cy="950912"/>
            <a:chOff x="4454" y="-13"/>
            <a:chExt cx="578" cy="577"/>
          </a:xfrm>
        </p:grpSpPr>
        <p:sp>
          <p:nvSpPr>
            <p:cNvPr id="576538" name="Text Box 26"/>
            <p:cNvSpPr txBox="1">
              <a:spLocks noChangeArrowheads="1"/>
            </p:cNvSpPr>
            <p:nvPr/>
          </p:nvSpPr>
          <p:spPr bwMode="auto">
            <a:xfrm>
              <a:off x="4454" y="-13"/>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sp>
          <p:nvSpPr>
            <p:cNvPr id="576539" name="Text Box 27"/>
            <p:cNvSpPr txBox="1">
              <a:spLocks noChangeArrowheads="1"/>
            </p:cNvSpPr>
            <p:nvPr/>
          </p:nvSpPr>
          <p:spPr bwMode="auto">
            <a:xfrm>
              <a:off x="4841" y="287"/>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grpSp>
      <p:grpSp>
        <p:nvGrpSpPr>
          <p:cNvPr id="576540" name="Group 28"/>
          <p:cNvGrpSpPr>
            <a:grpSpLocks/>
          </p:cNvGrpSpPr>
          <p:nvPr/>
        </p:nvGrpSpPr>
        <p:grpSpPr bwMode="auto">
          <a:xfrm>
            <a:off x="7119938" y="544513"/>
            <a:ext cx="1019175" cy="950912"/>
            <a:chOff x="4454" y="-13"/>
            <a:chExt cx="607" cy="577"/>
          </a:xfrm>
        </p:grpSpPr>
        <p:sp>
          <p:nvSpPr>
            <p:cNvPr id="576541" name="Text Box 29"/>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sp>
          <p:nvSpPr>
            <p:cNvPr id="576542" name="Text Box 30"/>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grpSp>
      <p:grpSp>
        <p:nvGrpSpPr>
          <p:cNvPr id="576543" name="Group 31"/>
          <p:cNvGrpSpPr>
            <a:grpSpLocks/>
          </p:cNvGrpSpPr>
          <p:nvPr/>
        </p:nvGrpSpPr>
        <p:grpSpPr bwMode="auto">
          <a:xfrm>
            <a:off x="7000875" y="555625"/>
            <a:ext cx="1258888" cy="950913"/>
            <a:chOff x="4454" y="-13"/>
            <a:chExt cx="749" cy="577"/>
          </a:xfrm>
        </p:grpSpPr>
        <p:sp>
          <p:nvSpPr>
            <p:cNvPr id="576544" name="Text Box 32"/>
            <p:cNvSpPr txBox="1">
              <a:spLocks noChangeArrowheads="1"/>
            </p:cNvSpPr>
            <p:nvPr/>
          </p:nvSpPr>
          <p:spPr bwMode="auto">
            <a:xfrm>
              <a:off x="4454" y="-13"/>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sp>
          <p:nvSpPr>
            <p:cNvPr id="576545" name="Text Box 33"/>
            <p:cNvSpPr txBox="1">
              <a:spLocks noChangeArrowheads="1"/>
            </p:cNvSpPr>
            <p:nvPr/>
          </p:nvSpPr>
          <p:spPr bwMode="auto">
            <a:xfrm>
              <a:off x="4841" y="287"/>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grpSp>
      <p:grpSp>
        <p:nvGrpSpPr>
          <p:cNvPr id="576548" name="Group 36"/>
          <p:cNvGrpSpPr>
            <a:grpSpLocks/>
          </p:cNvGrpSpPr>
          <p:nvPr/>
        </p:nvGrpSpPr>
        <p:grpSpPr bwMode="auto">
          <a:xfrm>
            <a:off x="6400800" y="3733800"/>
            <a:ext cx="1660525" cy="822325"/>
            <a:chOff x="4416" y="2592"/>
            <a:chExt cx="1046" cy="518"/>
          </a:xfrm>
        </p:grpSpPr>
        <p:sp>
          <p:nvSpPr>
            <p:cNvPr id="576546" name="Text Box 34"/>
            <p:cNvSpPr txBox="1">
              <a:spLocks noChangeArrowheads="1"/>
            </p:cNvSpPr>
            <p:nvPr/>
          </p:nvSpPr>
          <p:spPr bwMode="auto">
            <a:xfrm>
              <a:off x="4416" y="2592"/>
              <a:ext cx="104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          </a:t>
              </a:r>
              <a:r>
                <a:rPr lang="en-US" sz="2400" u="sng">
                  <a:solidFill>
                    <a:srgbClr val="008080"/>
                  </a:solidFill>
                </a:rPr>
                <a:t>n</a:t>
              </a:r>
              <a:r>
                <a:rPr lang="en-US" sz="2400" baseline="30000">
                  <a:solidFill>
                    <a:srgbClr val="008080"/>
                  </a:solidFill>
                </a:rPr>
                <a:t>2</a:t>
              </a:r>
              <a:r>
                <a:rPr lang="en-US" sz="2400">
                  <a:solidFill>
                    <a:srgbClr val="008080"/>
                  </a:solidFill>
                </a:rPr>
                <a:t>-</a:t>
              </a:r>
              <a:r>
                <a:rPr lang="en-US" sz="2400" u="sng">
                  <a:solidFill>
                    <a:srgbClr val="008080"/>
                  </a:solidFill>
                </a:rPr>
                <a:t>n</a:t>
              </a:r>
            </a:p>
            <a:p>
              <a:r>
                <a:rPr lang="en-US" sz="2400">
                  <a:solidFill>
                    <a:srgbClr val="008080"/>
                  </a:solidFill>
                </a:rPr>
                <a:t>         </a:t>
              </a:r>
              <a:r>
                <a:rPr lang="en-US">
                  <a:solidFill>
                    <a:srgbClr val="008080"/>
                  </a:solidFill>
                </a:rPr>
                <a:t> </a:t>
              </a:r>
              <a:r>
                <a:rPr lang="en-US" sz="2400">
                  <a:solidFill>
                    <a:srgbClr val="008080"/>
                  </a:solidFill>
                </a:rPr>
                <a:t>2  </a:t>
              </a:r>
              <a:r>
                <a:rPr lang="en-US" sz="1000">
                  <a:solidFill>
                    <a:srgbClr val="008080"/>
                  </a:solidFill>
                </a:rPr>
                <a:t> </a:t>
              </a:r>
              <a:r>
                <a:rPr lang="en-US" sz="2400">
                  <a:solidFill>
                    <a:srgbClr val="008080"/>
                  </a:solidFill>
                </a:rPr>
                <a:t>2</a:t>
              </a:r>
            </a:p>
          </p:txBody>
        </p:sp>
        <p:sp>
          <p:nvSpPr>
            <p:cNvPr id="576547" name="Text Box 35"/>
            <p:cNvSpPr txBox="1">
              <a:spLocks noChangeArrowheads="1"/>
            </p:cNvSpPr>
            <p:nvPr/>
          </p:nvSpPr>
          <p:spPr bwMode="auto">
            <a:xfrm>
              <a:off x="4416" y="2688"/>
              <a:ext cx="61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f(n) =</a:t>
              </a:r>
            </a:p>
          </p:txBody>
        </p:sp>
      </p:grpSp>
      <p:sp>
        <p:nvSpPr>
          <p:cNvPr id="576549" name="Rectangle 37"/>
          <p:cNvSpPr>
            <a:spLocks noChangeArrowheads="1"/>
          </p:cNvSpPr>
          <p:nvPr/>
        </p:nvSpPr>
        <p:spPr bwMode="auto">
          <a:xfrm>
            <a:off x="6792913" y="4506913"/>
            <a:ext cx="1182687"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008080"/>
                </a:solidFill>
              </a:rPr>
              <a:t>O(n</a:t>
            </a:r>
            <a:r>
              <a:rPr lang="en-US" sz="3200" baseline="30000">
                <a:solidFill>
                  <a:srgbClr val="008080"/>
                </a:solidFill>
              </a:rPr>
              <a:t>2</a:t>
            </a:r>
            <a:r>
              <a:rPr lang="en-US" sz="32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65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7653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5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65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7653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65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654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576540"/>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65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65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654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57654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76524"/>
                                        </p:tgtEl>
                                        <p:attrNameLst>
                                          <p:attrName>style.visibility</p:attrName>
                                        </p:attrNameLst>
                                      </p:cBhvr>
                                      <p:to>
                                        <p:strVal val="visible"/>
                                      </p:to>
                                    </p:set>
                                    <p:anim calcmode="lin" valueType="num">
                                      <p:cBhvr additive="base">
                                        <p:cTn id="53" dur="500" fill="hold"/>
                                        <p:tgtEl>
                                          <p:spTgt spid="576524"/>
                                        </p:tgtEl>
                                        <p:attrNameLst>
                                          <p:attrName>ppt_x</p:attrName>
                                        </p:attrNameLst>
                                      </p:cBhvr>
                                      <p:tavLst>
                                        <p:tav tm="0">
                                          <p:val>
                                            <p:strVal val="#ppt_x"/>
                                          </p:val>
                                        </p:tav>
                                        <p:tav tm="100000">
                                          <p:val>
                                            <p:strVal val="#ppt_x"/>
                                          </p:val>
                                        </p:tav>
                                      </p:tavLst>
                                    </p:anim>
                                    <p:anim calcmode="lin" valueType="num">
                                      <p:cBhvr additive="base">
                                        <p:cTn id="54" dur="500" fill="hold"/>
                                        <p:tgtEl>
                                          <p:spTgt spid="57652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65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653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76532"/>
                                        </p:tgtEl>
                                        <p:attrNameLst>
                                          <p:attrName>style.visibility</p:attrName>
                                        </p:attrNameLst>
                                      </p:cBhvr>
                                      <p:to>
                                        <p:strVal val="visible"/>
                                      </p:to>
                                    </p:set>
                                    <p:anim calcmode="lin" valueType="num">
                                      <p:cBhvr additive="base">
                                        <p:cTn id="67" dur="500" fill="hold"/>
                                        <p:tgtEl>
                                          <p:spTgt spid="576532"/>
                                        </p:tgtEl>
                                        <p:attrNameLst>
                                          <p:attrName>ppt_x</p:attrName>
                                        </p:attrNameLst>
                                      </p:cBhvr>
                                      <p:tavLst>
                                        <p:tav tm="0">
                                          <p:val>
                                            <p:strVal val="#ppt_x"/>
                                          </p:val>
                                        </p:tav>
                                        <p:tav tm="100000">
                                          <p:val>
                                            <p:strVal val="#ppt_x"/>
                                          </p:val>
                                        </p:tav>
                                      </p:tavLst>
                                    </p:anim>
                                    <p:anim calcmode="lin" valueType="num">
                                      <p:cBhvr additive="base">
                                        <p:cTn id="68" dur="500" fill="hold"/>
                                        <p:tgtEl>
                                          <p:spTgt spid="576532"/>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9" presetClass="entr" presetSubtype="10" fill="hold" grpId="0" nodeType="clickEffect">
                                  <p:stCondLst>
                                    <p:cond delay="0"/>
                                  </p:stCondLst>
                                  <p:childTnLst>
                                    <p:set>
                                      <p:cBhvr>
                                        <p:cTn id="72" dur="1" fill="hold">
                                          <p:stCondLst>
                                            <p:cond delay="0"/>
                                          </p:stCondLst>
                                        </p:cTn>
                                        <p:tgtEl>
                                          <p:spTgt spid="576533"/>
                                        </p:tgtEl>
                                        <p:attrNameLst>
                                          <p:attrName>style.visibility</p:attrName>
                                        </p:attrNameLst>
                                      </p:cBhvr>
                                      <p:to>
                                        <p:strVal val="visible"/>
                                      </p:to>
                                    </p:set>
                                    <p:anim calcmode="lin" valueType="num">
                                      <p:cBhvr>
                                        <p:cTn id="73" dur="500" fill="hold"/>
                                        <p:tgtEl>
                                          <p:spTgt spid="576533"/>
                                        </p:tgtEl>
                                        <p:attrNameLst>
                                          <p:attrName>ppt_w</p:attrName>
                                        </p:attrNameLst>
                                      </p:cBhvr>
                                      <p:tavLst>
                                        <p:tav tm="0" fmla="#ppt_w*sin(2.5*pi*$)">
                                          <p:val>
                                            <p:fltVal val="0"/>
                                          </p:val>
                                        </p:tav>
                                        <p:tav tm="100000">
                                          <p:val>
                                            <p:fltVal val="1"/>
                                          </p:val>
                                        </p:tav>
                                      </p:tavLst>
                                    </p:anim>
                                    <p:anim calcmode="lin" valueType="num">
                                      <p:cBhvr>
                                        <p:cTn id="74" dur="500" fill="hold"/>
                                        <p:tgtEl>
                                          <p:spTgt spid="576533"/>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5765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576549"/>
                                        </p:tgtEl>
                                        <p:attrNameLst>
                                          <p:attrName>style.visibility</p:attrName>
                                        </p:attrNameLst>
                                      </p:cBhvr>
                                      <p:to>
                                        <p:strVal val="visible"/>
                                      </p:to>
                                    </p:set>
                                    <p:anim calcmode="lin" valueType="num">
                                      <p:cBhvr>
                                        <p:cTn id="83" dur="5000" fill="hold"/>
                                        <p:tgtEl>
                                          <p:spTgt spid="576549"/>
                                        </p:tgtEl>
                                        <p:attrNameLst>
                                          <p:attrName>ppt_w</p:attrName>
                                        </p:attrNameLst>
                                      </p:cBhvr>
                                      <p:tavLst>
                                        <p:tav tm="0" fmla="#ppt_w*sin(2.5*pi*$)">
                                          <p:val>
                                            <p:fltVal val="0"/>
                                          </p:val>
                                        </p:tav>
                                        <p:tav tm="100000">
                                          <p:val>
                                            <p:fltVal val="1"/>
                                          </p:val>
                                        </p:tav>
                                      </p:tavLst>
                                    </p:anim>
                                    <p:anim calcmode="lin" valueType="num">
                                      <p:cBhvr>
                                        <p:cTn id="84" dur="5000" fill="hold"/>
                                        <p:tgtEl>
                                          <p:spTgt spid="576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9" grpId="0"/>
      <p:bldP spid="576520" grpId="0"/>
      <p:bldP spid="576524" grpId="0"/>
      <p:bldP spid="576525" grpId="0"/>
      <p:bldP spid="576526" grpId="0"/>
      <p:bldP spid="576527" grpId="0"/>
      <p:bldP spid="576529" grpId="0"/>
      <p:bldP spid="576530" grpId="0"/>
      <p:bldP spid="576531" grpId="0"/>
      <p:bldP spid="576532" grpId="0"/>
      <p:bldP spid="576533" grpId="0"/>
      <p:bldP spid="57654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C4DC31B1-E645-43EB-AAE6-595CD63E7A31}" type="slidenum">
              <a:rPr lang="en-US"/>
              <a:pPr/>
              <a:t>22</a:t>
            </a:fld>
            <a:endParaRPr lang="en-US"/>
          </a:p>
        </p:txBody>
      </p:sp>
      <p:sp>
        <p:nvSpPr>
          <p:cNvPr id="699410" name="Text Box 18"/>
          <p:cNvSpPr txBox="1">
            <a:spLocks noChangeArrowheads="1"/>
          </p:cNvSpPr>
          <p:nvPr/>
        </p:nvSpPr>
        <p:spPr bwMode="auto">
          <a:xfrm>
            <a:off x="304800" y="3683000"/>
            <a:ext cx="8534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3:</a:t>
            </a:r>
          </a:p>
          <a:p>
            <a:pPr algn="ctr"/>
            <a:r>
              <a:rPr lang="en-US" sz="2000"/>
              <a:t>Finally, do your Big-O analysis.</a:t>
            </a:r>
          </a:p>
        </p:txBody>
      </p:sp>
      <p:sp>
        <p:nvSpPr>
          <p:cNvPr id="699405" name="Text Box 13"/>
          <p:cNvSpPr txBox="1">
            <a:spLocks noChangeArrowheads="1"/>
          </p:cNvSpPr>
          <p:nvPr/>
        </p:nvSpPr>
        <p:spPr bwMode="auto">
          <a:xfrm>
            <a:off x="381000" y="2581275"/>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2:</a:t>
            </a:r>
          </a:p>
          <a:p>
            <a:pPr algn="ctr"/>
            <a:r>
              <a:rPr lang="en-US" sz="2000"/>
              <a:t>Turn these loops into loops with a fixed number of iterations, using their </a:t>
            </a:r>
            <a:r>
              <a:rPr lang="en-US" sz="2000">
                <a:solidFill>
                  <a:srgbClr val="6600CC"/>
                </a:solidFill>
              </a:rPr>
              <a:t>maximum possible iteration count</a:t>
            </a:r>
            <a:r>
              <a:rPr lang="en-US" sz="2000"/>
              <a:t>.</a:t>
            </a:r>
          </a:p>
        </p:txBody>
      </p:sp>
      <p:sp>
        <p:nvSpPr>
          <p:cNvPr id="699394" name="Rectangle 2"/>
          <p:cNvSpPr>
            <a:spLocks noGrp="1" noChangeArrowheads="1"/>
          </p:cNvSpPr>
          <p:nvPr>
            <p:ph type="title"/>
          </p:nvPr>
        </p:nvSpPr>
        <p:spPr>
          <a:xfrm>
            <a:off x="685800" y="-198438"/>
            <a:ext cx="7772400" cy="1143001"/>
          </a:xfrm>
        </p:spPr>
        <p:txBody>
          <a:bodyPr/>
          <a:lstStyle/>
          <a:p>
            <a:r>
              <a:rPr lang="en-US" sz="3600"/>
              <a:t>Big-O: Such Ugly Math! </a:t>
            </a:r>
            <a:r>
              <a:rPr lang="en-US" sz="3600">
                <a:sym typeface="Wingdings" pitchFamily="2" charset="2"/>
              </a:rPr>
              <a:t></a:t>
            </a:r>
            <a:endParaRPr lang="en-US" sz="3600"/>
          </a:p>
        </p:txBody>
      </p:sp>
      <p:sp>
        <p:nvSpPr>
          <p:cNvPr id="699396" name="Rectangle 4"/>
          <p:cNvSpPr>
            <a:spLocks noChangeArrowheads="1"/>
          </p:cNvSpPr>
          <p:nvPr/>
        </p:nvSpPr>
        <p:spPr bwMode="auto">
          <a:xfrm>
            <a:off x="5943600" y="4567238"/>
            <a:ext cx="3048000" cy="15621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int main( )</a:t>
            </a:r>
          </a:p>
          <a:p>
            <a:r>
              <a:rPr lang="en-US" sz="1600"/>
              <a:t>{</a:t>
            </a:r>
          </a:p>
          <a:p>
            <a:r>
              <a:rPr lang="en-US" sz="1600"/>
              <a:t>   for ( int x = 0; x &lt;</a:t>
            </a:r>
            <a:r>
              <a:rPr lang="en-US" sz="1600">
                <a:solidFill>
                  <a:srgbClr val="CC0000"/>
                </a:solidFill>
              </a:rPr>
              <a:t> n</a:t>
            </a:r>
            <a:r>
              <a:rPr lang="en-US" sz="1600"/>
              <a:t>; x++ )</a:t>
            </a:r>
          </a:p>
          <a:p>
            <a:r>
              <a:rPr lang="en-US" sz="1600"/>
              <a:t>       for (int j=0; j &lt; </a:t>
            </a:r>
            <a:r>
              <a:rPr lang="en-US" sz="1600">
                <a:solidFill>
                  <a:srgbClr val="FF0000"/>
                </a:solidFill>
              </a:rPr>
              <a:t>x*x</a:t>
            </a:r>
            <a:r>
              <a:rPr lang="en-US" sz="1600"/>
              <a:t>  ; j++)</a:t>
            </a:r>
          </a:p>
          <a:p>
            <a:r>
              <a:rPr lang="en-US" sz="1600"/>
              <a:t>            cout &lt;&lt; “Burp!”;</a:t>
            </a:r>
          </a:p>
          <a:p>
            <a:r>
              <a:rPr lang="en-US" sz="1600"/>
              <a:t>}</a:t>
            </a:r>
          </a:p>
        </p:txBody>
      </p:sp>
      <p:sp>
        <p:nvSpPr>
          <p:cNvPr id="699397" name="Text Box 5"/>
          <p:cNvSpPr txBox="1">
            <a:spLocks noChangeArrowheads="1"/>
          </p:cNvSpPr>
          <p:nvPr/>
        </p:nvSpPr>
        <p:spPr bwMode="auto">
          <a:xfrm>
            <a:off x="533400" y="668338"/>
            <a:ext cx="8305800" cy="793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300"/>
              <a:t>But we’re not Math geeks… We’re CS geeks! So here’s a way to address these situations without formulas!</a:t>
            </a:r>
          </a:p>
        </p:txBody>
      </p:sp>
      <p:sp>
        <p:nvSpPr>
          <p:cNvPr id="699398" name="Rectangle 6"/>
          <p:cNvSpPr>
            <a:spLocks noChangeArrowheads="1"/>
          </p:cNvSpPr>
          <p:nvPr/>
        </p:nvSpPr>
        <p:spPr bwMode="auto">
          <a:xfrm>
            <a:off x="228600" y="4565650"/>
            <a:ext cx="3613150" cy="16224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func1(int n)</a:t>
            </a:r>
          </a:p>
          <a:p>
            <a:r>
              <a:rPr lang="en-US" sz="1600"/>
              <a:t>{</a:t>
            </a:r>
          </a:p>
          <a:p>
            <a:r>
              <a:rPr lang="en-US" sz="1600"/>
              <a:t>   for ( int i = 0; i &lt;</a:t>
            </a:r>
            <a:r>
              <a:rPr lang="en-US" sz="1600">
                <a:solidFill>
                  <a:srgbClr val="CC0000"/>
                </a:solidFill>
              </a:rPr>
              <a:t> n</a:t>
            </a:r>
            <a:r>
              <a:rPr lang="en-US" sz="1600"/>
              <a:t>; i++ )</a:t>
            </a:r>
          </a:p>
          <a:p>
            <a:r>
              <a:rPr lang="en-US"/>
              <a:t>      for (int j=0; j  &lt;  </a:t>
            </a:r>
            <a:r>
              <a:rPr lang="en-US">
                <a:solidFill>
                  <a:srgbClr val="FF0000"/>
                </a:solidFill>
              </a:rPr>
              <a:t>i </a:t>
            </a:r>
            <a:r>
              <a:rPr lang="en-US"/>
              <a:t> ;j++)</a:t>
            </a:r>
          </a:p>
          <a:p>
            <a:r>
              <a:rPr lang="en-US"/>
              <a:t>          cout &lt;&lt; j;</a:t>
            </a:r>
          </a:p>
          <a:p>
            <a:r>
              <a:rPr lang="en-US" sz="1600"/>
              <a:t>}</a:t>
            </a:r>
          </a:p>
        </p:txBody>
      </p:sp>
      <p:sp>
        <p:nvSpPr>
          <p:cNvPr id="699399" name="Text Box 7"/>
          <p:cNvSpPr txBox="1">
            <a:spLocks noChangeArrowheads="1"/>
          </p:cNvSpPr>
          <p:nvPr/>
        </p:nvSpPr>
        <p:spPr bwMode="auto">
          <a:xfrm>
            <a:off x="304800" y="1581150"/>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1:</a:t>
            </a:r>
          </a:p>
          <a:p>
            <a:pPr algn="ctr"/>
            <a:r>
              <a:rPr lang="en-US" sz="2000"/>
              <a:t>Locate all loops that </a:t>
            </a:r>
            <a:r>
              <a:rPr lang="en-US" sz="2000">
                <a:solidFill>
                  <a:srgbClr val="FF0000"/>
                </a:solidFill>
              </a:rPr>
              <a:t>don’t</a:t>
            </a:r>
            <a:r>
              <a:rPr lang="en-US" sz="2000"/>
              <a:t> run for a </a:t>
            </a:r>
            <a:r>
              <a:rPr lang="en-US" sz="2000">
                <a:solidFill>
                  <a:schemeClr val="tx1"/>
                </a:solidFill>
              </a:rPr>
              <a:t>fixed number of iterations</a:t>
            </a:r>
            <a:r>
              <a:rPr lang="en-US" sz="2000"/>
              <a:t> and determine the </a:t>
            </a:r>
            <a:r>
              <a:rPr lang="en-US" sz="2000">
                <a:solidFill>
                  <a:srgbClr val="6600CC"/>
                </a:solidFill>
              </a:rPr>
              <a:t>maximum number of iterations</a:t>
            </a:r>
            <a:r>
              <a:rPr lang="en-US" sz="2000"/>
              <a:t> each loop could run for.</a:t>
            </a:r>
          </a:p>
        </p:txBody>
      </p:sp>
      <p:sp>
        <p:nvSpPr>
          <p:cNvPr id="699400" name="AutoShape 8"/>
          <p:cNvSpPr>
            <a:spLocks noChangeArrowheads="1"/>
          </p:cNvSpPr>
          <p:nvPr/>
        </p:nvSpPr>
        <p:spPr bwMode="auto">
          <a:xfrm>
            <a:off x="2649538" y="3230563"/>
            <a:ext cx="4406900" cy="1711325"/>
          </a:xfrm>
          <a:prstGeom prst="wedgeRoundRectCallout">
            <a:avLst>
              <a:gd name="adj1" fmla="val -48704"/>
              <a:gd name="adj2" fmla="val 6270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This outer loop always runs exactly </a:t>
            </a:r>
            <a:r>
              <a:rPr lang="en-US" sz="2000">
                <a:solidFill>
                  <a:srgbClr val="FF0000"/>
                </a:solidFill>
              </a:rPr>
              <a:t>n </a:t>
            </a:r>
            <a:r>
              <a:rPr lang="en-US" sz="2000">
                <a:solidFill>
                  <a:schemeClr val="tx1"/>
                </a:solidFill>
              </a:rPr>
              <a:t>iterations (a fixed #)</a:t>
            </a:r>
            <a:r>
              <a:rPr lang="en-US" sz="2000"/>
              <a:t>.</a:t>
            </a:r>
          </a:p>
          <a:p>
            <a:pPr algn="ctr"/>
            <a:endParaRPr lang="en-US" sz="2000"/>
          </a:p>
          <a:p>
            <a:pPr algn="ctr"/>
            <a:r>
              <a:rPr lang="en-US" sz="2000"/>
              <a:t>So there’s nothing to change.</a:t>
            </a:r>
          </a:p>
        </p:txBody>
      </p:sp>
      <p:sp>
        <p:nvSpPr>
          <p:cNvPr id="699401" name="AutoShape 9"/>
          <p:cNvSpPr>
            <a:spLocks noChangeArrowheads="1"/>
          </p:cNvSpPr>
          <p:nvPr/>
        </p:nvSpPr>
        <p:spPr bwMode="auto">
          <a:xfrm>
            <a:off x="3151188" y="1544638"/>
            <a:ext cx="3886200" cy="3694112"/>
          </a:xfrm>
          <a:prstGeom prst="wedgeRoundRectCallout">
            <a:avLst>
              <a:gd name="adj1" fmla="val -48528"/>
              <a:gd name="adj2" fmla="val 5649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But this loop runs a variable number of iterations depending on </a:t>
            </a:r>
            <a:r>
              <a:rPr lang="en-US" sz="2000">
                <a:solidFill>
                  <a:srgbClr val="6600CC"/>
                </a:solidFill>
              </a:rPr>
              <a:t>i’s</a:t>
            </a:r>
            <a:r>
              <a:rPr lang="en-US" sz="2000"/>
              <a:t> value. </a:t>
            </a:r>
          </a:p>
          <a:p>
            <a:pPr algn="ctr"/>
            <a:r>
              <a:rPr lang="en-US" sz="2000"/>
              <a:t/>
            </a:r>
            <a:br>
              <a:rPr lang="en-US" sz="2000"/>
            </a:br>
            <a:r>
              <a:rPr lang="en-US" sz="2000"/>
              <a:t>The maximum value that </a:t>
            </a:r>
            <a:r>
              <a:rPr lang="en-US" sz="2000">
                <a:solidFill>
                  <a:srgbClr val="6600CC"/>
                </a:solidFill>
              </a:rPr>
              <a:t>i</a:t>
            </a:r>
            <a:r>
              <a:rPr lang="en-US" sz="2000"/>
              <a:t> can take is </a:t>
            </a:r>
            <a:r>
              <a:rPr lang="en-US" sz="2000">
                <a:solidFill>
                  <a:srgbClr val="FF0000"/>
                </a:solidFill>
              </a:rPr>
              <a:t>n-1</a:t>
            </a:r>
            <a:r>
              <a:rPr lang="en-US" sz="2000"/>
              <a:t>. </a:t>
            </a:r>
            <a:br>
              <a:rPr lang="en-US" sz="2000"/>
            </a:br>
            <a:endParaRPr lang="en-US" sz="2000"/>
          </a:p>
          <a:p>
            <a:pPr algn="ctr"/>
            <a:r>
              <a:rPr lang="en-US" sz="2000"/>
              <a:t>Let’s just round that up to </a:t>
            </a:r>
            <a:r>
              <a:rPr lang="en-US" sz="2000">
                <a:solidFill>
                  <a:srgbClr val="FF0000"/>
                </a:solidFill>
              </a:rPr>
              <a:t>n</a:t>
            </a:r>
            <a:r>
              <a:rPr lang="en-US" sz="2000"/>
              <a:t>, and then make our loop a fixed loop!</a:t>
            </a:r>
          </a:p>
        </p:txBody>
      </p:sp>
      <p:sp>
        <p:nvSpPr>
          <p:cNvPr id="699403" name="AutoShape 11"/>
          <p:cNvSpPr>
            <a:spLocks noChangeArrowheads="1"/>
          </p:cNvSpPr>
          <p:nvPr/>
        </p:nvSpPr>
        <p:spPr bwMode="auto">
          <a:xfrm>
            <a:off x="6324600" y="2259013"/>
            <a:ext cx="2819400" cy="1752600"/>
          </a:xfrm>
          <a:prstGeom prst="wedgeRoundRectCallout">
            <a:avLst>
              <a:gd name="adj1" fmla="val -2759"/>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6600CC"/>
                </a:solidFill>
              </a:rPr>
              <a:t>x</a:t>
            </a:r>
            <a:r>
              <a:rPr lang="en-US" sz="2000"/>
              <a:t> can range between </a:t>
            </a:r>
            <a:r>
              <a:rPr lang="en-US" sz="2000">
                <a:solidFill>
                  <a:srgbClr val="FF0000"/>
                </a:solidFill>
              </a:rPr>
              <a:t>0</a:t>
            </a:r>
            <a:r>
              <a:rPr lang="en-US" sz="2000"/>
              <a:t> and</a:t>
            </a:r>
            <a:r>
              <a:rPr lang="en-US" sz="2000">
                <a:solidFill>
                  <a:srgbClr val="FF0000"/>
                </a:solidFill>
              </a:rPr>
              <a:t> n-1</a:t>
            </a:r>
            <a:r>
              <a:rPr lang="en-US" sz="2000"/>
              <a:t>. </a:t>
            </a:r>
          </a:p>
          <a:p>
            <a:pPr algn="ctr"/>
            <a:endParaRPr lang="en-US" sz="2000"/>
          </a:p>
          <a:p>
            <a:pPr algn="ctr"/>
            <a:r>
              <a:rPr lang="en-US" sz="2000"/>
              <a:t>So </a:t>
            </a:r>
            <a:r>
              <a:rPr lang="en-US" sz="2000">
                <a:solidFill>
                  <a:srgbClr val="6600CC"/>
                </a:solidFill>
              </a:rPr>
              <a:t>x</a:t>
            </a:r>
            <a:r>
              <a:rPr lang="en-US" sz="2000"/>
              <a:t> can basically get as big as </a:t>
            </a:r>
            <a:r>
              <a:rPr lang="en-US" sz="2000">
                <a:solidFill>
                  <a:srgbClr val="FF0000"/>
                </a:solidFill>
              </a:rPr>
              <a:t>n</a:t>
            </a:r>
            <a:r>
              <a:rPr lang="en-US" sz="2000"/>
              <a:t>.</a:t>
            </a:r>
          </a:p>
        </p:txBody>
      </p:sp>
      <p:sp>
        <p:nvSpPr>
          <p:cNvPr id="699404" name="AutoShape 12"/>
          <p:cNvSpPr>
            <a:spLocks noChangeArrowheads="1"/>
          </p:cNvSpPr>
          <p:nvPr/>
        </p:nvSpPr>
        <p:spPr bwMode="auto">
          <a:xfrm>
            <a:off x="3600450" y="5602288"/>
            <a:ext cx="3657600" cy="1255712"/>
          </a:xfrm>
          <a:prstGeom prst="wedgeRoundRectCallout">
            <a:avLst>
              <a:gd name="adj1" fmla="val 70009"/>
              <a:gd name="adj2" fmla="val -5316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In that case, this loop will run up to </a:t>
            </a:r>
            <a:r>
              <a:rPr lang="en-US" sz="2000">
                <a:solidFill>
                  <a:srgbClr val="FF0000"/>
                </a:solidFill>
              </a:rPr>
              <a:t>n</a:t>
            </a:r>
            <a:r>
              <a:rPr lang="en-US" sz="2000" b="1" baseline="30000">
                <a:solidFill>
                  <a:srgbClr val="FF0000"/>
                </a:solidFill>
              </a:rPr>
              <a:t>2</a:t>
            </a:r>
            <a:r>
              <a:rPr lang="en-US" sz="2000">
                <a:solidFill>
                  <a:srgbClr val="FF0000"/>
                </a:solidFill>
              </a:rPr>
              <a:t> </a:t>
            </a:r>
            <a:r>
              <a:rPr lang="en-US" sz="2000"/>
              <a:t>iterations –</a:t>
            </a:r>
            <a:br>
              <a:rPr lang="en-US" sz="2000"/>
            </a:br>
            <a:r>
              <a:rPr lang="en-US" sz="2000"/>
              <a:t>Let’s update it!</a:t>
            </a:r>
          </a:p>
        </p:txBody>
      </p:sp>
      <p:sp>
        <p:nvSpPr>
          <p:cNvPr id="699406" name="Rectangle 14"/>
          <p:cNvSpPr>
            <a:spLocks noChangeArrowheads="1"/>
          </p:cNvSpPr>
          <p:nvPr/>
        </p:nvSpPr>
        <p:spPr bwMode="auto">
          <a:xfrm>
            <a:off x="2405063" y="5359400"/>
            <a:ext cx="295275" cy="2540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7" name="Text Box 15"/>
          <p:cNvSpPr txBox="1">
            <a:spLocks noChangeArrowheads="1"/>
          </p:cNvSpPr>
          <p:nvPr/>
        </p:nvSpPr>
        <p:spPr bwMode="auto">
          <a:xfrm>
            <a:off x="2389188" y="5229225"/>
            <a:ext cx="3444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9408" name="Rectangle 16"/>
          <p:cNvSpPr>
            <a:spLocks noChangeArrowheads="1"/>
          </p:cNvSpPr>
          <p:nvPr/>
        </p:nvSpPr>
        <p:spPr bwMode="auto">
          <a:xfrm>
            <a:off x="7859713" y="5351463"/>
            <a:ext cx="436562" cy="2286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9" name="Text Box 17"/>
          <p:cNvSpPr txBox="1">
            <a:spLocks noChangeArrowheads="1"/>
          </p:cNvSpPr>
          <p:nvPr/>
        </p:nvSpPr>
        <p:spPr bwMode="auto">
          <a:xfrm>
            <a:off x="7794625" y="5265738"/>
            <a:ext cx="623888"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solidFill>
                  <a:srgbClr val="FF0000"/>
                </a:solidFill>
              </a:rPr>
              <a:t>n*n</a:t>
            </a:r>
          </a:p>
        </p:txBody>
      </p:sp>
      <p:sp>
        <p:nvSpPr>
          <p:cNvPr id="699411" name="Rectangle 19"/>
          <p:cNvSpPr>
            <a:spLocks noChangeArrowheads="1"/>
          </p:cNvSpPr>
          <p:nvPr/>
        </p:nvSpPr>
        <p:spPr bwMode="auto">
          <a:xfrm>
            <a:off x="2917825" y="57070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2</a:t>
            </a:r>
            <a:r>
              <a:rPr lang="en-US" sz="2400">
                <a:solidFill>
                  <a:srgbClr val="6600CC"/>
                </a:solidFill>
              </a:rPr>
              <a:t>)</a:t>
            </a:r>
          </a:p>
        </p:txBody>
      </p:sp>
      <p:sp>
        <p:nvSpPr>
          <p:cNvPr id="699412" name="Rectangle 20"/>
          <p:cNvSpPr>
            <a:spLocks noChangeArrowheads="1"/>
          </p:cNvSpPr>
          <p:nvPr/>
        </p:nvSpPr>
        <p:spPr bwMode="auto">
          <a:xfrm>
            <a:off x="8143875" y="56816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3</a:t>
            </a:r>
            <a:r>
              <a:rPr lang="en-US" sz="2400">
                <a:solidFill>
                  <a:srgbClr val="6600CC"/>
                </a:solidFill>
              </a:rPr>
              <a:t>)</a:t>
            </a:r>
          </a:p>
        </p:txBody>
      </p:sp>
      <p:sp>
        <p:nvSpPr>
          <p:cNvPr id="699413" name="AutoShape 21"/>
          <p:cNvSpPr>
            <a:spLocks noChangeArrowheads="1"/>
          </p:cNvSpPr>
          <p:nvPr/>
        </p:nvSpPr>
        <p:spPr bwMode="auto">
          <a:xfrm>
            <a:off x="4291013" y="2270125"/>
            <a:ext cx="4303712" cy="1752600"/>
          </a:xfrm>
          <a:prstGeom prst="wedgeRoundRectCallout">
            <a:avLst>
              <a:gd name="adj1" fmla="val 15435"/>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This outer loop always runs exactly </a:t>
            </a:r>
            <a:r>
              <a:rPr lang="en-US" sz="2000">
                <a:solidFill>
                  <a:srgbClr val="FF0000"/>
                </a:solidFill>
              </a:rPr>
              <a:t>n</a:t>
            </a:r>
            <a:r>
              <a:rPr lang="en-US" sz="2000">
                <a:solidFill>
                  <a:schemeClr val="tx1"/>
                </a:solidFill>
              </a:rPr>
              <a:t> iterations (a fixed #). </a:t>
            </a:r>
          </a:p>
          <a:p>
            <a:pPr algn="ctr"/>
            <a:endParaRPr lang="en-US" sz="2000">
              <a:solidFill>
                <a:schemeClr val="tx1"/>
              </a:solidFill>
            </a:endParaRPr>
          </a:p>
          <a:p>
            <a:pPr algn="ctr"/>
            <a:r>
              <a:rPr lang="en-US" sz="2000">
                <a:solidFill>
                  <a:schemeClr val="tx1"/>
                </a:solidFill>
              </a:rPr>
              <a:t>There’s nothing to change.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4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99398"/>
                                        </p:tgtEl>
                                        <p:attrNameLst>
                                          <p:attrName>style.visibility</p:attrName>
                                        </p:attrNameLst>
                                      </p:cBhvr>
                                      <p:to>
                                        <p:strVal val="visible"/>
                                      </p:to>
                                    </p:set>
                                    <p:anim calcmode="lin" valueType="num">
                                      <p:cBhvr additive="base">
                                        <p:cTn id="15" dur="500" fill="hold"/>
                                        <p:tgtEl>
                                          <p:spTgt spid="699398"/>
                                        </p:tgtEl>
                                        <p:attrNameLst>
                                          <p:attrName>ppt_x</p:attrName>
                                        </p:attrNameLst>
                                      </p:cBhvr>
                                      <p:tavLst>
                                        <p:tav tm="0">
                                          <p:val>
                                            <p:strVal val="0-#ppt_w/2"/>
                                          </p:val>
                                        </p:tav>
                                        <p:tav tm="100000">
                                          <p:val>
                                            <p:strVal val="#ppt_x"/>
                                          </p:val>
                                        </p:tav>
                                      </p:tavLst>
                                    </p:anim>
                                    <p:anim calcmode="lin" valueType="num">
                                      <p:cBhvr additive="base">
                                        <p:cTn id="16" dur="500" fill="hold"/>
                                        <p:tgtEl>
                                          <p:spTgt spid="69939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99396"/>
                                        </p:tgtEl>
                                        <p:attrNameLst>
                                          <p:attrName>style.visibility</p:attrName>
                                        </p:attrNameLst>
                                      </p:cBhvr>
                                      <p:to>
                                        <p:strVal val="visible"/>
                                      </p:to>
                                    </p:set>
                                    <p:anim calcmode="lin" valueType="num">
                                      <p:cBhvr additive="base">
                                        <p:cTn id="21" dur="500" fill="hold"/>
                                        <p:tgtEl>
                                          <p:spTgt spid="699396"/>
                                        </p:tgtEl>
                                        <p:attrNameLst>
                                          <p:attrName>ppt_x</p:attrName>
                                        </p:attrNameLst>
                                      </p:cBhvr>
                                      <p:tavLst>
                                        <p:tav tm="0">
                                          <p:val>
                                            <p:strVal val="1+#ppt_w/2"/>
                                          </p:val>
                                        </p:tav>
                                        <p:tav tm="100000">
                                          <p:val>
                                            <p:strVal val="#ppt_x"/>
                                          </p:val>
                                        </p:tav>
                                      </p:tavLst>
                                    </p:anim>
                                    <p:anim calcmode="lin" valueType="num">
                                      <p:cBhvr additive="base">
                                        <p:cTn id="22" dur="500" fill="hold"/>
                                        <p:tgtEl>
                                          <p:spTgt spid="69939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9400"/>
                                        </p:tgtEl>
                                        <p:attrNameLst>
                                          <p:attrName>style.visibility</p:attrName>
                                        </p:attrNameLst>
                                      </p:cBhvr>
                                      <p:to>
                                        <p:strVal val="visible"/>
                                      </p:to>
                                    </p:set>
                                    <p:animEffect transition="in" filter="wipe(down)">
                                      <p:cBhvr>
                                        <p:cTn id="27" dur="500"/>
                                        <p:tgtEl>
                                          <p:spTgt spid="6994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9940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99401">
                                            <p:bg/>
                                          </p:spTgt>
                                        </p:tgtEl>
                                        <p:attrNameLst>
                                          <p:attrName>style.visibility</p:attrName>
                                        </p:attrNameLst>
                                      </p:cBhvr>
                                      <p:to>
                                        <p:strVal val="visible"/>
                                      </p:to>
                                    </p:set>
                                    <p:animEffect transition="in" filter="wipe(down)">
                                      <p:cBhvr>
                                        <p:cTn id="36" dur="500"/>
                                        <p:tgtEl>
                                          <p:spTgt spid="699401">
                                            <p:bg/>
                                          </p:spTgt>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69940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99401">
                                            <p:txEl>
                                              <p:pRg st="1" end="1"/>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9401">
                                            <p:txEl>
                                              <p:pRg st="2" end="2"/>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99406"/>
                                        </p:tgtEl>
                                        <p:attrNameLst>
                                          <p:attrName>style.visibility</p:attrName>
                                        </p:attrNameLst>
                                      </p:cBhvr>
                                      <p:to>
                                        <p:strVal val="visible"/>
                                      </p:to>
                                    </p:set>
                                    <p:animEffect transition="in" filter="fade">
                                      <p:cBhvr>
                                        <p:cTn id="52" dur="1000"/>
                                        <p:tgtEl>
                                          <p:spTgt spid="69940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9407"/>
                                        </p:tgtEl>
                                        <p:attrNameLst>
                                          <p:attrName>style.visibility</p:attrName>
                                        </p:attrNameLst>
                                      </p:cBhvr>
                                      <p:to>
                                        <p:strVal val="visible"/>
                                      </p:to>
                                    </p:set>
                                    <p:animEffect transition="in" filter="fade">
                                      <p:cBhvr>
                                        <p:cTn id="55" dur="1000"/>
                                        <p:tgtEl>
                                          <p:spTgt spid="6994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99401">
                                            <p:txEl>
                                              <p:pRg st="0" end="0"/>
                                            </p:txEl>
                                          </p:spTgt>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99401">
                                            <p:txEl>
                                              <p:pRg st="1" end="1"/>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99401">
                                            <p:txEl>
                                              <p:pRg st="2" end="2"/>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699401">
                                            <p:bg/>
                                          </p:spTgt>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9413"/>
                                        </p:tgtEl>
                                        <p:attrNameLst>
                                          <p:attrName>style.visibility</p:attrName>
                                        </p:attrNameLst>
                                      </p:cBhvr>
                                      <p:to>
                                        <p:strVal val="visible"/>
                                      </p:to>
                                    </p:set>
                                    <p:animEffect transition="in" filter="wipe(down)">
                                      <p:cBhvr>
                                        <p:cTn id="70" dur="500"/>
                                        <p:tgtEl>
                                          <p:spTgt spid="6994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941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9403"/>
                                        </p:tgtEl>
                                        <p:attrNameLst>
                                          <p:attrName>style.visibility</p:attrName>
                                        </p:attrNameLst>
                                      </p:cBhvr>
                                      <p:to>
                                        <p:strVal val="visible"/>
                                      </p:to>
                                    </p:set>
                                    <p:animEffect transition="in" filter="wipe(down)">
                                      <p:cBhvr>
                                        <p:cTn id="79" dur="500"/>
                                        <p:tgtEl>
                                          <p:spTgt spid="69940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9940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699404"/>
                                        </p:tgtEl>
                                        <p:attrNameLst>
                                          <p:attrName>style.visibility</p:attrName>
                                        </p:attrNameLst>
                                      </p:cBhvr>
                                      <p:to>
                                        <p:strVal val="visible"/>
                                      </p:to>
                                    </p:set>
                                    <p:animEffect transition="in" filter="wipe(up)">
                                      <p:cBhvr>
                                        <p:cTn id="88" dur="500"/>
                                        <p:tgtEl>
                                          <p:spTgt spid="69940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9408"/>
                                        </p:tgtEl>
                                        <p:attrNameLst>
                                          <p:attrName>style.visibility</p:attrName>
                                        </p:attrNameLst>
                                      </p:cBhvr>
                                      <p:to>
                                        <p:strVal val="visible"/>
                                      </p:to>
                                    </p:set>
                                    <p:animEffect transition="in" filter="fade">
                                      <p:cBhvr>
                                        <p:cTn id="93" dur="1000"/>
                                        <p:tgtEl>
                                          <p:spTgt spid="6994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99409"/>
                                        </p:tgtEl>
                                        <p:attrNameLst>
                                          <p:attrName>style.visibility</p:attrName>
                                        </p:attrNameLst>
                                      </p:cBhvr>
                                      <p:to>
                                        <p:strVal val="visible"/>
                                      </p:to>
                                    </p:set>
                                    <p:animEffect transition="in" filter="fade">
                                      <p:cBhvr>
                                        <p:cTn id="96" dur="1000"/>
                                        <p:tgtEl>
                                          <p:spTgt spid="69940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69940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941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9" presetClass="entr" presetSubtype="10" fill="hold" grpId="0" nodeType="clickEffect">
                                  <p:stCondLst>
                                    <p:cond delay="0"/>
                                  </p:stCondLst>
                                  <p:childTnLst>
                                    <p:set>
                                      <p:cBhvr>
                                        <p:cTn id="108" dur="1" fill="hold">
                                          <p:stCondLst>
                                            <p:cond delay="0"/>
                                          </p:stCondLst>
                                        </p:cTn>
                                        <p:tgtEl>
                                          <p:spTgt spid="699411"/>
                                        </p:tgtEl>
                                        <p:attrNameLst>
                                          <p:attrName>style.visibility</p:attrName>
                                        </p:attrNameLst>
                                      </p:cBhvr>
                                      <p:to>
                                        <p:strVal val="visible"/>
                                      </p:to>
                                    </p:set>
                                    <p:anim calcmode="lin" valueType="num">
                                      <p:cBhvr>
                                        <p:cTn id="109" dur="5000" fill="hold"/>
                                        <p:tgtEl>
                                          <p:spTgt spid="699411"/>
                                        </p:tgtEl>
                                        <p:attrNameLst>
                                          <p:attrName>ppt_w</p:attrName>
                                        </p:attrNameLst>
                                      </p:cBhvr>
                                      <p:tavLst>
                                        <p:tav tm="0" fmla="#ppt_w*sin(2.5*pi*$)">
                                          <p:val>
                                            <p:fltVal val="0"/>
                                          </p:val>
                                        </p:tav>
                                        <p:tav tm="100000">
                                          <p:val>
                                            <p:fltVal val="1"/>
                                          </p:val>
                                        </p:tav>
                                      </p:tavLst>
                                    </p:anim>
                                    <p:anim calcmode="lin" valueType="num">
                                      <p:cBhvr>
                                        <p:cTn id="110" dur="5000" fill="hold"/>
                                        <p:tgtEl>
                                          <p:spTgt spid="699411"/>
                                        </p:tgtEl>
                                        <p:attrNameLst>
                                          <p:attrName>ppt_h</p:attrName>
                                        </p:attrNameLst>
                                      </p:cBhvr>
                                      <p:tavLst>
                                        <p:tav tm="0">
                                          <p:val>
                                            <p:strVal val="#ppt_h"/>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9" presetClass="entr" presetSubtype="10" fill="hold" grpId="0" nodeType="clickEffect">
                                  <p:stCondLst>
                                    <p:cond delay="0"/>
                                  </p:stCondLst>
                                  <p:childTnLst>
                                    <p:set>
                                      <p:cBhvr>
                                        <p:cTn id="114" dur="1" fill="hold">
                                          <p:stCondLst>
                                            <p:cond delay="0"/>
                                          </p:stCondLst>
                                        </p:cTn>
                                        <p:tgtEl>
                                          <p:spTgt spid="699412"/>
                                        </p:tgtEl>
                                        <p:attrNameLst>
                                          <p:attrName>style.visibility</p:attrName>
                                        </p:attrNameLst>
                                      </p:cBhvr>
                                      <p:to>
                                        <p:strVal val="visible"/>
                                      </p:to>
                                    </p:set>
                                    <p:anim calcmode="lin" valueType="num">
                                      <p:cBhvr>
                                        <p:cTn id="115" dur="5000" fill="hold"/>
                                        <p:tgtEl>
                                          <p:spTgt spid="699412"/>
                                        </p:tgtEl>
                                        <p:attrNameLst>
                                          <p:attrName>ppt_w</p:attrName>
                                        </p:attrNameLst>
                                      </p:cBhvr>
                                      <p:tavLst>
                                        <p:tav tm="0" fmla="#ppt_w*sin(2.5*pi*$)">
                                          <p:val>
                                            <p:fltVal val="0"/>
                                          </p:val>
                                        </p:tav>
                                        <p:tav tm="100000">
                                          <p:val>
                                            <p:fltVal val="1"/>
                                          </p:val>
                                        </p:tav>
                                      </p:tavLst>
                                    </p:anim>
                                    <p:anim calcmode="lin" valueType="num">
                                      <p:cBhvr>
                                        <p:cTn id="116" dur="5000" fill="hold"/>
                                        <p:tgtEl>
                                          <p:spTgt spid="699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10" grpId="0"/>
      <p:bldP spid="699405" grpId="0"/>
      <p:bldP spid="699396" grpId="0" animBg="1"/>
      <p:bldP spid="699398" grpId="0" animBg="1"/>
      <p:bldP spid="699399" grpId="0"/>
      <p:bldP spid="699400" grpId="0" animBg="1"/>
      <p:bldP spid="699400" grpId="1" animBg="1"/>
      <p:bldP spid="699401" grpId="0" uiExpand="1" build="p" animBg="1"/>
      <p:bldP spid="699401" grpId="1" uiExpand="1" build="allAtOnce" animBg="1"/>
      <p:bldP spid="699403" grpId="0" animBg="1"/>
      <p:bldP spid="699403" grpId="1" animBg="1"/>
      <p:bldP spid="699404" grpId="0" animBg="1"/>
      <p:bldP spid="699404" grpId="1" animBg="1"/>
      <p:bldP spid="699406" grpId="0" animBg="1"/>
      <p:bldP spid="699407" grpId="0"/>
      <p:bldP spid="699408" grpId="0" animBg="1"/>
      <p:bldP spid="699409" grpId="0"/>
      <p:bldP spid="699411" grpId="0"/>
      <p:bldP spid="699412" grpId="0"/>
      <p:bldP spid="699413" grpId="0" animBg="1"/>
      <p:bldP spid="6994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38E1460-E339-42AE-B45B-5DCD5F9DF2A4}" type="slidenum">
              <a:rPr lang="en-US"/>
              <a:pPr/>
              <a:t>23</a:t>
            </a:fld>
            <a:endParaRPr lang="en-US"/>
          </a:p>
        </p:txBody>
      </p:sp>
      <p:sp>
        <p:nvSpPr>
          <p:cNvPr id="498690" name="Rectangle 2"/>
          <p:cNvSpPr>
            <a:spLocks noGrp="1" noChangeArrowheads="1"/>
          </p:cNvSpPr>
          <p:nvPr>
            <p:ph type="title"/>
          </p:nvPr>
        </p:nvSpPr>
        <p:spPr>
          <a:xfrm>
            <a:off x="685800" y="-228600"/>
            <a:ext cx="7772400" cy="1143000"/>
          </a:xfrm>
        </p:spPr>
        <p:txBody>
          <a:bodyPr/>
          <a:lstStyle/>
          <a:p>
            <a:r>
              <a:rPr lang="en-US" sz="3600"/>
              <a:t>Find the Big-O Challenge, Part 2</a:t>
            </a:r>
          </a:p>
        </p:txBody>
      </p:sp>
      <p:sp>
        <p:nvSpPr>
          <p:cNvPr id="498702" name="Rectangle 14"/>
          <p:cNvSpPr>
            <a:spLocks noChangeArrowheads="1"/>
          </p:cNvSpPr>
          <p:nvPr/>
        </p:nvSpPr>
        <p:spPr bwMode="auto">
          <a:xfrm>
            <a:off x="458788" y="1970088"/>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t>; j++ )</a:t>
            </a:r>
          </a:p>
          <a:p>
            <a:r>
              <a:rPr lang="en-US" sz="2200" dirty="0"/>
              <a:t>       sum++;</a:t>
            </a:r>
          </a:p>
        </p:txBody>
      </p:sp>
      <p:sp>
        <p:nvSpPr>
          <p:cNvPr id="498703" name="Rectangle 15"/>
          <p:cNvSpPr>
            <a:spLocks noChangeArrowheads="1"/>
          </p:cNvSpPr>
          <p:nvPr/>
        </p:nvSpPr>
        <p:spPr bwMode="auto">
          <a:xfrm>
            <a:off x="427038" y="3282950"/>
            <a:ext cx="4572000"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t>; j++ )</a:t>
            </a:r>
          </a:p>
          <a:p>
            <a:r>
              <a:rPr lang="en-US" sz="2200" dirty="0"/>
              <a:t>      for ( </a:t>
            </a:r>
            <a:r>
              <a:rPr lang="en-US" sz="2200" dirty="0" err="1"/>
              <a:t>int</a:t>
            </a:r>
            <a:r>
              <a:rPr lang="en-US" sz="2200" dirty="0"/>
              <a:t> k = 0; k &lt; </a:t>
            </a:r>
            <a:r>
              <a:rPr lang="en-US" sz="2200" dirty="0">
                <a:solidFill>
                  <a:srgbClr val="FF3300"/>
                </a:solidFill>
              </a:rPr>
              <a:t>j</a:t>
            </a:r>
            <a:r>
              <a:rPr lang="en-US" sz="2200" dirty="0"/>
              <a:t>; k++)</a:t>
            </a:r>
          </a:p>
          <a:p>
            <a:r>
              <a:rPr lang="en-US" sz="2200" dirty="0"/>
              <a:t>         sum++;</a:t>
            </a:r>
          </a:p>
        </p:txBody>
      </p:sp>
      <p:sp>
        <p:nvSpPr>
          <p:cNvPr id="498707" name="Rectangle 19"/>
          <p:cNvSpPr>
            <a:spLocks noChangeArrowheads="1"/>
          </p:cNvSpPr>
          <p:nvPr/>
        </p:nvSpPr>
        <p:spPr bwMode="auto">
          <a:xfrm>
            <a:off x="515938" y="7461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t>; j++ )</a:t>
            </a:r>
          </a:p>
          <a:p>
            <a:r>
              <a:rPr lang="en-US" sz="2200" dirty="0"/>
              <a:t>       sum++;</a:t>
            </a:r>
          </a:p>
        </p:txBody>
      </p:sp>
      <p:sp>
        <p:nvSpPr>
          <p:cNvPr id="498708" name="Rectangle 20"/>
          <p:cNvSpPr>
            <a:spLocks noChangeArrowheads="1"/>
          </p:cNvSpPr>
          <p:nvPr/>
        </p:nvSpPr>
        <p:spPr bwMode="auto">
          <a:xfrm>
            <a:off x="5205413" y="771525"/>
            <a:ext cx="4572000" cy="1919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a:t>
            </a:r>
          </a:p>
          <a:p>
            <a:r>
              <a:rPr lang="en-US" sz="2200" dirty="0"/>
              <a:t>    Circ </a:t>
            </a:r>
            <a:r>
              <a:rPr lang="en-US" sz="2200" dirty="0" err="1"/>
              <a:t>arr</a:t>
            </a:r>
            <a:r>
              <a:rPr lang="en-US" sz="2200" dirty="0"/>
              <a:t>[</a:t>
            </a:r>
            <a:r>
              <a:rPr lang="en-US" sz="2200" dirty="0">
                <a:solidFill>
                  <a:srgbClr val="FF0000"/>
                </a:solidFill>
              </a:rPr>
              <a:t>n</a:t>
            </a:r>
            <a:r>
              <a:rPr lang="en-US" sz="2200" dirty="0"/>
              <a:t>];  </a:t>
            </a:r>
          </a:p>
          <a:p>
            <a:endParaRPr lang="en-US" sz="1000" dirty="0"/>
          </a:p>
          <a:p>
            <a:r>
              <a:rPr lang="en-US" sz="2200" dirty="0"/>
              <a:t>    </a:t>
            </a:r>
            <a:r>
              <a:rPr lang="en-US" sz="2200" dirty="0" err="1"/>
              <a:t>arr</a:t>
            </a:r>
            <a:r>
              <a:rPr lang="en-US" sz="2200" dirty="0"/>
              <a:t>[</a:t>
            </a:r>
            <a:r>
              <a:rPr lang="en-US" sz="2200" dirty="0" err="1"/>
              <a:t>i</a:t>
            </a:r>
            <a:r>
              <a:rPr lang="en-US" sz="2200" dirty="0"/>
              <a:t>].</a:t>
            </a:r>
            <a:r>
              <a:rPr lang="en-US" sz="2200" dirty="0" err="1"/>
              <a:t>setRadius</a:t>
            </a:r>
            <a:r>
              <a:rPr lang="en-US" sz="2200" dirty="0"/>
              <a:t>(</a:t>
            </a:r>
            <a:r>
              <a:rPr lang="en-US" sz="2200" dirty="0" err="1"/>
              <a:t>i</a:t>
            </a:r>
            <a:r>
              <a:rPr lang="en-US" sz="2200" dirty="0"/>
              <a:t>);</a:t>
            </a:r>
          </a:p>
          <a:p>
            <a:r>
              <a:rPr lang="en-US" sz="2200" dirty="0"/>
              <a:t>}</a:t>
            </a:r>
          </a:p>
        </p:txBody>
      </p:sp>
      <p:sp>
        <p:nvSpPr>
          <p:cNvPr id="498709" name="Rectangle 21"/>
          <p:cNvSpPr>
            <a:spLocks noChangeArrowheads="1"/>
          </p:cNvSpPr>
          <p:nvPr/>
        </p:nvSpPr>
        <p:spPr bwMode="auto">
          <a:xfrm>
            <a:off x="5205413" y="3127375"/>
            <a:ext cx="4572000" cy="31067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for (</a:t>
            </a:r>
            <a:r>
              <a:rPr lang="en-US" sz="2200" dirty="0" err="1">
                <a:solidFill>
                  <a:schemeClr val="tx1"/>
                </a:solidFill>
              </a:rPr>
              <a:t>int</a:t>
            </a:r>
            <a:r>
              <a:rPr lang="en-US" sz="2200" dirty="0">
                <a:solidFill>
                  <a:schemeClr val="tx1"/>
                </a:solidFill>
              </a:rPr>
              <a:t> </a:t>
            </a:r>
            <a:r>
              <a:rPr lang="en-US" sz="2200" dirty="0" err="1">
                <a:solidFill>
                  <a:schemeClr val="tx1"/>
                </a:solidFill>
              </a:rPr>
              <a:t>i</a:t>
            </a:r>
            <a:r>
              <a:rPr lang="en-US" sz="2200" dirty="0">
                <a:solidFill>
                  <a:schemeClr val="tx1"/>
                </a:solidFill>
              </a:rPr>
              <a:t>=0 ; </a:t>
            </a:r>
            <a:r>
              <a:rPr lang="en-US" sz="2200" dirty="0" err="1">
                <a:solidFill>
                  <a:schemeClr val="tx1"/>
                </a:solidFill>
              </a:rPr>
              <a:t>i</a:t>
            </a:r>
            <a:r>
              <a:rPr lang="en-US" sz="2200" dirty="0">
                <a:solidFill>
                  <a:schemeClr val="tx1"/>
                </a:solidFill>
              </a:rPr>
              <a:t> &lt; </a:t>
            </a:r>
            <a:r>
              <a:rPr lang="en-US" sz="2200" dirty="0">
                <a:solidFill>
                  <a:srgbClr val="FF0000"/>
                </a:solidFill>
              </a:rPr>
              <a:t>n</a:t>
            </a:r>
            <a:r>
              <a:rPr lang="en-US" sz="2200" dirty="0">
                <a:solidFill>
                  <a:schemeClr val="tx1"/>
                </a:solidFill>
              </a:rPr>
              <a:t> ; </a:t>
            </a:r>
            <a:r>
              <a:rPr lang="en-US" sz="2200" dirty="0" err="1">
                <a:solidFill>
                  <a:schemeClr val="tx1"/>
                </a:solidFill>
              </a:rPr>
              <a:t>i</a:t>
            </a:r>
            <a:r>
              <a:rPr lang="en-US" sz="2200" dirty="0">
                <a:solidFill>
                  <a:schemeClr val="tx1"/>
                </a:solidFill>
              </a:rPr>
              <a:t>++)</a:t>
            </a:r>
          </a:p>
          <a:p>
            <a:r>
              <a:rPr lang="en-US" sz="2200" dirty="0">
                <a:solidFill>
                  <a:schemeClr val="tx1"/>
                </a:solidFill>
              </a:rPr>
              <a:t>{</a:t>
            </a:r>
          </a:p>
          <a:p>
            <a:r>
              <a:rPr lang="en-US" sz="2200" dirty="0">
                <a:solidFill>
                  <a:schemeClr val="tx1"/>
                </a:solidFill>
              </a:rPr>
              <a:t>    </a:t>
            </a:r>
            <a:r>
              <a:rPr lang="en-US" sz="2200" dirty="0" err="1">
                <a:solidFill>
                  <a:schemeClr val="tx1"/>
                </a:solidFill>
              </a:rPr>
              <a:t>int</a:t>
            </a:r>
            <a:r>
              <a:rPr lang="en-US" sz="2200" dirty="0">
                <a:solidFill>
                  <a:schemeClr val="tx1"/>
                </a:solidFill>
              </a:rPr>
              <a:t> k = </a:t>
            </a:r>
            <a:r>
              <a:rPr lang="en-US" sz="2200" dirty="0" err="1">
                <a:solidFill>
                  <a:srgbClr val="FF3300"/>
                </a:solidFill>
              </a:rPr>
              <a:t>i</a:t>
            </a:r>
            <a:r>
              <a:rPr lang="en-US" sz="2200" dirty="0">
                <a:solidFill>
                  <a:schemeClr val="tx1"/>
                </a:solidFill>
              </a:rPr>
              <a:t>;</a:t>
            </a:r>
          </a:p>
          <a:p>
            <a:r>
              <a:rPr lang="en-US" sz="2200" dirty="0">
                <a:solidFill>
                  <a:schemeClr val="tx1"/>
                </a:solidFill>
              </a:rPr>
              <a:t>    while (k &gt; 1)</a:t>
            </a:r>
          </a:p>
          <a:p>
            <a:r>
              <a:rPr lang="en-US" sz="2200" dirty="0">
                <a:solidFill>
                  <a:schemeClr val="tx1"/>
                </a:solidFill>
              </a:rPr>
              <a:t>     {</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     }</a:t>
            </a:r>
          </a:p>
          <a:p>
            <a:r>
              <a:rPr lang="en-US" sz="2200" dirty="0">
                <a:solidFill>
                  <a:schemeClr val="tx1"/>
                </a:solidFill>
              </a:rPr>
              <a:t>}</a:t>
            </a:r>
          </a:p>
        </p:txBody>
      </p:sp>
      <p:sp>
        <p:nvSpPr>
          <p:cNvPr id="498710" name="Rectangle 22"/>
          <p:cNvSpPr>
            <a:spLocks noChangeArrowheads="1"/>
          </p:cNvSpPr>
          <p:nvPr/>
        </p:nvSpPr>
        <p:spPr bwMode="auto">
          <a:xfrm>
            <a:off x="414338" y="5062538"/>
            <a:ext cx="4572000"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p</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t>; j++ )</a:t>
            </a:r>
          </a:p>
          <a:p>
            <a:r>
              <a:rPr lang="en-US" sz="2200" dirty="0"/>
              <a:t>      for ( </a:t>
            </a:r>
            <a:r>
              <a:rPr lang="en-US" sz="2200" dirty="0" err="1"/>
              <a:t>int</a:t>
            </a:r>
            <a:r>
              <a:rPr lang="en-US" sz="2200" dirty="0"/>
              <a:t> k = 0; k &lt; </a:t>
            </a:r>
            <a:r>
              <a:rPr lang="en-US" sz="2200" dirty="0" err="1">
                <a:solidFill>
                  <a:srgbClr val="FF3300"/>
                </a:solidFill>
              </a:rPr>
              <a:t>i</a:t>
            </a:r>
            <a:r>
              <a:rPr lang="en-US" sz="2200" dirty="0"/>
              <a:t>; k++)</a:t>
            </a:r>
          </a:p>
          <a:p>
            <a:r>
              <a:rPr lang="en-US" sz="2200" dirty="0"/>
              <a:t>         sum++;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87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87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87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87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870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8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02" grpId="0"/>
      <p:bldP spid="498703" grpId="0"/>
      <p:bldP spid="498707" grpId="0"/>
      <p:bldP spid="498708" grpId="0"/>
      <p:bldP spid="498709" grpId="0"/>
      <p:bldP spid="49871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D01ECAD3-AFE7-4C65-85EC-9A3F6002D22F}" type="slidenum">
              <a:rPr lang="en-US"/>
              <a:pPr/>
              <a:t>24</a:t>
            </a:fld>
            <a:endParaRPr lang="en-US"/>
          </a:p>
        </p:txBody>
      </p:sp>
      <p:sp>
        <p:nvSpPr>
          <p:cNvPr id="574466" name="Rectangle 2"/>
          <p:cNvSpPr>
            <a:spLocks noGrp="1" noChangeArrowheads="1"/>
          </p:cNvSpPr>
          <p:nvPr>
            <p:ph type="title"/>
          </p:nvPr>
        </p:nvSpPr>
        <p:spPr/>
        <p:txBody>
          <a:bodyPr/>
          <a:lstStyle/>
          <a:p>
            <a:r>
              <a:rPr lang="en-US" sz="4000"/>
              <a:t>Big-O for Complex Algorithms</a:t>
            </a:r>
          </a:p>
        </p:txBody>
      </p:sp>
      <p:sp>
        <p:nvSpPr>
          <p:cNvPr id="574468" name="Text Box 4"/>
          <p:cNvSpPr txBox="1">
            <a:spLocks noChangeArrowheads="1"/>
          </p:cNvSpPr>
          <p:nvPr/>
        </p:nvSpPr>
        <p:spPr bwMode="auto">
          <a:xfrm>
            <a:off x="196850" y="1219200"/>
            <a:ext cx="371157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What if we have a complex (recursive) algorithm and we want to determine it’s Big-O?</a:t>
            </a:r>
          </a:p>
        </p:txBody>
      </p:sp>
      <p:sp>
        <p:nvSpPr>
          <p:cNvPr id="574469" name="Text Box 5"/>
          <p:cNvSpPr txBox="1">
            <a:spLocks noChangeArrowheads="1"/>
          </p:cNvSpPr>
          <p:nvPr/>
        </p:nvSpPr>
        <p:spPr bwMode="auto">
          <a:xfrm>
            <a:off x="4114800" y="1017588"/>
            <a:ext cx="4845050"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void complexAlg(int arr[], int start, int end)</a:t>
            </a:r>
          </a:p>
          <a:p>
            <a:r>
              <a:rPr lang="en-US"/>
              <a:t>{</a:t>
            </a:r>
          </a:p>
          <a:p>
            <a:r>
              <a:rPr lang="en-US"/>
              <a:t>    if (end-start &gt;= 0)</a:t>
            </a:r>
          </a:p>
          <a:p>
            <a:r>
              <a:rPr lang="en-US"/>
              <a:t>    {</a:t>
            </a:r>
          </a:p>
          <a:p>
            <a:r>
              <a:rPr lang="en-US"/>
              <a:t>        int mid = (start+end)/2;</a:t>
            </a:r>
          </a:p>
          <a:p>
            <a:r>
              <a:rPr lang="en-US"/>
              <a:t>        cout &lt;&lt; arr[mid];</a:t>
            </a:r>
          </a:p>
          <a:p>
            <a:r>
              <a:rPr lang="en-US"/>
              <a:t>        complexAlg(arr,start,mid);  // 1</a:t>
            </a:r>
            <a:r>
              <a:rPr lang="en-US" baseline="30000"/>
              <a:t>st</a:t>
            </a:r>
            <a:r>
              <a:rPr lang="en-US"/>
              <a:t> half</a:t>
            </a:r>
          </a:p>
          <a:p>
            <a:r>
              <a:rPr lang="en-US"/>
              <a:t>        complexAlg(arr,mid+1,end); // 2</a:t>
            </a:r>
            <a:r>
              <a:rPr lang="en-US" baseline="30000"/>
              <a:t>nd</a:t>
            </a:r>
            <a:r>
              <a:rPr lang="en-US"/>
              <a:t> half</a:t>
            </a:r>
          </a:p>
          <a:p>
            <a:r>
              <a:rPr lang="en-US"/>
              <a:t>    }</a:t>
            </a:r>
          </a:p>
          <a:p>
            <a:r>
              <a:rPr lang="en-US"/>
              <a:t>}</a:t>
            </a:r>
          </a:p>
        </p:txBody>
      </p:sp>
      <p:sp>
        <p:nvSpPr>
          <p:cNvPr id="574470" name="Text Box 6"/>
          <p:cNvSpPr txBox="1">
            <a:spLocks noChangeArrowheads="1"/>
          </p:cNvSpPr>
          <p:nvPr/>
        </p:nvSpPr>
        <p:spPr bwMode="auto">
          <a:xfrm>
            <a:off x="4419600" y="4038600"/>
            <a:ext cx="3657600"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To compute the Big-O here, we have to use something called a </a:t>
            </a:r>
            <a:r>
              <a:rPr lang="en-US" sz="2400" i="1">
                <a:solidFill>
                  <a:srgbClr val="008080"/>
                </a:solidFill>
              </a:rPr>
              <a:t>recurrence relation</a:t>
            </a:r>
            <a:r>
              <a:rPr lang="en-US" sz="2400">
                <a:solidFill>
                  <a:schemeClr val="tx1"/>
                </a:solidFill>
              </a:rPr>
              <a:t>.</a:t>
            </a:r>
          </a:p>
        </p:txBody>
      </p:sp>
      <p:sp>
        <p:nvSpPr>
          <p:cNvPr id="574471" name="Text Box 7"/>
          <p:cNvSpPr txBox="1">
            <a:spLocks noChangeArrowheads="1"/>
          </p:cNvSpPr>
          <p:nvPr/>
        </p:nvSpPr>
        <p:spPr bwMode="auto">
          <a:xfrm>
            <a:off x="228600" y="2971800"/>
            <a:ext cx="36576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you can’t simply count the number of steps used by the algorithm.  It gets confusing.</a:t>
            </a:r>
          </a:p>
        </p:txBody>
      </p:sp>
      <p:sp>
        <p:nvSpPr>
          <p:cNvPr id="574472" name="Text Box 8"/>
          <p:cNvSpPr txBox="1">
            <a:spLocks noChangeArrowheads="1"/>
          </p:cNvSpPr>
          <p:nvPr/>
        </p:nvSpPr>
        <p:spPr bwMode="auto">
          <a:xfrm>
            <a:off x="685800" y="5838825"/>
            <a:ext cx="75438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chemeClr val="tx1"/>
                </a:solidFill>
              </a:rPr>
              <a:t>We won’t be covering this due to time constraints, but you’ll learn more about RRs in </a:t>
            </a:r>
            <a:r>
              <a:rPr lang="en-US" sz="2400" i="1" dirty="0">
                <a:solidFill>
                  <a:schemeClr val="tx1"/>
                </a:solidFill>
              </a:rPr>
              <a:t>Math 61a</a:t>
            </a:r>
            <a:r>
              <a:rPr lang="en-US" sz="2400" dirty="0">
                <a:solidFill>
                  <a:schemeClr val="tx1"/>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74469"/>
                                        </p:tgtEl>
                                        <p:attrNameLst>
                                          <p:attrName>style.visibility</p:attrName>
                                        </p:attrNameLst>
                                      </p:cBhvr>
                                      <p:to>
                                        <p:strVal val="visible"/>
                                      </p:to>
                                    </p:set>
                                    <p:anim calcmode="lin" valueType="num">
                                      <p:cBhvr additive="base">
                                        <p:cTn id="7" dur="500" fill="hold"/>
                                        <p:tgtEl>
                                          <p:spTgt spid="574469"/>
                                        </p:tgtEl>
                                        <p:attrNameLst>
                                          <p:attrName>ppt_x</p:attrName>
                                        </p:attrNameLst>
                                      </p:cBhvr>
                                      <p:tavLst>
                                        <p:tav tm="0">
                                          <p:val>
                                            <p:strVal val="1+#ppt_w/2"/>
                                          </p:val>
                                        </p:tav>
                                        <p:tav tm="100000">
                                          <p:val>
                                            <p:strVal val="#ppt_x"/>
                                          </p:val>
                                        </p:tav>
                                      </p:tavLst>
                                    </p:anim>
                                    <p:anim calcmode="lin" valueType="num">
                                      <p:cBhvr additive="base">
                                        <p:cTn id="8" dur="500" fill="hold"/>
                                        <p:tgtEl>
                                          <p:spTgt spid="57446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447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4470"/>
                                        </p:tgtEl>
                                        <p:attrNameLst>
                                          <p:attrName>style.visibility</p:attrName>
                                        </p:attrNameLst>
                                      </p:cBhvr>
                                      <p:to>
                                        <p:strVal val="visible"/>
                                      </p:to>
                                    </p:set>
                                  </p:childTnLst>
                                </p:cTn>
                              </p:par>
                            </p:childTnLst>
                          </p:cTn>
                        </p:par>
                      </p:childTnLst>
                    </p:cTn>
                  </p:par>
                  <p:par>
                    <p:cTn id="17" fill="hold">
                      <p:stCondLst>
                        <p:cond delay="indefinite"/>
                      </p:stCondLst>
                      <p:childTnLst>
                        <p:par>
                          <p:cTn id="18" fill="hold" nodeType="after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4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9" grpId="0" animBg="1"/>
      <p:bldP spid="574470" grpId="0"/>
      <p:bldP spid="574471" grpId="0"/>
      <p:bldP spid="5744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AEAA2D48-2DD9-46B6-8284-3252D481E55D}" type="slidenum">
              <a:rPr lang="en-US"/>
              <a:pPr/>
              <a:t>25</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2" name="Text Box 4"/>
          <p:cNvSpPr txBox="1">
            <a:spLocks noChangeArrowheads="1"/>
          </p:cNvSpPr>
          <p:nvPr/>
        </p:nvSpPr>
        <p:spPr bwMode="auto">
          <a:xfrm>
            <a:off x="952500" y="914400"/>
            <a:ext cx="67373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What’s the Big-O of the following algorithms?</a:t>
            </a:r>
          </a:p>
        </p:txBody>
      </p:sp>
      <p:sp>
        <p:nvSpPr>
          <p:cNvPr id="580613" name="Text Box 5"/>
          <p:cNvSpPr txBox="1">
            <a:spLocks noChangeArrowheads="1"/>
          </p:cNvSpPr>
          <p:nvPr/>
        </p:nvSpPr>
        <p:spPr bwMode="auto">
          <a:xfrm>
            <a:off x="304800" y="1600200"/>
            <a:ext cx="4132263" cy="3284538"/>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int mysteryAlg1(int arr1[],int </a:t>
            </a:r>
            <a:r>
              <a:rPr lang="en-US">
                <a:solidFill>
                  <a:srgbClr val="FF0000"/>
                </a:solidFill>
              </a:rPr>
              <a:t>size1</a:t>
            </a:r>
            <a:r>
              <a:rPr lang="en-US"/>
              <a:t>, </a:t>
            </a:r>
          </a:p>
          <a:p>
            <a:r>
              <a:rPr lang="en-US"/>
              <a:t>	             int arr2[], int </a:t>
            </a:r>
            <a:r>
              <a:rPr lang="en-US">
                <a:solidFill>
                  <a:srgbClr val="FF0000"/>
                </a:solidFill>
              </a:rPr>
              <a:t>size2</a:t>
            </a:r>
            <a:r>
              <a:rPr lang="en-US"/>
              <a:t>)</a:t>
            </a:r>
          </a:p>
          <a:p>
            <a:r>
              <a:rPr lang="en-US"/>
              <a:t>{</a:t>
            </a:r>
          </a:p>
          <a:p>
            <a:r>
              <a:rPr lang="en-US"/>
              <a:t>   int i,j,count = 0;</a:t>
            </a:r>
          </a:p>
          <a:p>
            <a:endParaRPr lang="en-US"/>
          </a:p>
          <a:p>
            <a:r>
              <a:rPr lang="en-US"/>
              <a:t>   for (i=0;i&lt;</a:t>
            </a:r>
            <a:r>
              <a:rPr lang="en-US">
                <a:solidFill>
                  <a:srgbClr val="FF0000"/>
                </a:solidFill>
              </a:rPr>
              <a:t>size1</a:t>
            </a:r>
            <a:r>
              <a:rPr lang="en-US"/>
              <a:t>;i++)</a:t>
            </a:r>
          </a:p>
          <a:p>
            <a:r>
              <a:rPr lang="en-US"/>
              <a:t>      for (j=0;j&lt;</a:t>
            </a:r>
            <a:r>
              <a:rPr lang="en-US">
                <a:solidFill>
                  <a:srgbClr val="FF0000"/>
                </a:solidFill>
              </a:rPr>
              <a:t>size2</a:t>
            </a:r>
            <a:r>
              <a:rPr lang="en-US"/>
              <a:t>;j++)</a:t>
            </a:r>
          </a:p>
          <a:p>
            <a:r>
              <a:rPr lang="en-US"/>
              <a:t>          count += arr1[i]*arr2[j];</a:t>
            </a:r>
          </a:p>
          <a:p>
            <a:endParaRPr lang="en-US"/>
          </a:p>
          <a:p>
            <a:r>
              <a:rPr lang="en-US"/>
              <a:t>   return(count);</a:t>
            </a:r>
          </a:p>
          <a:p>
            <a:r>
              <a:rPr lang="en-US"/>
              <a:t>}</a:t>
            </a:r>
          </a:p>
          <a:p>
            <a:endParaRPr lang="en-US" sz="1100"/>
          </a:p>
        </p:txBody>
      </p:sp>
      <p:sp>
        <p:nvSpPr>
          <p:cNvPr id="580614" name="Text Box 6"/>
          <p:cNvSpPr txBox="1">
            <a:spLocks noChangeArrowheads="1"/>
          </p:cNvSpPr>
          <p:nvPr/>
        </p:nvSpPr>
        <p:spPr bwMode="auto">
          <a:xfrm>
            <a:off x="4724400" y="1600200"/>
            <a:ext cx="4132263" cy="32988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int mysteryAlg2(int arr1[],int </a:t>
            </a:r>
            <a:r>
              <a:rPr lang="en-US">
                <a:solidFill>
                  <a:srgbClr val="FF0000"/>
                </a:solidFill>
              </a:rPr>
              <a:t>size1</a:t>
            </a:r>
            <a:r>
              <a:rPr lang="en-US"/>
              <a:t>, </a:t>
            </a:r>
          </a:p>
          <a:p>
            <a:r>
              <a:rPr lang="en-US"/>
              <a:t>	             int arr2[], int </a:t>
            </a:r>
            <a:r>
              <a:rPr lang="en-US">
                <a:solidFill>
                  <a:srgbClr val="FF0000"/>
                </a:solidFill>
              </a:rPr>
              <a:t>size2</a:t>
            </a:r>
            <a:r>
              <a:rPr lang="en-US"/>
              <a:t>)</a:t>
            </a:r>
          </a:p>
          <a:p>
            <a:r>
              <a:rPr lang="en-US"/>
              <a:t>{</a:t>
            </a:r>
          </a:p>
          <a:p>
            <a:r>
              <a:rPr lang="en-US"/>
              <a:t>   int i,count = 0;</a:t>
            </a:r>
          </a:p>
          <a:p>
            <a:endParaRPr lang="en-US" sz="1000"/>
          </a:p>
          <a:p>
            <a:r>
              <a:rPr lang="en-US"/>
              <a:t>   for (i=0;i&lt;</a:t>
            </a:r>
            <a:r>
              <a:rPr lang="en-US">
                <a:solidFill>
                  <a:srgbClr val="FF0000"/>
                </a:solidFill>
              </a:rPr>
              <a:t>size1</a:t>
            </a:r>
            <a:r>
              <a:rPr lang="en-US"/>
              <a:t>;i++)</a:t>
            </a:r>
          </a:p>
          <a:p>
            <a:r>
              <a:rPr lang="en-US"/>
              <a:t>     count += arr1[i];</a:t>
            </a:r>
          </a:p>
          <a:p>
            <a:endParaRPr lang="en-US" sz="1000"/>
          </a:p>
          <a:p>
            <a:r>
              <a:rPr lang="en-US"/>
              <a:t>   for (i=0;i&lt;</a:t>
            </a:r>
            <a:r>
              <a:rPr lang="en-US">
                <a:solidFill>
                  <a:srgbClr val="FF0000"/>
                </a:solidFill>
              </a:rPr>
              <a:t>size2</a:t>
            </a:r>
            <a:r>
              <a:rPr lang="en-US"/>
              <a:t>;i++)</a:t>
            </a:r>
          </a:p>
          <a:p>
            <a:r>
              <a:rPr lang="en-US"/>
              <a:t>     count += arr2[i];</a:t>
            </a:r>
          </a:p>
          <a:p>
            <a:endParaRPr lang="en-US" sz="1000"/>
          </a:p>
          <a:p>
            <a:r>
              <a:rPr lang="en-US"/>
              <a:t>   return(count);</a:t>
            </a:r>
          </a:p>
          <a:p>
            <a:r>
              <a:rPr lang="en-US"/>
              <a:t>}</a:t>
            </a:r>
          </a:p>
        </p:txBody>
      </p:sp>
      <p:sp>
        <p:nvSpPr>
          <p:cNvPr id="580615" name="Text Box 7"/>
          <p:cNvSpPr txBox="1">
            <a:spLocks noChangeArrowheads="1"/>
          </p:cNvSpPr>
          <p:nvPr/>
        </p:nvSpPr>
        <p:spPr bwMode="auto">
          <a:xfrm>
            <a:off x="288925" y="4949825"/>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In these examples, we have two </a:t>
            </a:r>
            <a:r>
              <a:rPr lang="en-US" sz="2400" i="1">
                <a:solidFill>
                  <a:srgbClr val="6600FF"/>
                </a:solidFill>
              </a:rPr>
              <a:t>independent</a:t>
            </a:r>
            <a:r>
              <a:rPr lang="en-US" sz="2400"/>
              <a:t> input data sets of sizes </a:t>
            </a:r>
            <a:r>
              <a:rPr lang="en-US" sz="2400">
                <a:solidFill>
                  <a:srgbClr val="FF0000"/>
                </a:solidFill>
              </a:rPr>
              <a:t>size1</a:t>
            </a:r>
            <a:r>
              <a:rPr lang="en-US" sz="2400"/>
              <a:t> and </a:t>
            </a:r>
            <a:r>
              <a:rPr lang="en-US" sz="2400">
                <a:solidFill>
                  <a:srgbClr val="FF0000"/>
                </a:solidFill>
              </a:rPr>
              <a:t>size2</a:t>
            </a:r>
            <a:r>
              <a:rPr lang="en-US" sz="2400"/>
              <a:t>.</a:t>
            </a:r>
          </a:p>
        </p:txBody>
      </p:sp>
      <p:sp>
        <p:nvSpPr>
          <p:cNvPr id="580616" name="Text Box 8"/>
          <p:cNvSpPr txBox="1">
            <a:spLocks noChangeArrowheads="1"/>
          </p:cNvSpPr>
          <p:nvPr/>
        </p:nvSpPr>
        <p:spPr bwMode="auto">
          <a:xfrm>
            <a:off x="228600" y="5807075"/>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Therefore, when we compute their Big-O, </a:t>
            </a:r>
            <a:r>
              <a:rPr lang="en-US" sz="2400">
                <a:solidFill>
                  <a:schemeClr val="tx1"/>
                </a:solidFill>
              </a:rPr>
              <a:t>we must to take into account</a:t>
            </a:r>
            <a:r>
              <a:rPr lang="en-US" sz="2400">
                <a:solidFill>
                  <a:schemeClr val="accent2"/>
                </a:solidFill>
              </a:rPr>
              <a:t> both independent sizes</a:t>
            </a:r>
            <a:r>
              <a:rPr lang="en-US" sz="2400"/>
              <a:t>.  </a:t>
            </a:r>
          </a:p>
        </p:txBody>
      </p:sp>
      <p:sp>
        <p:nvSpPr>
          <p:cNvPr id="580617" name="Text Box 9"/>
          <p:cNvSpPr txBox="1">
            <a:spLocks noChangeArrowheads="1"/>
          </p:cNvSpPr>
          <p:nvPr/>
        </p:nvSpPr>
        <p:spPr bwMode="auto">
          <a:xfrm rot="-2041161">
            <a:off x="2667000" y="3881438"/>
            <a:ext cx="2263775"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O(size1*size2)</a:t>
            </a:r>
          </a:p>
        </p:txBody>
      </p:sp>
      <p:sp>
        <p:nvSpPr>
          <p:cNvPr id="580618" name="Text Box 10"/>
          <p:cNvSpPr txBox="1">
            <a:spLocks noChangeArrowheads="1"/>
          </p:cNvSpPr>
          <p:nvPr/>
        </p:nvSpPr>
        <p:spPr bwMode="auto">
          <a:xfrm rot="-2041161">
            <a:off x="6896100" y="3962400"/>
            <a:ext cx="2247900"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O(size1+size2)</a:t>
            </a:r>
          </a:p>
        </p:txBody>
      </p:sp>
      <p:sp>
        <p:nvSpPr>
          <p:cNvPr id="580619" name="Text Box 11"/>
          <p:cNvSpPr txBox="1">
            <a:spLocks noChangeArrowheads="1"/>
          </p:cNvSpPr>
          <p:nvPr/>
        </p:nvSpPr>
        <p:spPr bwMode="auto">
          <a:xfrm rot="-2041161">
            <a:off x="2659063" y="3890963"/>
            <a:ext cx="2281237"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                  )</a:t>
            </a:r>
          </a:p>
        </p:txBody>
      </p:sp>
      <p:sp>
        <p:nvSpPr>
          <p:cNvPr id="580620" name="Text Box 12"/>
          <p:cNvSpPr txBox="1">
            <a:spLocks noChangeArrowheads="1"/>
          </p:cNvSpPr>
          <p:nvPr/>
        </p:nvSpPr>
        <p:spPr bwMode="auto">
          <a:xfrm rot="-2041161">
            <a:off x="6851650" y="3962400"/>
            <a:ext cx="2281238" cy="46037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grpId="0" nodeType="clickEffect">
                                  <p:stCondLst>
                                    <p:cond delay="0"/>
                                  </p:stCondLst>
                                  <p:childTnLst>
                                    <p:set>
                                      <p:cBhvr>
                                        <p:cTn id="14" dur="1" fill="hold">
                                          <p:stCondLst>
                                            <p:cond delay="0"/>
                                          </p:stCondLst>
                                        </p:cTn>
                                        <p:tgtEl>
                                          <p:spTgt spid="580617"/>
                                        </p:tgtEl>
                                        <p:attrNameLst>
                                          <p:attrName>style.visibility</p:attrName>
                                        </p:attrNameLst>
                                      </p:cBhvr>
                                      <p:to>
                                        <p:strVal val="visible"/>
                                      </p:to>
                                    </p:set>
                                    <p:anim calcmode="lin" valueType="num">
                                      <p:cBhvr>
                                        <p:cTn id="15" dur="500" fill="hold"/>
                                        <p:tgtEl>
                                          <p:spTgt spid="580617"/>
                                        </p:tgtEl>
                                        <p:attrNameLst>
                                          <p:attrName>ppt_w</p:attrName>
                                        </p:attrNameLst>
                                      </p:cBhvr>
                                      <p:tavLst>
                                        <p:tav tm="0">
                                          <p:val>
                                            <p:fltVal val="0"/>
                                          </p:val>
                                        </p:tav>
                                        <p:tav tm="100000">
                                          <p:val>
                                            <p:strVal val="#ppt_w"/>
                                          </p:val>
                                        </p:tav>
                                      </p:tavLst>
                                    </p:anim>
                                    <p:anim calcmode="lin" valueType="num">
                                      <p:cBhvr>
                                        <p:cTn id="16" dur="500" fill="hold"/>
                                        <p:tgtEl>
                                          <p:spTgt spid="580617"/>
                                        </p:tgtEl>
                                        <p:attrNameLst>
                                          <p:attrName>ppt_h</p:attrName>
                                        </p:attrNameLst>
                                      </p:cBhvr>
                                      <p:tavLst>
                                        <p:tav tm="0">
                                          <p:val>
                                            <p:fltVal val="0"/>
                                          </p:val>
                                        </p:tav>
                                        <p:tav tm="100000">
                                          <p:val>
                                            <p:strVal val="#ppt_h"/>
                                          </p:val>
                                        </p:tav>
                                      </p:tavLst>
                                    </p:anim>
                                    <p:anim calcmode="lin" valueType="num">
                                      <p:cBhvr>
                                        <p:cTn id="17" dur="500" fill="hold"/>
                                        <p:tgtEl>
                                          <p:spTgt spid="580617"/>
                                        </p:tgtEl>
                                        <p:attrNameLst>
                                          <p:attrName>style.rotation</p:attrName>
                                        </p:attrNameLst>
                                      </p:cBhvr>
                                      <p:tavLst>
                                        <p:tav tm="0">
                                          <p:val>
                                            <p:fltVal val="360"/>
                                          </p:val>
                                        </p:tav>
                                        <p:tav tm="100000">
                                          <p:val>
                                            <p:fltVal val="0"/>
                                          </p:val>
                                        </p:tav>
                                      </p:tavLst>
                                    </p:anim>
                                    <p:animEffect transition="in" filter="fade">
                                      <p:cBhvr>
                                        <p:cTn id="18" dur="500"/>
                                        <p:tgtEl>
                                          <p:spTgt spid="58061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9" presetClass="entr" presetSubtype="0" decel="100000" fill="hold" grpId="0" nodeType="clickEffect">
                                  <p:stCondLst>
                                    <p:cond delay="0"/>
                                  </p:stCondLst>
                                  <p:childTnLst>
                                    <p:set>
                                      <p:cBhvr>
                                        <p:cTn id="22" dur="1" fill="hold">
                                          <p:stCondLst>
                                            <p:cond delay="0"/>
                                          </p:stCondLst>
                                        </p:cTn>
                                        <p:tgtEl>
                                          <p:spTgt spid="580618"/>
                                        </p:tgtEl>
                                        <p:attrNameLst>
                                          <p:attrName>style.visibility</p:attrName>
                                        </p:attrNameLst>
                                      </p:cBhvr>
                                      <p:to>
                                        <p:strVal val="visible"/>
                                      </p:to>
                                    </p:set>
                                    <p:anim calcmode="lin" valueType="num">
                                      <p:cBhvr>
                                        <p:cTn id="23" dur="500" fill="hold"/>
                                        <p:tgtEl>
                                          <p:spTgt spid="580618"/>
                                        </p:tgtEl>
                                        <p:attrNameLst>
                                          <p:attrName>ppt_w</p:attrName>
                                        </p:attrNameLst>
                                      </p:cBhvr>
                                      <p:tavLst>
                                        <p:tav tm="0">
                                          <p:val>
                                            <p:fltVal val="0"/>
                                          </p:val>
                                        </p:tav>
                                        <p:tav tm="100000">
                                          <p:val>
                                            <p:strVal val="#ppt_w"/>
                                          </p:val>
                                        </p:tav>
                                      </p:tavLst>
                                    </p:anim>
                                    <p:anim calcmode="lin" valueType="num">
                                      <p:cBhvr>
                                        <p:cTn id="24" dur="500" fill="hold"/>
                                        <p:tgtEl>
                                          <p:spTgt spid="580618"/>
                                        </p:tgtEl>
                                        <p:attrNameLst>
                                          <p:attrName>ppt_h</p:attrName>
                                        </p:attrNameLst>
                                      </p:cBhvr>
                                      <p:tavLst>
                                        <p:tav tm="0">
                                          <p:val>
                                            <p:fltVal val="0"/>
                                          </p:val>
                                        </p:tav>
                                        <p:tav tm="100000">
                                          <p:val>
                                            <p:strVal val="#ppt_h"/>
                                          </p:val>
                                        </p:tav>
                                      </p:tavLst>
                                    </p:anim>
                                    <p:anim calcmode="lin" valueType="num">
                                      <p:cBhvr>
                                        <p:cTn id="25" dur="500" fill="hold"/>
                                        <p:tgtEl>
                                          <p:spTgt spid="580618"/>
                                        </p:tgtEl>
                                        <p:attrNameLst>
                                          <p:attrName>style.rotation</p:attrName>
                                        </p:attrNameLst>
                                      </p:cBhvr>
                                      <p:tavLst>
                                        <p:tav tm="0">
                                          <p:val>
                                            <p:fltVal val="360"/>
                                          </p:val>
                                        </p:tav>
                                        <p:tav tm="100000">
                                          <p:val>
                                            <p:fltVal val="0"/>
                                          </p:val>
                                        </p:tav>
                                      </p:tavLst>
                                    </p:anim>
                                    <p:animEffect transition="in" filter="fade">
                                      <p:cBhvr>
                                        <p:cTn id="26" dur="500"/>
                                        <p:tgtEl>
                                          <p:spTgt spid="5806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9" presetClass="entr" presetSubtype="0" decel="100000" fill="hold" grpId="0" nodeType="clickEffect">
                                  <p:stCondLst>
                                    <p:cond delay="0"/>
                                  </p:stCondLst>
                                  <p:childTnLst>
                                    <p:set>
                                      <p:cBhvr>
                                        <p:cTn id="30" dur="1" fill="hold">
                                          <p:stCondLst>
                                            <p:cond delay="0"/>
                                          </p:stCondLst>
                                        </p:cTn>
                                        <p:tgtEl>
                                          <p:spTgt spid="580619"/>
                                        </p:tgtEl>
                                        <p:attrNameLst>
                                          <p:attrName>style.visibility</p:attrName>
                                        </p:attrNameLst>
                                      </p:cBhvr>
                                      <p:to>
                                        <p:strVal val="visible"/>
                                      </p:to>
                                    </p:set>
                                    <p:anim calcmode="lin" valueType="num">
                                      <p:cBhvr>
                                        <p:cTn id="31" dur="500" fill="hold"/>
                                        <p:tgtEl>
                                          <p:spTgt spid="580619"/>
                                        </p:tgtEl>
                                        <p:attrNameLst>
                                          <p:attrName>ppt_w</p:attrName>
                                        </p:attrNameLst>
                                      </p:cBhvr>
                                      <p:tavLst>
                                        <p:tav tm="0">
                                          <p:val>
                                            <p:fltVal val="0"/>
                                          </p:val>
                                        </p:tav>
                                        <p:tav tm="100000">
                                          <p:val>
                                            <p:strVal val="#ppt_w"/>
                                          </p:val>
                                        </p:tav>
                                      </p:tavLst>
                                    </p:anim>
                                    <p:anim calcmode="lin" valueType="num">
                                      <p:cBhvr>
                                        <p:cTn id="32" dur="500" fill="hold"/>
                                        <p:tgtEl>
                                          <p:spTgt spid="580619"/>
                                        </p:tgtEl>
                                        <p:attrNameLst>
                                          <p:attrName>ppt_h</p:attrName>
                                        </p:attrNameLst>
                                      </p:cBhvr>
                                      <p:tavLst>
                                        <p:tav tm="0">
                                          <p:val>
                                            <p:fltVal val="0"/>
                                          </p:val>
                                        </p:tav>
                                        <p:tav tm="100000">
                                          <p:val>
                                            <p:strVal val="#ppt_h"/>
                                          </p:val>
                                        </p:tav>
                                      </p:tavLst>
                                    </p:anim>
                                    <p:anim calcmode="lin" valueType="num">
                                      <p:cBhvr>
                                        <p:cTn id="33" dur="500" fill="hold"/>
                                        <p:tgtEl>
                                          <p:spTgt spid="580619"/>
                                        </p:tgtEl>
                                        <p:attrNameLst>
                                          <p:attrName>style.rotation</p:attrName>
                                        </p:attrNameLst>
                                      </p:cBhvr>
                                      <p:tavLst>
                                        <p:tav tm="0">
                                          <p:val>
                                            <p:fltVal val="360"/>
                                          </p:val>
                                        </p:tav>
                                        <p:tav tm="100000">
                                          <p:val>
                                            <p:fltVal val="0"/>
                                          </p:val>
                                        </p:tav>
                                      </p:tavLst>
                                    </p:anim>
                                    <p:animEffect transition="in" filter="fade">
                                      <p:cBhvr>
                                        <p:cTn id="34" dur="500"/>
                                        <p:tgtEl>
                                          <p:spTgt spid="580619"/>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580620"/>
                                        </p:tgtEl>
                                        <p:attrNameLst>
                                          <p:attrName>style.visibility</p:attrName>
                                        </p:attrNameLst>
                                      </p:cBhvr>
                                      <p:to>
                                        <p:strVal val="visible"/>
                                      </p:to>
                                    </p:set>
                                    <p:anim calcmode="lin" valueType="num">
                                      <p:cBhvr>
                                        <p:cTn id="37" dur="500" fill="hold"/>
                                        <p:tgtEl>
                                          <p:spTgt spid="580620"/>
                                        </p:tgtEl>
                                        <p:attrNameLst>
                                          <p:attrName>ppt_w</p:attrName>
                                        </p:attrNameLst>
                                      </p:cBhvr>
                                      <p:tavLst>
                                        <p:tav tm="0">
                                          <p:val>
                                            <p:fltVal val="0"/>
                                          </p:val>
                                        </p:tav>
                                        <p:tav tm="100000">
                                          <p:val>
                                            <p:strVal val="#ppt_w"/>
                                          </p:val>
                                        </p:tav>
                                      </p:tavLst>
                                    </p:anim>
                                    <p:anim calcmode="lin" valueType="num">
                                      <p:cBhvr>
                                        <p:cTn id="38" dur="500" fill="hold"/>
                                        <p:tgtEl>
                                          <p:spTgt spid="580620"/>
                                        </p:tgtEl>
                                        <p:attrNameLst>
                                          <p:attrName>ppt_h</p:attrName>
                                        </p:attrNameLst>
                                      </p:cBhvr>
                                      <p:tavLst>
                                        <p:tav tm="0">
                                          <p:val>
                                            <p:fltVal val="0"/>
                                          </p:val>
                                        </p:tav>
                                        <p:tav tm="100000">
                                          <p:val>
                                            <p:strVal val="#ppt_h"/>
                                          </p:val>
                                        </p:tav>
                                      </p:tavLst>
                                    </p:anim>
                                    <p:anim calcmode="lin" valueType="num">
                                      <p:cBhvr>
                                        <p:cTn id="39" dur="500" fill="hold"/>
                                        <p:tgtEl>
                                          <p:spTgt spid="580620"/>
                                        </p:tgtEl>
                                        <p:attrNameLst>
                                          <p:attrName>style.rotation</p:attrName>
                                        </p:attrNameLst>
                                      </p:cBhvr>
                                      <p:tavLst>
                                        <p:tav tm="0">
                                          <p:val>
                                            <p:fltVal val="360"/>
                                          </p:val>
                                        </p:tav>
                                        <p:tav tm="100000">
                                          <p:val>
                                            <p:fltVal val="0"/>
                                          </p:val>
                                        </p:tav>
                                      </p:tavLst>
                                    </p:anim>
                                    <p:animEffect transition="in" filter="fade">
                                      <p:cBhvr>
                                        <p:cTn id="40" dur="500"/>
                                        <p:tgtEl>
                                          <p:spTgt spid="580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5" grpId="0"/>
      <p:bldP spid="580616" grpId="0"/>
      <p:bldP spid="580617" grpId="0" animBg="1"/>
      <p:bldP spid="580618" grpId="0" animBg="1"/>
      <p:bldP spid="580619" grpId="0" animBg="1"/>
      <p:bldP spid="5806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DD9D8B1-8CD5-4493-A6A4-3E841CF09DC3}" type="slidenum">
              <a:rPr lang="en-US"/>
              <a:pPr/>
              <a:t>26</a:t>
            </a:fld>
            <a:endParaRPr lang="en-US"/>
          </a:p>
        </p:txBody>
      </p:sp>
      <p:sp>
        <p:nvSpPr>
          <p:cNvPr id="717828" name="Rectangle 4"/>
          <p:cNvSpPr>
            <a:spLocks noGrp="1" noChangeArrowheads="1"/>
          </p:cNvSpPr>
          <p:nvPr>
            <p:ph type="title"/>
          </p:nvPr>
        </p:nvSpPr>
        <p:spPr>
          <a:noFill/>
          <a:ln/>
        </p:spPr>
        <p:txBody>
          <a:bodyPr/>
          <a:lstStyle/>
          <a:p>
            <a:r>
              <a:rPr lang="en-US" sz="3600"/>
              <a:t>Find the Big-O Challenge, Part 3</a:t>
            </a:r>
          </a:p>
        </p:txBody>
      </p:sp>
      <p:sp>
        <p:nvSpPr>
          <p:cNvPr id="717829" name="Rectangle 5"/>
          <p:cNvSpPr>
            <a:spLocks noChangeArrowheads="1"/>
          </p:cNvSpPr>
          <p:nvPr/>
        </p:nvSpPr>
        <p:spPr bwMode="auto">
          <a:xfrm>
            <a:off x="466725" y="882650"/>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n*n </a:t>
            </a:r>
            <a:r>
              <a:rPr lang="en-US" sz="1900"/>
              <a:t>; i++)</a:t>
            </a:r>
          </a:p>
          <a:p>
            <a:r>
              <a:rPr lang="en-US" sz="1900"/>
              <a:t>    {</a:t>
            </a:r>
          </a:p>
          <a:p>
            <a:r>
              <a:rPr lang="en-US" sz="1900"/>
              <a:t>         for (int j = 0; j &lt; </a:t>
            </a:r>
            <a:r>
              <a:rPr lang="en-US" sz="1900">
                <a:solidFill>
                  <a:srgbClr val="FF0000"/>
                </a:solidFill>
              </a:rPr>
              <a:t>q</a:t>
            </a:r>
            <a:r>
              <a:rPr lang="en-US" sz="1900"/>
              <a:t>; j++) </a:t>
            </a:r>
          </a:p>
          <a:p>
            <a:r>
              <a:rPr lang="en-US" sz="1900"/>
              <a:t>               cout &lt;&lt; “I love CS!”;</a:t>
            </a:r>
          </a:p>
          <a:p>
            <a:r>
              <a:rPr lang="en-US" sz="1900"/>
              <a:t>    }</a:t>
            </a:r>
          </a:p>
          <a:p>
            <a:r>
              <a:rPr lang="en-US" sz="1900"/>
              <a:t>}</a:t>
            </a:r>
          </a:p>
        </p:txBody>
      </p:sp>
      <p:sp>
        <p:nvSpPr>
          <p:cNvPr id="717830" name="Rectangle 6"/>
          <p:cNvSpPr>
            <a:spLocks noChangeArrowheads="1"/>
          </p:cNvSpPr>
          <p:nvPr/>
        </p:nvSpPr>
        <p:spPr bwMode="auto">
          <a:xfrm>
            <a:off x="430213" y="347186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bletch(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q*q </a:t>
            </a:r>
            <a:r>
              <a:rPr lang="en-US" sz="1900"/>
              <a:t>; i++)</a:t>
            </a:r>
          </a:p>
          <a:p>
            <a:r>
              <a:rPr lang="en-US" sz="1900"/>
              <a:t>          cout &lt;&lt; “Vomit!”;</a:t>
            </a:r>
          </a:p>
          <a:p>
            <a:r>
              <a:rPr lang="en-US" sz="1900"/>
              <a:t>}</a:t>
            </a:r>
          </a:p>
        </p:txBody>
      </p:sp>
      <p:sp>
        <p:nvSpPr>
          <p:cNvPr id="717831" name="Rectangle 7"/>
          <p:cNvSpPr>
            <a:spLocks noChangeArrowheads="1"/>
          </p:cNvSpPr>
          <p:nvPr/>
        </p:nvSpPr>
        <p:spPr bwMode="auto">
          <a:xfrm>
            <a:off x="4527550" y="3465513"/>
            <a:ext cx="4572000" cy="3209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barf( int </a:t>
            </a:r>
            <a:r>
              <a:rPr lang="en-US" sz="1900">
                <a:solidFill>
                  <a:srgbClr val="FF0000"/>
                </a:solidFill>
              </a:rPr>
              <a:t>n</a:t>
            </a:r>
            <a:r>
              <a:rPr lang="en-US" sz="1900"/>
              <a:t>, int </a:t>
            </a:r>
            <a:r>
              <a:rPr lang="en-US" sz="1900">
                <a:solidFill>
                  <a:srgbClr val="FF0000"/>
                </a:solidFill>
              </a:rPr>
              <a:t>q</a:t>
            </a:r>
            <a:r>
              <a:rPr lang="en-US" sz="1900"/>
              <a:t> )</a:t>
            </a:r>
          </a:p>
          <a:p>
            <a:r>
              <a:rPr lang="en-US" sz="1200" b="1"/>
              <a:t>{</a:t>
            </a:r>
          </a:p>
          <a:p>
            <a:r>
              <a:rPr lang="en-US" sz="1900"/>
              <a:t>    for (int i=0 ; i &lt; </a:t>
            </a:r>
            <a:r>
              <a:rPr lang="en-US" sz="1900">
                <a:solidFill>
                  <a:srgbClr val="FF0000"/>
                </a:solidFill>
              </a:rPr>
              <a:t>n </a:t>
            </a:r>
            <a:r>
              <a:rPr lang="en-US" sz="1900"/>
              <a:t>; i++)</a:t>
            </a:r>
          </a:p>
          <a:p>
            <a:r>
              <a:rPr lang="en-US" sz="1200" b="1"/>
              <a:t>    {</a:t>
            </a:r>
          </a:p>
          <a:p>
            <a:r>
              <a:rPr lang="en-US" sz="1900"/>
              <a:t>         if (i == n/2)</a:t>
            </a:r>
          </a:p>
          <a:p>
            <a:r>
              <a:rPr lang="en-US" sz="1200" b="1"/>
              <a:t>         {</a:t>
            </a:r>
          </a:p>
          <a:p>
            <a:r>
              <a:rPr lang="en-US" sz="1900"/>
              <a:t>               for ( int k = 0; k &lt; </a:t>
            </a:r>
            <a:r>
              <a:rPr lang="en-US" sz="1900">
                <a:solidFill>
                  <a:srgbClr val="FF0000"/>
                </a:solidFill>
              </a:rPr>
              <a:t>q</a:t>
            </a:r>
            <a:r>
              <a:rPr lang="en-US" sz="1900"/>
              <a:t>; k++ ) </a:t>
            </a:r>
          </a:p>
          <a:p>
            <a:r>
              <a:rPr lang="en-US" sz="1900"/>
              <a:t>                   cout &lt;&lt; “Muahahaha!”;</a:t>
            </a:r>
          </a:p>
          <a:p>
            <a:r>
              <a:rPr lang="en-US" sz="1200" b="1"/>
              <a:t>         } </a:t>
            </a:r>
          </a:p>
          <a:p>
            <a:r>
              <a:rPr lang="en-US" sz="1900"/>
              <a:t>        else</a:t>
            </a:r>
          </a:p>
          <a:p>
            <a:r>
              <a:rPr lang="en-US" sz="1900"/>
              <a:t>             cout &lt;&lt; “Burp!”;</a:t>
            </a:r>
          </a:p>
          <a:p>
            <a:r>
              <a:rPr lang="en-US" sz="1200" b="1"/>
              <a:t>    }</a:t>
            </a:r>
          </a:p>
          <a:p>
            <a:r>
              <a:rPr lang="en-US" sz="1200" b="1"/>
              <a:t>}</a:t>
            </a:r>
          </a:p>
        </p:txBody>
      </p:sp>
      <p:sp>
        <p:nvSpPr>
          <p:cNvPr id="717832" name="Rectangle 8"/>
          <p:cNvSpPr>
            <a:spLocks noChangeArrowheads="1"/>
          </p:cNvSpPr>
          <p:nvPr/>
        </p:nvSpPr>
        <p:spPr bwMode="auto">
          <a:xfrm>
            <a:off x="4572000" y="88741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burp( int </a:t>
            </a:r>
            <a:r>
              <a:rPr lang="en-US" sz="1900">
                <a:solidFill>
                  <a:srgbClr val="FF0000"/>
                </a:solidFill>
              </a:rPr>
              <a:t>n </a:t>
            </a:r>
            <a:r>
              <a:rPr lang="en-US" sz="1900"/>
              <a:t>)</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n*n </a:t>
            </a:r>
            <a:r>
              <a:rPr lang="en-US" sz="1900"/>
              <a:t>; i++)</a:t>
            </a:r>
          </a:p>
          <a:p>
            <a:r>
              <a:rPr lang="en-US" sz="1900"/>
              <a:t>          cout &lt;&lt; “Vomit!”;</a:t>
            </a:r>
          </a:p>
          <a:p>
            <a:r>
              <a:rPr lang="en-US" sz="19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8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9" grpId="0"/>
      <p:bldP spid="717830" grpId="0"/>
      <p:bldP spid="717831" grpId="0"/>
      <p:bldP spid="7178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E878DAB2-7773-4ECD-BFC6-6F2F2B411F54}" type="slidenum">
              <a:rPr lang="en-US"/>
              <a:pPr/>
              <a:t>27</a:t>
            </a:fld>
            <a:endParaRPr lang="en-US"/>
          </a:p>
        </p:txBody>
      </p:sp>
      <p:sp>
        <p:nvSpPr>
          <p:cNvPr id="724994" name="Title 1"/>
          <p:cNvSpPr>
            <a:spLocks noGrp="1"/>
          </p:cNvSpPr>
          <p:nvPr>
            <p:ph type="title" idx="4294967295"/>
          </p:nvPr>
        </p:nvSpPr>
        <p:spPr>
          <a:xfrm>
            <a:off x="457200" y="-76200"/>
            <a:ext cx="8229600" cy="1143000"/>
          </a:xfrm>
        </p:spPr>
        <p:txBody>
          <a:bodyPr/>
          <a:lstStyle/>
          <a:p>
            <a:r>
              <a:rPr lang="en-US"/>
              <a:t>The STL and Big-O</a:t>
            </a:r>
          </a:p>
        </p:txBody>
      </p:sp>
      <p:sp>
        <p:nvSpPr>
          <p:cNvPr id="724995" name="TextBox 3"/>
          <p:cNvSpPr txBox="1">
            <a:spLocks noChangeArrowheads="1"/>
          </p:cNvSpPr>
          <p:nvPr/>
        </p:nvSpPr>
        <p:spPr bwMode="auto">
          <a:xfrm>
            <a:off x="241300" y="822325"/>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Remember the STL - </a:t>
            </a:r>
            <a:r>
              <a:rPr lang="en-US" sz="2100">
                <a:solidFill>
                  <a:srgbClr val="7030A0"/>
                </a:solidFill>
                <a:latin typeface="Comic Sans MS" pitchFamily="66" charset="0"/>
              </a:rPr>
              <a:t>stacks</a:t>
            </a:r>
            <a:r>
              <a:rPr lang="en-US" sz="2100">
                <a:latin typeface="Comic Sans MS" pitchFamily="66" charset="0"/>
              </a:rPr>
              <a:t>, </a:t>
            </a:r>
            <a:r>
              <a:rPr lang="en-US" sz="2100">
                <a:solidFill>
                  <a:srgbClr val="7030A0"/>
                </a:solidFill>
                <a:latin typeface="Comic Sans MS" pitchFamily="66" charset="0"/>
              </a:rPr>
              <a:t>queues</a:t>
            </a:r>
            <a:r>
              <a:rPr lang="en-US" sz="2100">
                <a:latin typeface="Comic Sans MS" pitchFamily="66" charset="0"/>
              </a:rPr>
              <a:t>, </a:t>
            </a:r>
            <a:r>
              <a:rPr lang="en-US" sz="2100">
                <a:solidFill>
                  <a:srgbClr val="7030A0"/>
                </a:solidFill>
                <a:latin typeface="Comic Sans MS" pitchFamily="66" charset="0"/>
              </a:rPr>
              <a:t>sets</a:t>
            </a:r>
            <a:r>
              <a:rPr lang="en-US" sz="2100">
                <a:latin typeface="Comic Sans MS" pitchFamily="66" charset="0"/>
              </a:rPr>
              <a:t>, </a:t>
            </a:r>
            <a:r>
              <a:rPr lang="en-US" sz="2100">
                <a:solidFill>
                  <a:srgbClr val="7030A0"/>
                </a:solidFill>
                <a:latin typeface="Comic Sans MS" pitchFamily="66" charset="0"/>
              </a:rPr>
              <a:t>vectors</a:t>
            </a:r>
            <a:r>
              <a:rPr lang="en-US" sz="2100">
                <a:latin typeface="Comic Sans MS" pitchFamily="66" charset="0"/>
              </a:rPr>
              <a:t>, </a:t>
            </a:r>
            <a:r>
              <a:rPr lang="en-US" sz="2100">
                <a:solidFill>
                  <a:srgbClr val="7030A0"/>
                </a:solidFill>
                <a:latin typeface="Comic Sans MS" pitchFamily="66" charset="0"/>
              </a:rPr>
              <a:t>lists</a:t>
            </a:r>
            <a:r>
              <a:rPr lang="en-US" sz="2100">
                <a:latin typeface="Comic Sans MS" pitchFamily="66" charset="0"/>
              </a:rPr>
              <a:t> and </a:t>
            </a:r>
            <a:r>
              <a:rPr lang="en-US" sz="2100">
                <a:solidFill>
                  <a:srgbClr val="7030A0"/>
                </a:solidFill>
                <a:latin typeface="Comic Sans MS" pitchFamily="66" charset="0"/>
              </a:rPr>
              <a:t>maps</a:t>
            </a:r>
            <a:r>
              <a:rPr lang="en-US" sz="2100">
                <a:latin typeface="Comic Sans MS" pitchFamily="66" charset="0"/>
              </a:rPr>
              <a:t>?</a:t>
            </a:r>
          </a:p>
        </p:txBody>
      </p:sp>
      <p:sp>
        <p:nvSpPr>
          <p:cNvPr id="3076" name="TextBox 4"/>
          <p:cNvSpPr txBox="1">
            <a:spLocks noChangeArrowheads="1"/>
          </p:cNvSpPr>
          <p:nvPr/>
        </p:nvSpPr>
        <p:spPr bwMode="auto">
          <a:xfrm>
            <a:off x="163513" y="1300163"/>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Well, these classes use </a:t>
            </a:r>
            <a:r>
              <a:rPr lang="en-US" sz="2100">
                <a:solidFill>
                  <a:srgbClr val="6600CC"/>
                </a:solidFill>
                <a:latin typeface="Comic Sans MS" pitchFamily="66" charset="0"/>
              </a:rPr>
              <a:t>algorithms</a:t>
            </a:r>
            <a:r>
              <a:rPr lang="en-US" sz="2100">
                <a:latin typeface="Comic Sans MS" pitchFamily="66" charset="0"/>
              </a:rPr>
              <a:t> to get things done…</a:t>
            </a:r>
          </a:p>
        </p:txBody>
      </p:sp>
      <p:sp>
        <p:nvSpPr>
          <p:cNvPr id="3077" name="TextBox 5"/>
          <p:cNvSpPr txBox="1">
            <a:spLocks noChangeArrowheads="1"/>
          </p:cNvSpPr>
          <p:nvPr/>
        </p:nvSpPr>
        <p:spPr bwMode="auto">
          <a:xfrm>
            <a:off x="152400" y="1765300"/>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these </a:t>
            </a:r>
            <a:r>
              <a:rPr lang="en-US" sz="2100">
                <a:solidFill>
                  <a:srgbClr val="6600CC"/>
                </a:solidFill>
                <a:latin typeface="Comic Sans MS" pitchFamily="66" charset="0"/>
              </a:rPr>
              <a:t>algorithms</a:t>
            </a:r>
            <a:r>
              <a:rPr lang="en-US" sz="2100">
                <a:latin typeface="Comic Sans MS" pitchFamily="66" charset="0"/>
              </a:rPr>
              <a:t> have Big-Os too!</a:t>
            </a:r>
          </a:p>
        </p:txBody>
      </p:sp>
      <p:sp>
        <p:nvSpPr>
          <p:cNvPr id="17" name="TextBox 6"/>
          <p:cNvSpPr txBox="1">
            <a:spLocks noChangeArrowheads="1"/>
          </p:cNvSpPr>
          <p:nvPr/>
        </p:nvSpPr>
        <p:spPr bwMode="auto">
          <a:xfrm>
            <a:off x="220663" y="2457450"/>
            <a:ext cx="4214812" cy="3397250"/>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void otherFunc(</a:t>
            </a:r>
            <a:r>
              <a:rPr lang="en-US" sz="1800">
                <a:solidFill>
                  <a:srgbClr val="6600CC"/>
                </a:solidFill>
                <a:latin typeface="Comic Sans MS" pitchFamily="66" charset="0"/>
                <a:cs typeface="Courier New" pitchFamily="49" charset="0"/>
              </a:rPr>
              <a:t>vector</a:t>
            </a:r>
            <a:r>
              <a:rPr lang="en-US" sz="1800">
                <a:latin typeface="Comic Sans MS" pitchFamily="66" charset="0"/>
                <a:cs typeface="Courier New" pitchFamily="49" charset="0"/>
              </a:rPr>
              <a:t>&lt;int&gt; &amp; vec)</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p:txBody>
      </p:sp>
      <p:sp>
        <p:nvSpPr>
          <p:cNvPr id="2" name="TextBox 5"/>
          <p:cNvSpPr txBox="1">
            <a:spLocks noChangeArrowheads="1"/>
          </p:cNvSpPr>
          <p:nvPr/>
        </p:nvSpPr>
        <p:spPr bwMode="auto">
          <a:xfrm>
            <a:off x="4627563" y="2433638"/>
            <a:ext cx="43608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For example, if we want to </a:t>
            </a:r>
            <a:r>
              <a:rPr lang="en-US" sz="2100">
                <a:solidFill>
                  <a:srgbClr val="6600CC"/>
                </a:solidFill>
                <a:latin typeface="Comic Sans MS" pitchFamily="66" charset="0"/>
              </a:rPr>
              <a:t>search</a:t>
            </a:r>
            <a:r>
              <a:rPr lang="en-US" sz="2100">
                <a:latin typeface="Comic Sans MS" pitchFamily="66" charset="0"/>
              </a:rPr>
              <a:t> for a word in a </a:t>
            </a:r>
            <a:r>
              <a:rPr lang="en-US" sz="2100">
                <a:solidFill>
                  <a:srgbClr val="6600CC"/>
                </a:solidFill>
                <a:latin typeface="Comic Sans MS" pitchFamily="66" charset="0"/>
              </a:rPr>
              <a:t>set</a:t>
            </a:r>
            <a:r>
              <a:rPr lang="en-US" sz="2100">
                <a:latin typeface="Comic Sans MS" pitchFamily="66" charset="0"/>
              </a:rPr>
              <a:t> that contains </a:t>
            </a: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words </a:t>
            </a:r>
            <a:r>
              <a:rPr lang="en-US" sz="2100">
                <a:latin typeface="Comic Sans MS" pitchFamily="66" charset="0"/>
              </a:rPr>
              <a:t>(a dictionary), </a:t>
            </a:r>
            <a:br>
              <a:rPr lang="en-US" sz="2100">
                <a:latin typeface="Comic Sans MS" pitchFamily="66" charset="0"/>
              </a:rPr>
            </a:br>
            <a:r>
              <a:rPr lang="en-US" sz="2100">
                <a:latin typeface="Comic Sans MS" pitchFamily="66" charset="0"/>
              </a:rPr>
              <a:t>it requires </a:t>
            </a:r>
            <a:r>
              <a:rPr lang="en-US" sz="2100">
                <a:solidFill>
                  <a:srgbClr val="FF0000"/>
                </a:solidFill>
                <a:latin typeface="Comic Sans MS" pitchFamily="66" charset="0"/>
              </a:rPr>
              <a:t>O( log</a:t>
            </a:r>
            <a:r>
              <a:rPr lang="en-US" sz="2100" b="1" baseline="-25000">
                <a:solidFill>
                  <a:srgbClr val="FF0000"/>
                </a:solidFill>
                <a:latin typeface="Comic Sans MS" pitchFamily="66" charset="0"/>
              </a:rPr>
              <a:t>2</a:t>
            </a:r>
            <a:r>
              <a:rPr lang="en-US" sz="2100">
                <a:solidFill>
                  <a:srgbClr val="FF0000"/>
                </a:solidFill>
                <a:latin typeface="Comic Sans MS" pitchFamily="66" charset="0"/>
              </a:rPr>
              <a:t>(n) )</a:t>
            </a:r>
            <a:r>
              <a:rPr lang="en-US" sz="2100">
                <a:latin typeface="Comic Sans MS" pitchFamily="66" charset="0"/>
              </a:rPr>
              <a:t> steps!</a:t>
            </a:r>
          </a:p>
        </p:txBody>
      </p:sp>
      <p:sp>
        <p:nvSpPr>
          <p:cNvPr id="3" name="TextBox 5"/>
          <p:cNvSpPr txBox="1">
            <a:spLocks noChangeArrowheads="1"/>
          </p:cNvSpPr>
          <p:nvPr/>
        </p:nvSpPr>
        <p:spPr bwMode="auto">
          <a:xfrm>
            <a:off x="463550" y="3036888"/>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
        <p:nvSpPr>
          <p:cNvPr id="4" name="TextBox 5"/>
          <p:cNvSpPr txBox="1">
            <a:spLocks noChangeArrowheads="1"/>
          </p:cNvSpPr>
          <p:nvPr/>
        </p:nvSpPr>
        <p:spPr bwMode="auto">
          <a:xfrm>
            <a:off x="4427538" y="4049713"/>
            <a:ext cx="45640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But if we want to add a value </a:t>
            </a:r>
            <a:br>
              <a:rPr lang="en-US" sz="2100">
                <a:latin typeface="Comic Sans MS" pitchFamily="66" charset="0"/>
              </a:rPr>
            </a:br>
            <a:r>
              <a:rPr lang="en-US" sz="2100">
                <a:latin typeface="Comic Sans MS" pitchFamily="66" charset="0"/>
              </a:rPr>
              <a:t>to the end of a </a:t>
            </a:r>
            <a:r>
              <a:rPr lang="en-US" sz="2100">
                <a:solidFill>
                  <a:srgbClr val="6600CC"/>
                </a:solidFill>
                <a:latin typeface="Comic Sans MS" pitchFamily="66" charset="0"/>
              </a:rPr>
              <a:t>vector </a:t>
            </a:r>
            <a:r>
              <a:rPr lang="en-US" sz="2100">
                <a:latin typeface="Comic Sans MS" pitchFamily="66" charset="0"/>
              </a:rPr>
              <a:t>holding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just </a:t>
            </a:r>
            <a:r>
              <a:rPr lang="en-US" sz="2100">
                <a:solidFill>
                  <a:srgbClr val="FF0000"/>
                </a:solidFill>
                <a:latin typeface="Comic Sans MS" pitchFamily="66" charset="0"/>
              </a:rPr>
              <a:t>one step</a:t>
            </a:r>
            <a:r>
              <a:rPr lang="en-US" sz="2100">
                <a:latin typeface="Comic Sans MS" pitchFamily="66" charset="0"/>
              </a:rPr>
              <a:t>, </a:t>
            </a:r>
            <a:br>
              <a:rPr lang="en-US" sz="2100">
                <a:latin typeface="Comic Sans MS" pitchFamily="66" charset="0"/>
              </a:rPr>
            </a:br>
            <a:r>
              <a:rPr lang="en-US" sz="2100">
                <a:latin typeface="Comic Sans MS" pitchFamily="66" charset="0"/>
              </a:rPr>
              <a:t>so it’s </a:t>
            </a:r>
            <a:r>
              <a:rPr lang="en-US" sz="2100">
                <a:solidFill>
                  <a:srgbClr val="FF0000"/>
                </a:solidFill>
                <a:latin typeface="Comic Sans MS" pitchFamily="66" charset="0"/>
              </a:rPr>
              <a:t>O( 1 )</a:t>
            </a:r>
            <a:r>
              <a:rPr lang="en-US" sz="2100">
                <a:latin typeface="Comic Sans MS" pitchFamily="66" charset="0"/>
              </a:rPr>
              <a:t>!</a:t>
            </a:r>
          </a:p>
        </p:txBody>
      </p:sp>
      <p:sp>
        <p:nvSpPr>
          <p:cNvPr id="5" name="TextBox 5"/>
          <p:cNvSpPr txBox="1">
            <a:spLocks noChangeArrowheads="1"/>
          </p:cNvSpPr>
          <p:nvPr/>
        </p:nvSpPr>
        <p:spPr bwMode="auto">
          <a:xfrm>
            <a:off x="487363" y="4635500"/>
            <a:ext cx="3246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379413" y="5991225"/>
            <a:ext cx="85613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if we want to delete the 1</a:t>
            </a:r>
            <a:r>
              <a:rPr lang="en-US" sz="2100" b="1" baseline="30000">
                <a:latin typeface="Comic Sans MS" pitchFamily="66" charset="0"/>
              </a:rPr>
              <a:t>st</a:t>
            </a:r>
            <a:r>
              <a:rPr lang="en-US" sz="2100">
                <a:latin typeface="Comic Sans MS" pitchFamily="66" charset="0"/>
              </a:rPr>
              <a:t> value from a </a:t>
            </a:r>
            <a:r>
              <a:rPr lang="en-US" sz="2100">
                <a:solidFill>
                  <a:srgbClr val="6600CC"/>
                </a:solidFill>
                <a:latin typeface="Comic Sans MS" pitchFamily="66" charset="0"/>
              </a:rPr>
              <a:t>vector</a:t>
            </a:r>
            <a:r>
              <a:rPr lang="en-US" sz="2100">
                <a:latin typeface="Comic Sans MS" pitchFamily="66" charset="0"/>
              </a:rPr>
              <a:t> containing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a whopping </a:t>
            </a:r>
            <a:r>
              <a:rPr lang="en-US" sz="2100">
                <a:solidFill>
                  <a:srgbClr val="FF0000"/>
                </a:solidFill>
                <a:latin typeface="Comic Sans MS" pitchFamily="66" charset="0"/>
              </a:rPr>
              <a:t>n</a:t>
            </a:r>
            <a:r>
              <a:rPr lang="en-US" sz="2100">
                <a:latin typeface="Comic Sans MS" pitchFamily="66" charset="0"/>
              </a:rPr>
              <a:t> steps, making it </a:t>
            </a:r>
            <a:r>
              <a:rPr lang="en-US" sz="2100">
                <a:solidFill>
                  <a:srgbClr val="FF0000"/>
                </a:solidFill>
                <a:latin typeface="Comic Sans MS" pitchFamily="66" charset="0"/>
              </a:rPr>
              <a:t>O(n)</a:t>
            </a:r>
            <a:r>
              <a:rPr lang="en-US" sz="2100">
                <a:latin typeface="Comic Sans MS" pitchFamily="66" charset="0"/>
              </a:rPr>
              <a:t>!</a:t>
            </a:r>
          </a:p>
        </p:txBody>
      </p:sp>
      <p:sp>
        <p:nvSpPr>
          <p:cNvPr id="7" name="TextBox 5"/>
          <p:cNvSpPr txBox="1">
            <a:spLocks noChangeArrowheads="1"/>
          </p:cNvSpPr>
          <p:nvPr/>
        </p:nvSpPr>
        <p:spPr bwMode="auto">
          <a:xfrm>
            <a:off x="461963" y="5078413"/>
            <a:ext cx="353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dirty="0" err="1">
                <a:latin typeface="Comic Sans MS" pitchFamily="66" charset="0"/>
              </a:rPr>
              <a:t>vec</a:t>
            </a:r>
            <a:r>
              <a:rPr lang="en-US" sz="1800" b="1" dirty="0" err="1">
                <a:latin typeface="Comic Sans MS" pitchFamily="66" charset="0"/>
              </a:rPr>
              <a:t>.</a:t>
            </a:r>
            <a:r>
              <a:rPr lang="en-US" sz="1800" dirty="0" err="1">
                <a:solidFill>
                  <a:srgbClr val="6600CC"/>
                </a:solidFill>
                <a:latin typeface="Comic Sans MS" pitchFamily="66" charset="0"/>
              </a:rPr>
              <a:t>erase</a:t>
            </a:r>
            <a:r>
              <a:rPr lang="en-US" sz="1800" dirty="0">
                <a:latin typeface="Comic Sans MS" pitchFamily="66" charset="0"/>
              </a:rPr>
              <a:t>( </a:t>
            </a:r>
            <a:r>
              <a:rPr lang="en-US" sz="1800">
                <a:latin typeface="Comic Sans MS" pitchFamily="66" charset="0"/>
              </a:rPr>
              <a:t>v</a:t>
            </a:r>
            <a:r>
              <a:rPr lang="en-US" sz="1800" smtClean="0">
                <a:latin typeface="Comic Sans MS" pitchFamily="66" charset="0"/>
              </a:rPr>
              <a:t>ec.</a:t>
            </a:r>
            <a:r>
              <a:rPr lang="en-US" sz="1800" smtClean="0">
                <a:solidFill>
                  <a:srgbClr val="6600CC"/>
                </a:solidFill>
                <a:latin typeface="Comic Sans MS" pitchFamily="66" charset="0"/>
              </a:rPr>
              <a:t>begin</a:t>
            </a:r>
            <a:r>
              <a:rPr lang="en-US" sz="1800" dirty="0">
                <a:latin typeface="Comic Sans MS" pitchFamily="66" charset="0"/>
              </a:rPr>
              <a:t>() ); </a:t>
            </a:r>
          </a:p>
        </p:txBody>
      </p:sp>
      <p:sp>
        <p:nvSpPr>
          <p:cNvPr id="725019" name="AutoShape 27"/>
          <p:cNvSpPr>
            <a:spLocks noChangeArrowheads="1"/>
          </p:cNvSpPr>
          <p:nvPr/>
        </p:nvSpPr>
        <p:spPr bwMode="auto">
          <a:xfrm>
            <a:off x="2586038" y="2428875"/>
            <a:ext cx="3778250" cy="1974850"/>
          </a:xfrm>
          <a:prstGeom prst="wedgeRoundRectCallout">
            <a:avLst>
              <a:gd name="adj1" fmla="val -81847"/>
              <a:gd name="adj2" fmla="val 8914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Any guesses why it takes </a:t>
            </a:r>
            <a:r>
              <a:rPr lang="en-US" sz="2000">
                <a:solidFill>
                  <a:srgbClr val="FF0000"/>
                </a:solidFill>
              </a:rPr>
              <a:t>n</a:t>
            </a:r>
            <a:r>
              <a:rPr lang="en-US" sz="2000">
                <a:solidFill>
                  <a:schemeClr val="tx1"/>
                </a:solidFill>
              </a:rPr>
              <a:t> steps to delete the first item from a </a:t>
            </a:r>
            <a:r>
              <a:rPr lang="en-US" sz="2000">
                <a:solidFill>
                  <a:srgbClr val="6600CC"/>
                </a:solidFill>
              </a:rPr>
              <a:t>vector</a:t>
            </a:r>
            <a:r>
              <a:rPr lang="en-US" sz="2000">
                <a:solidFill>
                  <a:schemeClr val="tx1"/>
                </a:solidFill>
              </a:rPr>
              <a:t> containing </a:t>
            </a:r>
            <a:r>
              <a:rPr lang="en-US" sz="2000">
                <a:solidFill>
                  <a:srgbClr val="FF0000"/>
                </a:solidFill>
              </a:rPr>
              <a:t>n items?</a:t>
            </a:r>
            <a:endParaRPr lang="en-US">
              <a:solidFill>
                <a:srgbClr val="FF0000"/>
              </a:solidFill>
            </a:endParaRPr>
          </a:p>
        </p:txBody>
      </p:sp>
      <p:sp>
        <p:nvSpPr>
          <p:cNvPr id="725021" name="AutoShape 29"/>
          <p:cNvSpPr>
            <a:spLocks noChangeArrowheads="1"/>
          </p:cNvSpPr>
          <p:nvPr/>
        </p:nvSpPr>
        <p:spPr bwMode="auto">
          <a:xfrm>
            <a:off x="4502150" y="249238"/>
            <a:ext cx="4586288" cy="2141537"/>
          </a:xfrm>
          <a:prstGeom prst="wedgeRoundRectCallout">
            <a:avLst>
              <a:gd name="adj1" fmla="val -6352"/>
              <a:gd name="adj2" fmla="val 10040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Hmmm. Does that remind you of a search algorithm that we learned on the first day of class?</a:t>
            </a:r>
          </a:p>
          <a:p>
            <a:pPr algn="ctr"/>
            <a:endParaRPr lang="en-US" sz="2000">
              <a:solidFill>
                <a:schemeClr val="tx1"/>
              </a:solidFill>
            </a:endParaRPr>
          </a:p>
          <a:p>
            <a:pPr algn="ctr"/>
            <a:r>
              <a:rPr lang="en-US">
                <a:solidFill>
                  <a:srgbClr val="FF0000"/>
                </a:solidFill>
              </a:rPr>
              <a:t/>
            </a:r>
            <a:br>
              <a:rPr lang="en-US">
                <a:solidFill>
                  <a:srgbClr val="FF0000"/>
                </a:solidFill>
              </a:rPr>
            </a:br>
            <a:endParaRPr lang="en-US">
              <a:solidFill>
                <a:srgbClr val="FF0000"/>
              </a:solidFill>
            </a:endParaRPr>
          </a:p>
        </p:txBody>
      </p:sp>
      <p:pic>
        <p:nvPicPr>
          <p:cNvPr id="725026" name="Picture 34" descr="MC90044173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625" y="103028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725021"/>
                                        </p:tgtEl>
                                        <p:attrNameLst>
                                          <p:attrName>style.visibility</p:attrName>
                                        </p:attrNameLst>
                                      </p:cBhvr>
                                      <p:to>
                                        <p:strVal val="visible"/>
                                      </p:to>
                                    </p:set>
                                    <p:animEffect transition="in" filter="wipe(down)">
                                      <p:cBhvr>
                                        <p:cTn id="30" dur="500"/>
                                        <p:tgtEl>
                                          <p:spTgt spid="725021"/>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7250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72502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725026"/>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725019"/>
                                        </p:tgtEl>
                                        <p:attrNameLst>
                                          <p:attrName>style.visibility</p:attrName>
                                        </p:attrNameLst>
                                      </p:cBhvr>
                                      <p:to>
                                        <p:strVal val="visible"/>
                                      </p:to>
                                    </p:set>
                                    <p:animEffect transition="in" filter="wipe(down)">
                                      <p:cBhvr>
                                        <p:cTn id="62" dur="500"/>
                                        <p:tgtEl>
                                          <p:spTgt spid="72501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7250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p:bldP spid="17" grpId="0" animBg="1"/>
      <p:bldP spid="2" grpId="0"/>
      <p:bldP spid="3" grpId="0"/>
      <p:bldP spid="4" grpId="0"/>
      <p:bldP spid="5"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fld id="{B1C8EC0E-6F74-4649-B138-6B01883C13B4}" type="slidenum">
              <a:rPr lang="en-US"/>
              <a:pPr/>
              <a:t>28</a:t>
            </a:fld>
            <a:endParaRPr lang="en-US"/>
          </a:p>
        </p:txBody>
      </p:sp>
      <p:sp>
        <p:nvSpPr>
          <p:cNvPr id="727042" name="Title 1"/>
          <p:cNvSpPr>
            <a:spLocks noGrp="1"/>
          </p:cNvSpPr>
          <p:nvPr>
            <p:ph type="title" idx="4294967295"/>
          </p:nvPr>
        </p:nvSpPr>
        <p:spPr>
          <a:xfrm>
            <a:off x="457200" y="-76200"/>
            <a:ext cx="8229600" cy="1143000"/>
          </a:xfrm>
        </p:spPr>
        <p:txBody>
          <a:bodyPr/>
          <a:lstStyle/>
          <a:p>
            <a:r>
              <a:rPr lang="en-US"/>
              <a:t>The STL and Big-O</a:t>
            </a:r>
          </a:p>
        </p:txBody>
      </p:sp>
      <p:sp>
        <p:nvSpPr>
          <p:cNvPr id="14" name="TextBox 3"/>
          <p:cNvSpPr txBox="1">
            <a:spLocks noChangeArrowheads="1"/>
          </p:cNvSpPr>
          <p:nvPr/>
        </p:nvSpPr>
        <p:spPr bwMode="auto">
          <a:xfrm>
            <a:off x="311150" y="84772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It’s important to understand the Big-O of each operation </a:t>
            </a:r>
            <a:br>
              <a:rPr lang="en-US" sz="2200">
                <a:latin typeface="Comic Sans MS" pitchFamily="66" charset="0"/>
              </a:rPr>
            </a:br>
            <a:r>
              <a:rPr lang="en-US" sz="2200">
                <a:latin typeface="Comic Sans MS" pitchFamily="66" charset="0"/>
              </a:rPr>
              <a:t>(e.g. </a:t>
            </a:r>
            <a:r>
              <a:rPr lang="en-US" sz="2200">
                <a:solidFill>
                  <a:srgbClr val="7030A0"/>
                </a:solidFill>
                <a:latin typeface="Comic Sans MS" pitchFamily="66" charset="0"/>
              </a:rPr>
              <a:t>push_back, erase</a:t>
            </a:r>
            <a:r>
              <a:rPr lang="en-US" sz="2200">
                <a:latin typeface="Comic Sans MS" pitchFamily="66" charset="0"/>
              </a:rPr>
              <a:t>) for each STL class (e.g., </a:t>
            </a:r>
            <a:r>
              <a:rPr lang="en-US" sz="2200">
                <a:solidFill>
                  <a:srgbClr val="7030A0"/>
                </a:solidFill>
                <a:latin typeface="Comic Sans MS" pitchFamily="66" charset="0"/>
              </a:rPr>
              <a:t>list</a:t>
            </a:r>
            <a:r>
              <a:rPr lang="en-US" sz="2200">
                <a:latin typeface="Comic Sans MS" pitchFamily="66" charset="0"/>
              </a:rPr>
              <a:t>, </a:t>
            </a:r>
            <a:r>
              <a:rPr lang="en-US" sz="2200">
                <a:solidFill>
                  <a:srgbClr val="7030A0"/>
                </a:solidFill>
                <a:latin typeface="Comic Sans MS" pitchFamily="66" charset="0"/>
              </a:rPr>
              <a:t>vector</a:t>
            </a:r>
            <a:r>
              <a:rPr lang="en-US" sz="2200">
                <a:latin typeface="Comic Sans MS" pitchFamily="66" charset="0"/>
              </a:rPr>
              <a:t>)…</a:t>
            </a:r>
          </a:p>
        </p:txBody>
      </p:sp>
      <p:sp>
        <p:nvSpPr>
          <p:cNvPr id="15" name="TextBox 3"/>
          <p:cNvSpPr txBox="1">
            <a:spLocks noChangeArrowheads="1"/>
          </p:cNvSpPr>
          <p:nvPr/>
        </p:nvSpPr>
        <p:spPr bwMode="auto">
          <a:xfrm>
            <a:off x="100013" y="1795463"/>
            <a:ext cx="898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 because without knowing the Big-Os of the STL classes, </a:t>
            </a:r>
            <a:br>
              <a:rPr lang="en-US" sz="2200">
                <a:latin typeface="Comic Sans MS" pitchFamily="66" charset="0"/>
              </a:rPr>
            </a:br>
            <a:endParaRPr lang="en-US" sz="1000">
              <a:latin typeface="Comic Sans MS" pitchFamily="66" charset="0"/>
            </a:endParaRPr>
          </a:p>
          <a:p>
            <a:pPr algn="ctr"/>
            <a:r>
              <a:rPr lang="en-US" sz="2200">
                <a:latin typeface="Comic Sans MS" pitchFamily="66" charset="0"/>
              </a:rPr>
              <a:t>we can’t compute the Big-O of code that uses the STL classes!</a:t>
            </a:r>
          </a:p>
        </p:txBody>
      </p:sp>
      <p:sp>
        <p:nvSpPr>
          <p:cNvPr id="16" name="TextBox 3"/>
          <p:cNvSpPr txBox="1">
            <a:spLocks noChangeArrowheads="1"/>
          </p:cNvSpPr>
          <p:nvPr/>
        </p:nvSpPr>
        <p:spPr bwMode="auto">
          <a:xfrm>
            <a:off x="215900" y="3616325"/>
            <a:ext cx="39004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If we write a loop of our own that runs </a:t>
            </a:r>
            <a:r>
              <a:rPr lang="en-US" sz="2200">
                <a:solidFill>
                  <a:srgbClr val="FF0000"/>
                </a:solidFill>
                <a:latin typeface="Comic Sans MS" pitchFamily="66" charset="0"/>
              </a:rPr>
              <a:t>D times</a:t>
            </a:r>
            <a:r>
              <a:rPr lang="en-US" sz="2200">
                <a:latin typeface="Comic Sans MS" pitchFamily="66" charset="0"/>
              </a:rPr>
              <a:t>…</a:t>
            </a:r>
          </a:p>
        </p:txBody>
      </p:sp>
      <p:sp>
        <p:nvSpPr>
          <p:cNvPr id="2" name="TextBox 3"/>
          <p:cNvSpPr txBox="1">
            <a:spLocks noChangeArrowheads="1"/>
          </p:cNvSpPr>
          <p:nvPr/>
        </p:nvSpPr>
        <p:spPr bwMode="auto">
          <a:xfrm>
            <a:off x="288925" y="4457700"/>
            <a:ext cx="39004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And each iteration of our loop searches for an item in </a:t>
            </a:r>
            <a:br>
              <a:rPr lang="en-US" sz="2200">
                <a:latin typeface="Comic Sans MS" pitchFamily="66" charset="0"/>
              </a:rPr>
            </a:br>
            <a:r>
              <a:rPr lang="en-US" sz="2200">
                <a:latin typeface="Comic Sans MS" pitchFamily="66" charset="0"/>
              </a:rPr>
              <a:t>a </a:t>
            </a:r>
            <a:r>
              <a:rPr lang="en-US" sz="2200">
                <a:solidFill>
                  <a:srgbClr val="6600CC"/>
                </a:solidFill>
                <a:latin typeface="Comic Sans MS" pitchFamily="66" charset="0"/>
              </a:rPr>
              <a:t>set</a:t>
            </a:r>
            <a:r>
              <a:rPr lang="en-US" sz="2200">
                <a:latin typeface="Comic Sans MS" pitchFamily="66" charset="0"/>
              </a:rPr>
              <a:t> holding </a:t>
            </a:r>
            <a:r>
              <a:rPr lang="en-US" sz="2200">
                <a:solidFill>
                  <a:srgbClr val="FF0000"/>
                </a:solidFill>
                <a:latin typeface="Comic Sans MS" pitchFamily="66" charset="0"/>
              </a:rPr>
              <a:t>n items</a:t>
            </a:r>
            <a:r>
              <a:rPr lang="en-US" sz="2200">
                <a:latin typeface="Comic Sans MS" pitchFamily="66" charset="0"/>
              </a:rPr>
              <a:t>…</a:t>
            </a:r>
          </a:p>
        </p:txBody>
      </p:sp>
      <p:sp>
        <p:nvSpPr>
          <p:cNvPr id="3" name="TextBox 3"/>
          <p:cNvSpPr txBox="1">
            <a:spLocks noChangeArrowheads="1"/>
          </p:cNvSpPr>
          <p:nvPr/>
        </p:nvSpPr>
        <p:spPr bwMode="auto">
          <a:xfrm>
            <a:off x="346075" y="5740400"/>
            <a:ext cx="3698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what’s the Big-O of our loop???</a:t>
            </a:r>
            <a:endParaRPr lang="en-US" sz="2200">
              <a:solidFill>
                <a:srgbClr val="FF0000"/>
              </a:solidFill>
              <a:latin typeface="Comic Sans MS" pitchFamily="66" charset="0"/>
            </a:endParaRPr>
          </a:p>
        </p:txBody>
      </p:sp>
      <p:sp>
        <p:nvSpPr>
          <p:cNvPr id="4" name="TextBox 3"/>
          <p:cNvSpPr txBox="1">
            <a:spLocks noChangeArrowheads="1"/>
          </p:cNvSpPr>
          <p:nvPr/>
        </p:nvSpPr>
        <p:spPr bwMode="auto">
          <a:xfrm>
            <a:off x="273050" y="3109913"/>
            <a:ext cx="39004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For example…</a:t>
            </a:r>
          </a:p>
        </p:txBody>
      </p:sp>
      <p:sp>
        <p:nvSpPr>
          <p:cNvPr id="17" name="TextBox 6"/>
          <p:cNvSpPr txBox="1">
            <a:spLocks noChangeArrowheads="1"/>
          </p:cNvSpPr>
          <p:nvPr/>
        </p:nvSpPr>
        <p:spPr bwMode="auto">
          <a:xfrm>
            <a:off x="4425950" y="2832100"/>
            <a:ext cx="4214813" cy="3671888"/>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r>
              <a:rPr lang="en-US" sz="1800">
                <a:latin typeface="Comic Sans MS" pitchFamily="66" charset="0"/>
              </a:rPr>
              <a:t> </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p:txBody>
      </p:sp>
      <p:grpSp>
        <p:nvGrpSpPr>
          <p:cNvPr id="727064" name="Group 24"/>
          <p:cNvGrpSpPr>
            <a:grpSpLocks/>
          </p:cNvGrpSpPr>
          <p:nvPr/>
        </p:nvGrpSpPr>
        <p:grpSpPr bwMode="auto">
          <a:xfrm>
            <a:off x="4416425" y="4784725"/>
            <a:ext cx="4572000" cy="1739900"/>
            <a:chOff x="-1440" y="1979"/>
            <a:chExt cx="2880" cy="1096"/>
          </a:xfrm>
        </p:grpSpPr>
        <p:sp>
          <p:nvSpPr>
            <p:cNvPr id="727065" name="Rectangle 25"/>
            <p:cNvSpPr>
              <a:spLocks noChangeArrowheads="1"/>
            </p:cNvSpPr>
            <p:nvPr/>
          </p:nvSpPr>
          <p:spPr bwMode="auto">
            <a:xfrm>
              <a:off x="-1440" y="1979"/>
              <a:ext cx="2880" cy="10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tx1"/>
                  </a:solidFill>
                </a:rPr>
                <a:t>void otherFunc(</a:t>
              </a:r>
              <a:r>
                <a:rPr lang="en-US">
                  <a:solidFill>
                    <a:srgbClr val="6600CC"/>
                  </a:solidFill>
                </a:rPr>
                <a:t>vector</a:t>
              </a:r>
              <a:r>
                <a:rPr lang="en-US">
                  <a:solidFill>
                    <a:schemeClr val="tx1"/>
                  </a:solidFill>
                </a:rPr>
                <a:t>&lt;int&gt; &amp; vec)</a:t>
              </a:r>
            </a:p>
            <a:p>
              <a:r>
                <a:rPr lang="en-US">
                  <a:solidFill>
                    <a:schemeClr val="tx1"/>
                  </a:solidFill>
                </a:rPr>
                <a:t>{</a:t>
              </a:r>
            </a:p>
            <a:p>
              <a:endParaRPr lang="en-US">
                <a:solidFill>
                  <a:schemeClr val="tx1"/>
                </a:solidFill>
              </a:endParaRPr>
            </a:p>
            <a:p>
              <a:endParaRPr lang="en-US">
                <a:solidFill>
                  <a:schemeClr val="tx1"/>
                </a:solidFill>
              </a:endParaRPr>
            </a:p>
            <a:p>
              <a:endParaRPr lang="en-US">
                <a:solidFill>
                  <a:schemeClr val="tx1"/>
                </a:solidFill>
              </a:endParaRPr>
            </a:p>
            <a:p>
              <a:r>
                <a:rPr lang="en-US">
                  <a:solidFill>
                    <a:schemeClr val="tx1"/>
                  </a:solidFill>
                </a:rPr>
                <a:t>}</a:t>
              </a:r>
            </a:p>
          </p:txBody>
        </p:sp>
        <p:sp>
          <p:nvSpPr>
            <p:cNvPr id="5" name="TextBox 5"/>
            <p:cNvSpPr txBox="1">
              <a:spLocks noChangeArrowheads="1"/>
            </p:cNvSpPr>
            <p:nvPr/>
          </p:nvSpPr>
          <p:spPr bwMode="auto">
            <a:xfrm>
              <a:off x="-1243" y="2350"/>
              <a:ext cx="20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1259" y="2629"/>
              <a:ext cx="22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b="1">
                  <a:latin typeface="Comic Sans MS" pitchFamily="66" charset="0"/>
                </a:rPr>
                <a:t>.</a:t>
              </a:r>
              <a:r>
                <a:rPr lang="en-US" sz="1800">
                  <a:solidFill>
                    <a:srgbClr val="6600CC"/>
                  </a:solidFill>
                  <a:latin typeface="Comic Sans MS" pitchFamily="66" charset="0"/>
                </a:rPr>
                <a:t>erase</a:t>
              </a:r>
              <a:r>
                <a:rPr lang="en-US" sz="1800">
                  <a:latin typeface="Comic Sans MS" pitchFamily="66" charset="0"/>
                </a:rPr>
                <a:t>( myVec.</a:t>
              </a:r>
              <a:r>
                <a:rPr lang="en-US" sz="1800">
                  <a:solidFill>
                    <a:srgbClr val="6600CC"/>
                  </a:solidFill>
                  <a:latin typeface="Comic Sans MS" pitchFamily="66" charset="0"/>
                </a:rPr>
                <a:t>begin</a:t>
              </a:r>
              <a:r>
                <a:rPr lang="en-US" sz="1800">
                  <a:latin typeface="Comic Sans MS" pitchFamily="66" charset="0"/>
                </a:rPr>
                <a:t>() ); </a:t>
              </a:r>
            </a:p>
          </p:txBody>
        </p:sp>
      </p:grpSp>
      <p:sp>
        <p:nvSpPr>
          <p:cNvPr id="727058" name="Rectangle 18"/>
          <p:cNvSpPr>
            <a:spLocks noChangeArrowheads="1"/>
          </p:cNvSpPr>
          <p:nvPr/>
        </p:nvSpPr>
        <p:spPr bwMode="auto">
          <a:xfrm>
            <a:off x="4732338" y="5408613"/>
            <a:ext cx="252095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for (int i=0; i &lt; </a:t>
            </a:r>
            <a:r>
              <a:rPr lang="en-US">
                <a:solidFill>
                  <a:srgbClr val="FF0000"/>
                </a:solidFill>
              </a:rPr>
              <a:t>D</a:t>
            </a:r>
            <a:r>
              <a:rPr lang="en-US">
                <a:solidFill>
                  <a:schemeClr val="tx1"/>
                </a:solidFill>
              </a:rPr>
              <a:t> ; i++)</a:t>
            </a:r>
          </a:p>
        </p:txBody>
      </p:sp>
      <p:sp>
        <p:nvSpPr>
          <p:cNvPr id="727059" name="Rectangle 19"/>
          <p:cNvSpPr>
            <a:spLocks noChangeArrowheads="1"/>
          </p:cNvSpPr>
          <p:nvPr/>
        </p:nvSpPr>
        <p:spPr bwMode="auto">
          <a:xfrm>
            <a:off x="5053013" y="5719763"/>
            <a:ext cx="2357437"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1"/>
                </a:solidFill>
              </a:rPr>
              <a:t>inDict( dict, doc[i] );</a:t>
            </a:r>
          </a:p>
        </p:txBody>
      </p:sp>
      <p:sp>
        <p:nvSpPr>
          <p:cNvPr id="727061" name="AutoShape 21"/>
          <p:cNvSpPr>
            <a:spLocks noChangeArrowheads="1"/>
          </p:cNvSpPr>
          <p:nvPr/>
        </p:nvSpPr>
        <p:spPr bwMode="auto">
          <a:xfrm>
            <a:off x="3937000" y="723900"/>
            <a:ext cx="3781425" cy="1641475"/>
          </a:xfrm>
          <a:prstGeom prst="wedgeRoundRectCallout">
            <a:avLst>
              <a:gd name="adj1" fmla="val -4704"/>
              <a:gd name="adj2" fmla="val 11450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to search a </a:t>
            </a:r>
            <a:r>
              <a:rPr lang="en-US" sz="2000">
                <a:solidFill>
                  <a:srgbClr val="6600CC"/>
                </a:solidFill>
              </a:rPr>
              <a:t>set</a:t>
            </a:r>
            <a:r>
              <a:rPr lang="en-US" sz="2000">
                <a:solidFill>
                  <a:schemeClr val="tx1"/>
                </a:solidFill>
              </a:rPr>
              <a:t> of </a:t>
            </a:r>
            <a:br>
              <a:rPr lang="en-US" sz="2000">
                <a:solidFill>
                  <a:schemeClr val="tx1"/>
                </a:solidFill>
              </a:rPr>
            </a:br>
            <a:r>
              <a:rPr lang="en-US" sz="2000">
                <a:solidFill>
                  <a:srgbClr val="FF0000"/>
                </a:solidFill>
              </a:rPr>
              <a:t>n items</a:t>
            </a:r>
            <a:r>
              <a:rPr lang="en-US" sz="2000">
                <a:solidFill>
                  <a:schemeClr val="tx1"/>
                </a:solidFill>
              </a:rPr>
              <a:t> for a single value requires </a:t>
            </a:r>
            <a:r>
              <a:rPr lang="en-US" sz="2000">
                <a:solidFill>
                  <a:srgbClr val="FF0000"/>
                </a:solidFill>
              </a:rPr>
              <a:t>log</a:t>
            </a:r>
            <a:r>
              <a:rPr lang="en-US" sz="2000" b="1" baseline="-25000">
                <a:solidFill>
                  <a:srgbClr val="FF0000"/>
                </a:solidFill>
              </a:rPr>
              <a:t>2</a:t>
            </a:r>
            <a:r>
              <a:rPr lang="en-US" sz="2000">
                <a:solidFill>
                  <a:srgbClr val="FF0000"/>
                </a:solidFill>
              </a:rPr>
              <a:t>(n) </a:t>
            </a:r>
            <a:r>
              <a:rPr lang="en-US" sz="2000">
                <a:solidFill>
                  <a:schemeClr val="tx1"/>
                </a:solidFill>
              </a:rPr>
              <a:t>steps…</a:t>
            </a:r>
          </a:p>
        </p:txBody>
      </p:sp>
      <p:sp>
        <p:nvSpPr>
          <p:cNvPr id="727063" name="Rectangle 23"/>
          <p:cNvSpPr>
            <a:spLocks noChangeArrowheads="1"/>
          </p:cNvSpPr>
          <p:nvPr/>
        </p:nvSpPr>
        <p:spPr bwMode="auto">
          <a:xfrm>
            <a:off x="4416425" y="4451350"/>
            <a:ext cx="4572000" cy="2014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tx1"/>
                </a:solidFill>
              </a:rPr>
              <a:t>void </a:t>
            </a:r>
            <a:r>
              <a:rPr lang="en-US" dirty="0" err="1">
                <a:solidFill>
                  <a:schemeClr val="tx1"/>
                </a:solidFill>
              </a:rPr>
              <a:t>spellCheck</a:t>
            </a:r>
            <a:r>
              <a:rPr lang="en-US" dirty="0">
                <a:solidFill>
                  <a:schemeClr val="tx1"/>
                </a:solidFill>
              </a:rPr>
              <a:t>( </a:t>
            </a:r>
            <a:r>
              <a:rPr lang="en-US" dirty="0" smtClean="0">
                <a:solidFill>
                  <a:srgbClr val="6600CC"/>
                </a:solidFill>
              </a:rPr>
              <a:t>set</a:t>
            </a:r>
            <a:r>
              <a:rPr lang="en-US" dirty="0" smtClean="0">
                <a:solidFill>
                  <a:schemeClr val="tx1"/>
                </a:solidFill>
              </a:rPr>
              <a:t>&lt;string&gt; </a:t>
            </a:r>
            <a:r>
              <a:rPr lang="en-US" dirty="0">
                <a:solidFill>
                  <a:schemeClr val="tx1"/>
                </a:solidFill>
              </a:rPr>
              <a:t>&amp;</a:t>
            </a:r>
            <a:r>
              <a:rPr lang="en-US" dirty="0" err="1">
                <a:solidFill>
                  <a:schemeClr val="tx1"/>
                </a:solidFill>
              </a:rPr>
              <a:t>dict</a:t>
            </a:r>
            <a:r>
              <a:rPr lang="en-US" dirty="0">
                <a:solidFill>
                  <a:schemeClr val="tx1"/>
                </a:solidFill>
              </a:rPr>
              <a:t>, </a:t>
            </a:r>
            <a:br>
              <a:rPr lang="en-US" dirty="0">
                <a:solidFill>
                  <a:schemeClr val="tx1"/>
                </a:solidFill>
              </a:rPr>
            </a:br>
            <a:r>
              <a:rPr lang="en-US" dirty="0">
                <a:solidFill>
                  <a:schemeClr val="tx1"/>
                </a:solidFill>
              </a:rPr>
              <a:t>                          string doc[], </a:t>
            </a:r>
            <a:r>
              <a:rPr lang="en-US" dirty="0" err="1">
                <a:solidFill>
                  <a:schemeClr val="tx1"/>
                </a:solidFill>
              </a:rPr>
              <a:t>int</a:t>
            </a:r>
            <a:r>
              <a:rPr lang="en-US" dirty="0">
                <a:solidFill>
                  <a:schemeClr val="tx1"/>
                </a:solidFill>
              </a:rPr>
              <a:t> </a:t>
            </a:r>
            <a:r>
              <a:rPr lang="en-US" dirty="0">
                <a:solidFill>
                  <a:srgbClr val="FF0000"/>
                </a:solidFill>
              </a:rPr>
              <a:t>D</a:t>
            </a:r>
            <a:r>
              <a:rPr lang="en-US" dirty="0">
                <a:solidFill>
                  <a:schemeClr val="tx1"/>
                </a:solidFill>
              </a:rPr>
              <a:t> )</a:t>
            </a:r>
          </a:p>
          <a:p>
            <a:r>
              <a:rPr lang="en-US" dirty="0">
                <a:solidFill>
                  <a:schemeClr val="tx1"/>
                </a:solidFill>
              </a:rPr>
              <a:t>{</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p>
        </p:txBody>
      </p:sp>
      <p:sp>
        <p:nvSpPr>
          <p:cNvPr id="7" name="TextBox 3"/>
          <p:cNvSpPr txBox="1">
            <a:spLocks noChangeArrowheads="1"/>
          </p:cNvSpPr>
          <p:nvPr/>
        </p:nvSpPr>
        <p:spPr bwMode="auto">
          <a:xfrm>
            <a:off x="-111125" y="5729288"/>
            <a:ext cx="4743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the Big-O of our whole </a:t>
            </a:r>
            <a:br>
              <a:rPr lang="en-US" sz="2200">
                <a:latin typeface="Comic Sans MS" pitchFamily="66" charset="0"/>
              </a:rPr>
            </a:br>
            <a:r>
              <a:rPr lang="en-US" sz="2200">
                <a:latin typeface="Comic Sans MS" pitchFamily="66" charset="0"/>
              </a:rPr>
              <a:t>loop would be </a:t>
            </a:r>
            <a:r>
              <a:rPr lang="en-US" sz="2200">
                <a:solidFill>
                  <a:srgbClr val="FF0000"/>
                </a:solidFill>
                <a:latin typeface="Comic Sans MS" pitchFamily="66" charset="0"/>
              </a:rPr>
              <a:t>O( D * log</a:t>
            </a:r>
            <a:r>
              <a:rPr lang="en-US" sz="2200" b="1" baseline="-25000">
                <a:solidFill>
                  <a:srgbClr val="FF0000"/>
                </a:solidFill>
                <a:latin typeface="Comic Sans MS" pitchFamily="66" charset="0"/>
              </a:rPr>
              <a:t>2</a:t>
            </a:r>
            <a:r>
              <a:rPr lang="en-US" sz="2200">
                <a:solidFill>
                  <a:srgbClr val="FF0000"/>
                </a:solidFill>
                <a:latin typeface="Comic Sans MS" pitchFamily="66" charset="0"/>
              </a:rPr>
              <a:t>(n) ).</a:t>
            </a:r>
          </a:p>
        </p:txBody>
      </p:sp>
      <p:sp>
        <p:nvSpPr>
          <p:cNvPr id="727062" name="AutoShape 22"/>
          <p:cNvSpPr>
            <a:spLocks noChangeArrowheads="1"/>
          </p:cNvSpPr>
          <p:nvPr/>
        </p:nvSpPr>
        <p:spPr bwMode="auto">
          <a:xfrm>
            <a:off x="4445000" y="4211638"/>
            <a:ext cx="4029075" cy="931862"/>
          </a:xfrm>
          <a:prstGeom prst="wedgeRoundRectCallout">
            <a:avLst>
              <a:gd name="adj1" fmla="val 2324"/>
              <a:gd name="adj2" fmla="val 8492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we repeat this search operation </a:t>
            </a:r>
            <a:r>
              <a:rPr lang="en-US" sz="2000" dirty="0">
                <a:solidFill>
                  <a:srgbClr val="FF0000"/>
                </a:solidFill>
              </a:rPr>
              <a:t>D</a:t>
            </a:r>
            <a:r>
              <a:rPr lang="en-US" sz="2000" dirty="0">
                <a:solidFill>
                  <a:schemeClr val="tx1"/>
                </a:solidFill>
              </a:rPr>
              <a:t> different times…</a:t>
            </a:r>
          </a:p>
        </p:txBody>
      </p:sp>
      <p:sp>
        <p:nvSpPr>
          <p:cNvPr id="3077" name="TextBox 5"/>
          <p:cNvSpPr txBox="1">
            <a:spLocks noChangeArrowheads="1"/>
          </p:cNvSpPr>
          <p:nvPr/>
        </p:nvSpPr>
        <p:spPr bwMode="auto">
          <a:xfrm>
            <a:off x="4745038" y="3395663"/>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063"/>
                                        </p:tgtEl>
                                        <p:attrNameLst>
                                          <p:attrName>style.visibility</p:attrName>
                                        </p:attrNameLst>
                                      </p:cBhvr>
                                      <p:to>
                                        <p:strVal val="visible"/>
                                      </p:to>
                                    </p:set>
                                    <p:animEffect transition="in" filter="wipe(left)">
                                      <p:cBhvr>
                                        <p:cTn id="27" dur="500"/>
                                        <p:tgtEl>
                                          <p:spTgt spid="727063"/>
                                        </p:tgtEl>
                                      </p:cBhvr>
                                    </p:animEffect>
                                  </p:childTnLst>
                                </p:cTn>
                              </p:par>
                              <p:par>
                                <p:cTn id="28" presetID="10" presetClass="exit" presetSubtype="0" fill="hold" nodeType="withEffect">
                                  <p:stCondLst>
                                    <p:cond delay="0"/>
                                  </p:stCondLst>
                                  <p:childTnLst>
                                    <p:animEffect transition="out" filter="fade">
                                      <p:cBhvr>
                                        <p:cTn id="29" dur="1000"/>
                                        <p:tgtEl>
                                          <p:spTgt spid="727064"/>
                                        </p:tgtEl>
                                      </p:cBhvr>
                                    </p:animEffect>
                                    <p:set>
                                      <p:cBhvr>
                                        <p:cTn id="30" dur="1" fill="hold">
                                          <p:stCondLst>
                                            <p:cond delay="999"/>
                                          </p:stCondLst>
                                        </p:cTn>
                                        <p:tgtEl>
                                          <p:spTgt spid="727064"/>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27058"/>
                                        </p:tgtEl>
                                        <p:attrNameLst>
                                          <p:attrName>style.visibility</p:attrName>
                                        </p:attrNameLst>
                                      </p:cBhvr>
                                      <p:to>
                                        <p:strVal val="visible"/>
                                      </p:to>
                                    </p:set>
                                    <p:animEffect transition="in" filter="wipe(left)">
                                      <p:cBhvr>
                                        <p:cTn id="35" dur="500"/>
                                        <p:tgtEl>
                                          <p:spTgt spid="72705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27059"/>
                                        </p:tgtEl>
                                        <p:attrNameLst>
                                          <p:attrName>style.visibility</p:attrName>
                                        </p:attrNameLst>
                                      </p:cBhvr>
                                      <p:to>
                                        <p:strVal val="visible"/>
                                      </p:to>
                                    </p:set>
                                    <p:animEffect transition="in" filter="wipe(left)">
                                      <p:cBhvr>
                                        <p:cTn id="44" dur="500"/>
                                        <p:tgtEl>
                                          <p:spTgt spid="72705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727061"/>
                                        </p:tgtEl>
                                        <p:attrNameLst>
                                          <p:attrName>style.visibility</p:attrName>
                                        </p:attrNameLst>
                                      </p:cBhvr>
                                      <p:to>
                                        <p:strVal val="visible"/>
                                      </p:to>
                                    </p:set>
                                    <p:animEffect transition="in" filter="wipe(down)">
                                      <p:cBhvr>
                                        <p:cTn id="53" dur="500"/>
                                        <p:tgtEl>
                                          <p:spTgt spid="72706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727062"/>
                                        </p:tgtEl>
                                        <p:attrNameLst>
                                          <p:attrName>style.visibility</p:attrName>
                                        </p:attrNameLst>
                                      </p:cBhvr>
                                      <p:to>
                                        <p:strVal val="visible"/>
                                      </p:to>
                                    </p:set>
                                    <p:animEffect transition="in" filter="wipe(down)">
                                      <p:cBhvr>
                                        <p:cTn id="58" dur="500"/>
                                        <p:tgtEl>
                                          <p:spTgt spid="7270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xit" presetSubtype="8" fill="hold" grpId="1" nodeType="clickEffect">
                                  <p:stCondLst>
                                    <p:cond delay="0"/>
                                  </p:stCondLst>
                                  <p:childTnLst>
                                    <p:anim calcmode="lin" valueType="num">
                                      <p:cBhvr additive="base">
                                        <p:cTn id="62" dur="500"/>
                                        <p:tgtEl>
                                          <p:spTgt spid="3"/>
                                        </p:tgtEl>
                                        <p:attrNameLst>
                                          <p:attrName>ppt_x</p:attrName>
                                        </p:attrNameLst>
                                      </p:cBhvr>
                                      <p:tavLst>
                                        <p:tav tm="0">
                                          <p:val>
                                            <p:strVal val="ppt_x"/>
                                          </p:val>
                                        </p:tav>
                                        <p:tav tm="100000">
                                          <p:val>
                                            <p:strVal val="0-ppt_w/2"/>
                                          </p:val>
                                        </p:tav>
                                      </p:tavLst>
                                    </p:anim>
                                    <p:anim calcmode="lin" valueType="num">
                                      <p:cBhvr additive="base">
                                        <p:cTn id="63" dur="500"/>
                                        <p:tgtEl>
                                          <p:spTgt spid="3"/>
                                        </p:tgtEl>
                                        <p:attrNameLst>
                                          <p:attrName>ppt_y</p:attrName>
                                        </p:attrNameLst>
                                      </p:cBhvr>
                                      <p:tavLst>
                                        <p:tav tm="0">
                                          <p:val>
                                            <p:strVal val="ppt_y"/>
                                          </p:val>
                                        </p:tav>
                                        <p:tav tm="100000">
                                          <p:val>
                                            <p:strVal val="ppt_y"/>
                                          </p:val>
                                        </p:tav>
                                      </p:tavLst>
                                    </p:anim>
                                    <p:set>
                                      <p:cBhvr>
                                        <p:cTn id="64" dur="1" fill="hold">
                                          <p:stCondLst>
                                            <p:cond delay="499"/>
                                          </p:stCondLst>
                                        </p:cTn>
                                        <p:tgtEl>
                                          <p:spTgt spid="3"/>
                                        </p:tgtEl>
                                        <p:attrNameLst>
                                          <p:attrName>style.visibility</p:attrName>
                                        </p:attrNameLst>
                                      </p:cBhvr>
                                      <p:to>
                                        <p:strVal val="hidden"/>
                                      </p:to>
                                    </p:set>
                                  </p:childTnLst>
                                </p:cTn>
                              </p:par>
                              <p:par>
                                <p:cTn id="65" presetID="2" presetClass="entr" presetSubtype="8"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0-#ppt_w/2"/>
                                          </p:val>
                                        </p:tav>
                                        <p:tav tm="100000">
                                          <p:val>
                                            <p:strVal val="#ppt_x"/>
                                          </p:val>
                                        </p:tav>
                                      </p:tavLst>
                                    </p:anim>
                                    <p:anim calcmode="lin" valueType="num">
                                      <p:cBhvr additive="base">
                                        <p:cTn id="6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build="p"/>
      <p:bldP spid="16" grpId="0"/>
      <p:bldP spid="2" grpId="0"/>
      <p:bldP spid="3" grpId="0"/>
      <p:bldP spid="3" grpId="1"/>
      <p:bldP spid="4" grpId="0"/>
      <p:bldP spid="727058" grpId="0"/>
      <p:bldP spid="727059" grpId="0"/>
      <p:bldP spid="727061" grpId="0" animBg="1"/>
      <p:bldP spid="727063" grpId="0"/>
      <p:bldP spid="7" grpId="0"/>
      <p:bldP spid="7270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0FBD876E-F3A0-4E65-8B60-54EE626AC96C}" type="slidenum">
              <a:rPr lang="en-US"/>
              <a:pPr/>
              <a:t>29</a:t>
            </a:fld>
            <a:endParaRPr lang="en-US"/>
          </a:p>
        </p:txBody>
      </p:sp>
      <p:sp>
        <p:nvSpPr>
          <p:cNvPr id="715780" name="Rectangle 4"/>
          <p:cNvSpPr>
            <a:spLocks noGrp="1" noChangeArrowheads="1"/>
          </p:cNvSpPr>
          <p:nvPr>
            <p:ph type="title"/>
          </p:nvPr>
        </p:nvSpPr>
        <p:spPr>
          <a:xfrm>
            <a:off x="74613" y="-142875"/>
            <a:ext cx="8912225" cy="1143000"/>
          </a:xfrm>
          <a:noFill/>
          <a:ln/>
        </p:spPr>
        <p:txBody>
          <a:bodyPr/>
          <a:lstStyle/>
          <a:p>
            <a:r>
              <a:rPr lang="en-US" sz="2800"/>
              <a:t>Computing the Big-O of Algorithms that use STL</a:t>
            </a:r>
          </a:p>
        </p:txBody>
      </p:sp>
      <p:sp>
        <p:nvSpPr>
          <p:cNvPr id="715781" name="Text Box 5"/>
          <p:cNvSpPr txBox="1">
            <a:spLocks noChangeArrowheads="1"/>
          </p:cNvSpPr>
          <p:nvPr/>
        </p:nvSpPr>
        <p:spPr bwMode="auto">
          <a:xfrm>
            <a:off x="593725" y="944563"/>
            <a:ext cx="8321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look at another example to see how this works…</a:t>
            </a:r>
          </a:p>
        </p:txBody>
      </p:sp>
      <p:sp>
        <p:nvSpPr>
          <p:cNvPr id="715782" name="Text Box 6"/>
          <p:cNvSpPr txBox="1">
            <a:spLocks noChangeArrowheads="1"/>
          </p:cNvSpPr>
          <p:nvPr/>
        </p:nvSpPr>
        <p:spPr bwMode="auto">
          <a:xfrm>
            <a:off x="293688" y="1589088"/>
            <a:ext cx="4770437" cy="3116262"/>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printNums( vector&lt;int&gt;  &amp; v )</a:t>
            </a:r>
          </a:p>
          <a:p>
            <a:r>
              <a:rPr lang="en-US"/>
              <a:t>{</a:t>
            </a:r>
          </a:p>
          <a:p>
            <a:r>
              <a:rPr lang="en-US"/>
              <a:t>    int </a:t>
            </a:r>
            <a:r>
              <a:rPr lang="en-US">
                <a:solidFill>
                  <a:srgbClr val="FF0000"/>
                </a:solidFill>
              </a:rPr>
              <a:t>q</a:t>
            </a:r>
            <a:r>
              <a:rPr lang="en-US"/>
              <a:t> = v.size();</a:t>
            </a:r>
          </a:p>
          <a:p>
            <a:r>
              <a:rPr lang="en-US"/>
              <a:t>    for ( int i = 0; i &lt; </a:t>
            </a:r>
            <a:r>
              <a:rPr lang="en-US">
                <a:solidFill>
                  <a:srgbClr val="FF0000"/>
                </a:solidFill>
              </a:rPr>
              <a:t>q</a:t>
            </a:r>
            <a:r>
              <a:rPr lang="en-US"/>
              <a:t> ; i++ )</a:t>
            </a:r>
          </a:p>
          <a:p>
            <a:r>
              <a:rPr lang="en-US"/>
              <a:t>    {</a:t>
            </a:r>
          </a:p>
          <a:p>
            <a:r>
              <a:rPr lang="en-US"/>
              <a:t>         int a = v[0];   	// get 1st item</a:t>
            </a:r>
          </a:p>
          <a:p>
            <a:r>
              <a:rPr lang="en-US"/>
              <a:t>         cout &lt;&lt; a;      	// print it out</a:t>
            </a:r>
          </a:p>
          <a:p>
            <a:r>
              <a:rPr lang="en-US"/>
              <a:t>         v.erase( v.begin() );  // erase 1</a:t>
            </a:r>
            <a:r>
              <a:rPr lang="en-US" baseline="30000"/>
              <a:t>st</a:t>
            </a:r>
            <a:r>
              <a:rPr lang="en-US"/>
              <a:t> item</a:t>
            </a:r>
          </a:p>
          <a:p>
            <a:r>
              <a:rPr lang="en-US"/>
              <a:t>         v.push_back(a); 	// add it to end</a:t>
            </a:r>
          </a:p>
          <a:p>
            <a:r>
              <a:rPr lang="en-US"/>
              <a:t>    }</a:t>
            </a:r>
          </a:p>
          <a:p>
            <a:r>
              <a:rPr lang="en-US"/>
              <a:t>}</a:t>
            </a:r>
          </a:p>
        </p:txBody>
      </p:sp>
      <p:sp>
        <p:nvSpPr>
          <p:cNvPr id="715785" name="Text Box 9"/>
          <p:cNvSpPr txBox="1">
            <a:spLocks noChangeArrowheads="1"/>
          </p:cNvSpPr>
          <p:nvPr/>
        </p:nvSpPr>
        <p:spPr bwMode="auto">
          <a:xfrm>
            <a:off x="6519863" y="4314825"/>
            <a:ext cx="8969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a:t>
            </a:r>
          </a:p>
        </p:txBody>
      </p:sp>
      <p:sp>
        <p:nvSpPr>
          <p:cNvPr id="715787" name="Text Box 11"/>
          <p:cNvSpPr txBox="1">
            <a:spLocks noChangeArrowheads="1"/>
          </p:cNvSpPr>
          <p:nvPr/>
        </p:nvSpPr>
        <p:spPr bwMode="auto">
          <a:xfrm>
            <a:off x="5164138" y="1595438"/>
            <a:ext cx="38798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What is the Big-O </a:t>
            </a:r>
            <a:br>
              <a:rPr lang="en-US" sz="2400"/>
            </a:br>
            <a:r>
              <a:rPr lang="en-US" sz="2400"/>
              <a:t>of the </a:t>
            </a:r>
            <a:r>
              <a:rPr lang="en-US" sz="2400">
                <a:solidFill>
                  <a:srgbClr val="6600CC"/>
                </a:solidFill>
              </a:rPr>
              <a:t>loop</a:t>
            </a:r>
            <a:r>
              <a:rPr lang="en-US" sz="2400"/>
              <a:t> in terms of </a:t>
            </a:r>
            <a:r>
              <a:rPr lang="en-US" sz="2400">
                <a:solidFill>
                  <a:srgbClr val="FF0000"/>
                </a:solidFill>
              </a:rPr>
              <a:t>q</a:t>
            </a:r>
            <a:r>
              <a:rPr lang="en-US" sz="2400"/>
              <a:t>?</a:t>
            </a:r>
          </a:p>
        </p:txBody>
      </p:sp>
      <p:sp>
        <p:nvSpPr>
          <p:cNvPr id="715788" name="AutoShape 12"/>
          <p:cNvSpPr>
            <a:spLocks noChangeArrowheads="1"/>
          </p:cNvSpPr>
          <p:nvPr/>
        </p:nvSpPr>
        <p:spPr bwMode="auto">
          <a:xfrm>
            <a:off x="4010025" y="382588"/>
            <a:ext cx="2722563" cy="1428750"/>
          </a:xfrm>
          <a:prstGeom prst="wedgeRoundRectCallout">
            <a:avLst>
              <a:gd name="adj1" fmla="val -100495"/>
              <a:gd name="adj2" fmla="val 10333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as such, our loop runs </a:t>
            </a:r>
            <a:r>
              <a:rPr lang="en-US" sz="2000">
                <a:solidFill>
                  <a:srgbClr val="FF0000"/>
                </a:solidFill>
              </a:rPr>
              <a:t>q</a:t>
            </a:r>
            <a:r>
              <a:rPr lang="en-US" sz="2000">
                <a:solidFill>
                  <a:schemeClr val="tx1"/>
                </a:solidFill>
              </a:rPr>
              <a:t> times…</a:t>
            </a:r>
            <a:endParaRPr lang="en-US" sz="2000">
              <a:solidFill>
                <a:srgbClr val="FF0000"/>
              </a:solidFill>
            </a:endParaRPr>
          </a:p>
        </p:txBody>
      </p:sp>
      <p:sp>
        <p:nvSpPr>
          <p:cNvPr id="715789" name="AutoShape 13"/>
          <p:cNvSpPr>
            <a:spLocks noChangeArrowheads="1"/>
          </p:cNvSpPr>
          <p:nvPr/>
        </p:nvSpPr>
        <p:spPr bwMode="auto">
          <a:xfrm>
            <a:off x="4959350" y="952500"/>
            <a:ext cx="3600450" cy="2544763"/>
          </a:xfrm>
          <a:prstGeom prst="wedgeRoundRectCallout">
            <a:avLst>
              <a:gd name="adj1" fmla="val -124824"/>
              <a:gd name="adj2" fmla="val 369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each time our loop runs, we: </a:t>
            </a:r>
          </a:p>
          <a:p>
            <a:pPr algn="ctr"/>
            <a:endParaRPr lang="en-US" sz="2000">
              <a:solidFill>
                <a:schemeClr val="tx1"/>
              </a:solidFill>
            </a:endParaRPr>
          </a:p>
          <a:p>
            <a:pPr algn="ctr"/>
            <a:r>
              <a:rPr lang="en-US" sz="2000">
                <a:solidFill>
                  <a:schemeClr val="tx1"/>
                </a:solidFill>
              </a:rPr>
              <a:t>1. </a:t>
            </a:r>
            <a:r>
              <a:rPr lang="en-US" sz="2000">
                <a:solidFill>
                  <a:srgbClr val="6600CC"/>
                </a:solidFill>
              </a:rPr>
              <a:t>Access an item</a:t>
            </a:r>
            <a:r>
              <a:rPr lang="en-US" sz="2000">
                <a:solidFill>
                  <a:schemeClr val="tx1"/>
                </a:solidFill>
              </a:rPr>
              <a:t>: the cost of accessing an item in a vector is </a:t>
            </a:r>
            <a:r>
              <a:rPr lang="en-US" sz="2000">
                <a:solidFill>
                  <a:srgbClr val="FF0000"/>
                </a:solidFill>
              </a:rPr>
              <a:t>O(1) - </a:t>
            </a:r>
            <a:r>
              <a:rPr lang="en-US" sz="2000">
                <a:solidFill>
                  <a:schemeClr val="tx1"/>
                </a:solidFill>
              </a:rPr>
              <a:t>so we’ll remember that!</a:t>
            </a:r>
          </a:p>
        </p:txBody>
      </p:sp>
      <p:sp>
        <p:nvSpPr>
          <p:cNvPr id="715791" name="AutoShape 15"/>
          <p:cNvSpPr>
            <a:spLocks noChangeArrowheads="1"/>
          </p:cNvSpPr>
          <p:nvPr/>
        </p:nvSpPr>
        <p:spPr bwMode="auto">
          <a:xfrm>
            <a:off x="1169988" y="0"/>
            <a:ext cx="2722562" cy="1428750"/>
          </a:xfrm>
          <a:prstGeom prst="wedgeRoundRectCallout">
            <a:avLst>
              <a:gd name="adj1" fmla="val -51690"/>
              <a:gd name="adj2" fmla="val 105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our vector contains </a:t>
            </a:r>
            <a:r>
              <a:rPr lang="en-US" sz="2000">
                <a:solidFill>
                  <a:srgbClr val="FF0000"/>
                </a:solidFill>
              </a:rPr>
              <a:t>q</a:t>
            </a:r>
            <a:r>
              <a:rPr lang="en-US" sz="2000">
                <a:solidFill>
                  <a:schemeClr val="tx1"/>
                </a:solidFill>
              </a:rPr>
              <a:t> values…</a:t>
            </a:r>
            <a:endParaRPr lang="en-US" sz="2000">
              <a:solidFill>
                <a:srgbClr val="FF0000"/>
              </a:solidFill>
            </a:endParaRPr>
          </a:p>
        </p:txBody>
      </p:sp>
      <p:sp>
        <p:nvSpPr>
          <p:cNvPr id="715792" name="Text Box 16"/>
          <p:cNvSpPr txBox="1">
            <a:spLocks noChangeArrowheads="1"/>
          </p:cNvSpPr>
          <p:nvPr/>
        </p:nvSpPr>
        <p:spPr bwMode="auto">
          <a:xfrm>
            <a:off x="4829175" y="4840288"/>
            <a:ext cx="4314825" cy="2017712"/>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715794" name="AutoShape 18"/>
          <p:cNvSpPr>
            <a:spLocks noChangeArrowheads="1"/>
          </p:cNvSpPr>
          <p:nvPr/>
        </p:nvSpPr>
        <p:spPr bwMode="auto">
          <a:xfrm>
            <a:off x="5413375" y="1485900"/>
            <a:ext cx="3730625" cy="1974850"/>
          </a:xfrm>
          <a:prstGeom prst="wedgeRoundRectCallout">
            <a:avLst>
              <a:gd name="adj1" fmla="val -112468"/>
              <a:gd name="adj2" fmla="val 6206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2. </a:t>
            </a:r>
            <a:r>
              <a:rPr lang="en-US" sz="2000">
                <a:solidFill>
                  <a:srgbClr val="6600CC"/>
                </a:solidFill>
              </a:rPr>
              <a:t>Erase the </a:t>
            </a:r>
            <a:r>
              <a:rPr lang="en-US" sz="2000">
                <a:solidFill>
                  <a:srgbClr val="FF0000"/>
                </a:solidFill>
              </a:rPr>
              <a:t>first</a:t>
            </a:r>
            <a:r>
              <a:rPr lang="en-US" sz="2000">
                <a:solidFill>
                  <a:srgbClr val="6600CC"/>
                </a:solidFill>
              </a:rPr>
              <a:t> item in the vector</a:t>
            </a:r>
            <a:r>
              <a:rPr lang="en-US" sz="2000">
                <a:solidFill>
                  <a:schemeClr val="tx1"/>
                </a:solidFill>
              </a:rPr>
              <a:t>: the Big-O of erasing the first item in a vector with </a:t>
            </a:r>
            <a:r>
              <a:rPr lang="en-US" sz="2000">
                <a:solidFill>
                  <a:srgbClr val="FF0000"/>
                </a:solidFill>
              </a:rPr>
              <a:t>q </a:t>
            </a:r>
            <a:r>
              <a:rPr lang="en-US" sz="2000">
                <a:solidFill>
                  <a:schemeClr val="tx1"/>
                </a:solidFill>
              </a:rPr>
              <a:t>items is </a:t>
            </a:r>
            <a:r>
              <a:rPr lang="en-US" sz="2000">
                <a:solidFill>
                  <a:srgbClr val="FF0000"/>
                </a:solidFill>
              </a:rPr>
              <a:t>O(q)</a:t>
            </a:r>
            <a:r>
              <a:rPr lang="en-US" sz="2000">
                <a:solidFill>
                  <a:schemeClr val="tx1"/>
                </a:solidFill>
              </a:rPr>
              <a:t>.</a:t>
            </a:r>
          </a:p>
        </p:txBody>
      </p:sp>
      <p:sp>
        <p:nvSpPr>
          <p:cNvPr id="715795" name="Text Box 19"/>
          <p:cNvSpPr txBox="1">
            <a:spLocks noChangeArrowheads="1"/>
          </p:cNvSpPr>
          <p:nvPr/>
        </p:nvSpPr>
        <p:spPr bwMode="auto">
          <a:xfrm>
            <a:off x="325438" y="4779963"/>
            <a:ext cx="43180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Total steps performed during our loop:</a:t>
            </a:r>
          </a:p>
        </p:txBody>
      </p:sp>
      <p:sp>
        <p:nvSpPr>
          <p:cNvPr id="715796" name="Text Box 20"/>
          <p:cNvSpPr txBox="1">
            <a:spLocks noChangeArrowheads="1"/>
          </p:cNvSpPr>
          <p:nvPr/>
        </p:nvSpPr>
        <p:spPr bwMode="auto">
          <a:xfrm>
            <a:off x="2089150" y="5243513"/>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1</a:t>
            </a:r>
          </a:p>
        </p:txBody>
      </p:sp>
      <p:sp>
        <p:nvSpPr>
          <p:cNvPr id="715797" name="Text Box 21"/>
          <p:cNvSpPr txBox="1">
            <a:spLocks noChangeArrowheads="1"/>
          </p:cNvSpPr>
          <p:nvPr/>
        </p:nvSpPr>
        <p:spPr bwMode="auto">
          <a:xfrm>
            <a:off x="2352675" y="5243513"/>
            <a:ext cx="5794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q</a:t>
            </a:r>
          </a:p>
        </p:txBody>
      </p:sp>
      <p:sp>
        <p:nvSpPr>
          <p:cNvPr id="715798" name="AutoShape 22"/>
          <p:cNvSpPr>
            <a:spLocks noChangeArrowheads="1"/>
          </p:cNvSpPr>
          <p:nvPr/>
        </p:nvSpPr>
        <p:spPr bwMode="auto">
          <a:xfrm>
            <a:off x="5151438" y="2387600"/>
            <a:ext cx="3778250" cy="1974850"/>
          </a:xfrm>
          <a:prstGeom prst="wedgeRoundRectCallout">
            <a:avLst>
              <a:gd name="adj1" fmla="val -116093"/>
              <a:gd name="adj2" fmla="val 3199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3. </a:t>
            </a:r>
            <a:r>
              <a:rPr lang="en-US" sz="2000">
                <a:solidFill>
                  <a:srgbClr val="6600CC"/>
                </a:solidFill>
              </a:rPr>
              <a:t>Add the item to the </a:t>
            </a:r>
            <a:r>
              <a:rPr lang="en-US" sz="2000">
                <a:solidFill>
                  <a:srgbClr val="FF0000"/>
                </a:solidFill>
              </a:rPr>
              <a:t>end</a:t>
            </a:r>
            <a:r>
              <a:rPr lang="en-US" sz="2000">
                <a:solidFill>
                  <a:srgbClr val="6600CC"/>
                </a:solidFill>
              </a:rPr>
              <a:t> of the vector</a:t>
            </a:r>
            <a:r>
              <a:rPr lang="en-US" sz="2000">
                <a:solidFill>
                  <a:schemeClr val="tx1"/>
                </a:solidFill>
              </a:rPr>
              <a:t>: the Big-O of adding an item to the end of a vector is </a:t>
            </a:r>
            <a:r>
              <a:rPr lang="en-US" sz="2000">
                <a:solidFill>
                  <a:srgbClr val="FF0000"/>
                </a:solidFill>
              </a:rPr>
              <a:t>O(1)</a:t>
            </a:r>
            <a:r>
              <a:rPr lang="en-US">
                <a:solidFill>
                  <a:schemeClr val="tx1"/>
                </a:solidFill>
              </a:rPr>
              <a:t>.</a:t>
            </a:r>
          </a:p>
        </p:txBody>
      </p:sp>
      <p:sp>
        <p:nvSpPr>
          <p:cNvPr id="715799" name="Text Box 23"/>
          <p:cNvSpPr txBox="1">
            <a:spLocks noChangeArrowheads="1"/>
          </p:cNvSpPr>
          <p:nvPr/>
        </p:nvSpPr>
        <p:spPr bwMode="auto">
          <a:xfrm>
            <a:off x="2894013" y="5243513"/>
            <a:ext cx="557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+ 1</a:t>
            </a:r>
          </a:p>
        </p:txBody>
      </p:sp>
      <p:sp>
        <p:nvSpPr>
          <p:cNvPr id="715800" name="Text Box 24"/>
          <p:cNvSpPr txBox="1">
            <a:spLocks noChangeArrowheads="1"/>
          </p:cNvSpPr>
          <p:nvPr/>
        </p:nvSpPr>
        <p:spPr bwMode="auto">
          <a:xfrm>
            <a:off x="1362075" y="5805488"/>
            <a:ext cx="24511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 our total Big-O is:</a:t>
            </a:r>
          </a:p>
        </p:txBody>
      </p:sp>
      <p:sp>
        <p:nvSpPr>
          <p:cNvPr id="715802" name="Text Box 26"/>
          <p:cNvSpPr txBox="1">
            <a:spLocks noChangeArrowheads="1"/>
          </p:cNvSpPr>
          <p:nvPr/>
        </p:nvSpPr>
        <p:spPr bwMode="auto">
          <a:xfrm>
            <a:off x="1906588" y="6167438"/>
            <a:ext cx="931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O(q</a:t>
            </a:r>
            <a:r>
              <a:rPr lang="en-US" sz="2400" b="1" baseline="30000">
                <a:solidFill>
                  <a:srgbClr val="FF0000"/>
                </a:solidFill>
              </a:rPr>
              <a:t>2</a:t>
            </a:r>
            <a:r>
              <a:rPr lang="en-US" sz="2400">
                <a:solidFill>
                  <a:srgbClr val="FF0000"/>
                </a:solidFill>
              </a:rPr>
              <a:t>)</a:t>
            </a:r>
          </a:p>
        </p:txBody>
      </p:sp>
      <p:sp>
        <p:nvSpPr>
          <p:cNvPr id="715803" name="Rectangle 27"/>
          <p:cNvSpPr>
            <a:spLocks noChangeArrowheads="1"/>
          </p:cNvSpPr>
          <p:nvPr/>
        </p:nvSpPr>
        <p:spPr bwMode="auto">
          <a:xfrm>
            <a:off x="4845050" y="62706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4" name="Rectangle 28"/>
          <p:cNvSpPr>
            <a:spLocks noChangeArrowheads="1"/>
          </p:cNvSpPr>
          <p:nvPr/>
        </p:nvSpPr>
        <p:spPr bwMode="auto">
          <a:xfrm>
            <a:off x="4841875" y="57118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5" name="Rectangle 29"/>
          <p:cNvSpPr>
            <a:spLocks noChangeArrowheads="1"/>
          </p:cNvSpPr>
          <p:nvPr/>
        </p:nvSpPr>
        <p:spPr bwMode="auto">
          <a:xfrm>
            <a:off x="4838700" y="5430838"/>
            <a:ext cx="4298950" cy="24923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6" name="Text Box 30"/>
          <p:cNvSpPr txBox="1">
            <a:spLocks noChangeArrowheads="1"/>
          </p:cNvSpPr>
          <p:nvPr/>
        </p:nvSpPr>
        <p:spPr bwMode="auto">
          <a:xfrm>
            <a:off x="1438275" y="5240338"/>
            <a:ext cx="796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 * (</a:t>
            </a:r>
          </a:p>
        </p:txBody>
      </p:sp>
      <p:sp>
        <p:nvSpPr>
          <p:cNvPr id="715807" name="Text Box 31"/>
          <p:cNvSpPr txBox="1">
            <a:spLocks noChangeArrowheads="1"/>
          </p:cNvSpPr>
          <p:nvPr/>
        </p:nvSpPr>
        <p:spPr bwMode="auto">
          <a:xfrm>
            <a:off x="3336925" y="5226050"/>
            <a:ext cx="295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5782"/>
                                        </p:tgtEl>
                                        <p:attrNameLst>
                                          <p:attrName>style.visibility</p:attrName>
                                        </p:attrNameLst>
                                      </p:cBhvr>
                                      <p:to>
                                        <p:strVal val="visible"/>
                                      </p:to>
                                    </p:set>
                                    <p:anim calcmode="lin" valueType="num">
                                      <p:cBhvr additive="base">
                                        <p:cTn id="7" dur="500" fill="hold"/>
                                        <p:tgtEl>
                                          <p:spTgt spid="715782"/>
                                        </p:tgtEl>
                                        <p:attrNameLst>
                                          <p:attrName>ppt_x</p:attrName>
                                        </p:attrNameLst>
                                      </p:cBhvr>
                                      <p:tavLst>
                                        <p:tav tm="0">
                                          <p:val>
                                            <p:strVal val="0-#ppt_w/2"/>
                                          </p:val>
                                        </p:tav>
                                        <p:tav tm="100000">
                                          <p:val>
                                            <p:strVal val="#ppt_x"/>
                                          </p:val>
                                        </p:tav>
                                      </p:tavLst>
                                    </p:anim>
                                    <p:anim calcmode="lin" valueType="num">
                                      <p:cBhvr additive="base">
                                        <p:cTn id="8" dur="500" fill="hold"/>
                                        <p:tgtEl>
                                          <p:spTgt spid="7157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57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5785"/>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715792"/>
                                        </p:tgtEl>
                                        <p:attrNameLst>
                                          <p:attrName>style.visibility</p:attrName>
                                        </p:attrNameLst>
                                      </p:cBhvr>
                                      <p:to>
                                        <p:strVal val="visible"/>
                                      </p:to>
                                    </p:set>
                                    <p:anim calcmode="lin" valueType="num">
                                      <p:cBhvr additive="base">
                                        <p:cTn id="19" dur="500" fill="hold"/>
                                        <p:tgtEl>
                                          <p:spTgt spid="715792"/>
                                        </p:tgtEl>
                                        <p:attrNameLst>
                                          <p:attrName>ppt_x</p:attrName>
                                        </p:attrNameLst>
                                      </p:cBhvr>
                                      <p:tavLst>
                                        <p:tav tm="0">
                                          <p:val>
                                            <p:strVal val="1+#ppt_w/2"/>
                                          </p:val>
                                        </p:tav>
                                        <p:tav tm="100000">
                                          <p:val>
                                            <p:strVal val="#ppt_x"/>
                                          </p:val>
                                        </p:tav>
                                      </p:tavLst>
                                    </p:anim>
                                    <p:anim calcmode="lin" valueType="num">
                                      <p:cBhvr additive="base">
                                        <p:cTn id="20" dur="500" fill="hold"/>
                                        <p:tgtEl>
                                          <p:spTgt spid="7157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15791"/>
                                        </p:tgtEl>
                                        <p:attrNameLst>
                                          <p:attrName>style.visibility</p:attrName>
                                        </p:attrNameLst>
                                      </p:cBhvr>
                                      <p:to>
                                        <p:strVal val="visible"/>
                                      </p:to>
                                    </p:set>
                                    <p:animEffect transition="in" filter="wipe(down)">
                                      <p:cBhvr>
                                        <p:cTn id="25" dur="500"/>
                                        <p:tgtEl>
                                          <p:spTgt spid="7157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15791"/>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15788"/>
                                        </p:tgtEl>
                                        <p:attrNameLst>
                                          <p:attrName>style.visibility</p:attrName>
                                        </p:attrNameLst>
                                      </p:cBhvr>
                                      <p:to>
                                        <p:strVal val="visible"/>
                                      </p:to>
                                    </p:set>
                                    <p:animEffect transition="in" filter="wipe(down)">
                                      <p:cBhvr>
                                        <p:cTn id="34" dur="500"/>
                                        <p:tgtEl>
                                          <p:spTgt spid="7157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57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5806"/>
                                        </p:tgtEl>
                                        <p:attrNameLst>
                                          <p:attrName>style.visibility</p:attrName>
                                        </p:attrNameLst>
                                      </p:cBhvr>
                                      <p:to>
                                        <p:strVal val="visible"/>
                                      </p:to>
                                    </p:set>
                                    <p:animEffect transition="in" filter="wipe(left)">
                                      <p:cBhvr>
                                        <p:cTn id="43" dur="500"/>
                                        <p:tgtEl>
                                          <p:spTgt spid="71580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715807"/>
                                        </p:tgtEl>
                                        <p:attrNameLst>
                                          <p:attrName>style.visibility</p:attrName>
                                        </p:attrNameLst>
                                      </p:cBhvr>
                                      <p:to>
                                        <p:strVal val="visible"/>
                                      </p:to>
                                    </p:set>
                                    <p:animEffect transition="in" filter="wipe(left)">
                                      <p:cBhvr>
                                        <p:cTn id="47" dur="500"/>
                                        <p:tgtEl>
                                          <p:spTgt spid="7158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1578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15789"/>
                                        </p:tgtEl>
                                        <p:attrNameLst>
                                          <p:attrName>style.visibility</p:attrName>
                                        </p:attrNameLst>
                                      </p:cBhvr>
                                      <p:to>
                                        <p:strVal val="visible"/>
                                      </p:to>
                                    </p:set>
                                    <p:animEffect transition="in" filter="wipe(down)">
                                      <p:cBhvr>
                                        <p:cTn id="56" dur="500"/>
                                        <p:tgtEl>
                                          <p:spTgt spid="71578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15803"/>
                                        </p:tgtEl>
                                        <p:attrNameLst>
                                          <p:attrName>style.visibility</p:attrName>
                                        </p:attrNameLst>
                                      </p:cBhvr>
                                      <p:to>
                                        <p:strVal val="visible"/>
                                      </p:to>
                                    </p:set>
                                    <p:animEffect transition="in" filter="wipe(left)">
                                      <p:cBhvr>
                                        <p:cTn id="59" dur="500"/>
                                        <p:tgtEl>
                                          <p:spTgt spid="7158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15796"/>
                                        </p:tgtEl>
                                        <p:attrNameLst>
                                          <p:attrName>style.visibility</p:attrName>
                                        </p:attrNameLst>
                                      </p:cBhvr>
                                      <p:to>
                                        <p:strVal val="visible"/>
                                      </p:to>
                                    </p:set>
                                    <p:animEffect transition="in" filter="wipe(left)">
                                      <p:cBhvr>
                                        <p:cTn id="64" dur="500"/>
                                        <p:tgtEl>
                                          <p:spTgt spid="7157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15803"/>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1578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15794"/>
                                        </p:tgtEl>
                                        <p:attrNameLst>
                                          <p:attrName>style.visibility</p:attrName>
                                        </p:attrNameLst>
                                      </p:cBhvr>
                                      <p:to>
                                        <p:strVal val="visible"/>
                                      </p:to>
                                    </p:set>
                                    <p:animEffect transition="in" filter="wipe(down)">
                                      <p:cBhvr>
                                        <p:cTn id="77" dur="500"/>
                                        <p:tgtEl>
                                          <p:spTgt spid="71579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15804"/>
                                        </p:tgtEl>
                                        <p:attrNameLst>
                                          <p:attrName>style.visibility</p:attrName>
                                        </p:attrNameLst>
                                      </p:cBhvr>
                                      <p:to>
                                        <p:strVal val="visible"/>
                                      </p:to>
                                    </p:set>
                                    <p:animEffect transition="in" filter="wipe(left)">
                                      <p:cBhvr>
                                        <p:cTn id="80" dur="500"/>
                                        <p:tgtEl>
                                          <p:spTgt spid="7158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15797"/>
                                        </p:tgtEl>
                                        <p:attrNameLst>
                                          <p:attrName>style.visibility</p:attrName>
                                        </p:attrNameLst>
                                      </p:cBhvr>
                                      <p:to>
                                        <p:strVal val="visible"/>
                                      </p:to>
                                    </p:set>
                                    <p:animEffect transition="in" filter="wipe(left)">
                                      <p:cBhvr>
                                        <p:cTn id="85" dur="500"/>
                                        <p:tgtEl>
                                          <p:spTgt spid="71579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71580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715794"/>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nodeType="clickEffect">
                                  <p:stCondLst>
                                    <p:cond delay="0"/>
                                  </p:stCondLst>
                                  <p:childTnLst>
                                    <p:set>
                                      <p:cBhvr>
                                        <p:cTn id="97" dur="1" fill="hold">
                                          <p:stCondLst>
                                            <p:cond delay="0"/>
                                          </p:stCondLst>
                                        </p:cTn>
                                        <p:tgtEl>
                                          <p:spTgt spid="715798"/>
                                        </p:tgtEl>
                                        <p:attrNameLst>
                                          <p:attrName>style.visibility</p:attrName>
                                        </p:attrNameLst>
                                      </p:cBhvr>
                                      <p:to>
                                        <p:strVal val="visible"/>
                                      </p:to>
                                    </p:set>
                                    <p:animEffect transition="in" filter="wipe(down)">
                                      <p:cBhvr>
                                        <p:cTn id="98" dur="500"/>
                                        <p:tgtEl>
                                          <p:spTgt spid="71579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715805"/>
                                        </p:tgtEl>
                                        <p:attrNameLst>
                                          <p:attrName>style.visibility</p:attrName>
                                        </p:attrNameLst>
                                      </p:cBhvr>
                                      <p:to>
                                        <p:strVal val="visible"/>
                                      </p:to>
                                    </p:set>
                                    <p:animEffect transition="in" filter="wipe(left)">
                                      <p:cBhvr>
                                        <p:cTn id="101" dur="500"/>
                                        <p:tgtEl>
                                          <p:spTgt spid="71580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15799"/>
                                        </p:tgtEl>
                                        <p:attrNameLst>
                                          <p:attrName>style.visibility</p:attrName>
                                        </p:attrNameLst>
                                      </p:cBhvr>
                                      <p:to>
                                        <p:strVal val="visible"/>
                                      </p:to>
                                    </p:set>
                                    <p:animEffect transition="in" filter="wipe(left)">
                                      <p:cBhvr>
                                        <p:cTn id="106" dur="500"/>
                                        <p:tgtEl>
                                          <p:spTgt spid="71579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15805"/>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715798"/>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5800"/>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15802"/>
                                        </p:tgtEl>
                                        <p:attrNameLst>
                                          <p:attrName>style.visibility</p:attrName>
                                        </p:attrNameLst>
                                      </p:cBhvr>
                                      <p:to>
                                        <p:strVal val="visible"/>
                                      </p:to>
                                    </p:set>
                                    <p:animEffect transition="in" filter="wipe(left)">
                                      <p:cBhvr>
                                        <p:cTn id="123" dur="500"/>
                                        <p:tgtEl>
                                          <p:spTgt spid="71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2" grpId="0" animBg="1"/>
      <p:bldP spid="715785" grpId="0"/>
      <p:bldP spid="715787" grpId="0"/>
      <p:bldP spid="715788" grpId="0" animBg="1"/>
      <p:bldP spid="715788" grpId="1" animBg="1"/>
      <p:bldP spid="715789" grpId="0" animBg="1"/>
      <p:bldP spid="715789" grpId="1" animBg="1"/>
      <p:bldP spid="715791" grpId="0" animBg="1"/>
      <p:bldP spid="715791" grpId="1" animBg="1"/>
      <p:bldP spid="715792" grpId="0" animBg="1"/>
      <p:bldP spid="715794" grpId="0" animBg="1"/>
      <p:bldP spid="715794" grpId="1" animBg="1"/>
      <p:bldP spid="715795" grpId="0"/>
      <p:bldP spid="715796" grpId="0"/>
      <p:bldP spid="715797" grpId="0"/>
      <p:bldP spid="715799" grpId="0"/>
      <p:bldP spid="715800" grpId="0"/>
      <p:bldP spid="715802" grpId="0"/>
      <p:bldP spid="715803" grpId="0" animBg="1"/>
      <p:bldP spid="715803" grpId="1" animBg="1"/>
      <p:bldP spid="715804" grpId="0" animBg="1"/>
      <p:bldP spid="715804" grpId="1" animBg="1"/>
      <p:bldP spid="715805" grpId="0" animBg="1"/>
      <p:bldP spid="715805" grpId="1" animBg="1"/>
      <p:bldP spid="715806" grpId="0"/>
      <p:bldP spid="71580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485A6F53-DCD5-43AD-B662-1D8D415C00D7}" type="slidenum">
              <a:rPr lang="en-US"/>
              <a:pPr/>
              <a:t>3</a:t>
            </a:fld>
            <a:endParaRPr lang="en-US"/>
          </a:p>
        </p:txBody>
      </p:sp>
      <p:sp>
        <p:nvSpPr>
          <p:cNvPr id="685058" name="Text Box 2"/>
          <p:cNvSpPr txBox="1">
            <a:spLocks noChangeArrowheads="1"/>
          </p:cNvSpPr>
          <p:nvPr/>
        </p:nvSpPr>
        <p:spPr bwMode="auto">
          <a:xfrm>
            <a:off x="228600" y="1066800"/>
            <a:ext cx="5486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Right! We could measure the time it takes for an algorithm to run.</a:t>
            </a:r>
          </a:p>
        </p:txBody>
      </p:sp>
      <p:sp>
        <p:nvSpPr>
          <p:cNvPr id="685059" name="Text Box 3"/>
          <p:cNvSpPr txBox="1">
            <a:spLocks noChangeArrowheads="1"/>
          </p:cNvSpPr>
          <p:nvPr/>
        </p:nvSpPr>
        <p:spPr bwMode="auto">
          <a:xfrm>
            <a:off x="5334000" y="2133600"/>
            <a:ext cx="36306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But that has flaws!  What are they?</a:t>
            </a:r>
          </a:p>
        </p:txBody>
      </p:sp>
      <p:sp>
        <p:nvSpPr>
          <p:cNvPr id="685061" name="Rectangle 5"/>
          <p:cNvSpPr>
            <a:spLocks noGrp="1" noChangeArrowheads="1"/>
          </p:cNvSpPr>
          <p:nvPr>
            <p:ph type="title"/>
          </p:nvPr>
        </p:nvSpPr>
        <p:spPr>
          <a:noFill/>
          <a:ln/>
        </p:spPr>
        <p:txBody>
          <a:bodyPr/>
          <a:lstStyle/>
          <a:p>
            <a:r>
              <a:rPr lang="en-US"/>
              <a:t>How Fast is That Algorithm?</a:t>
            </a:r>
          </a:p>
        </p:txBody>
      </p:sp>
      <p:pic>
        <p:nvPicPr>
          <p:cNvPr id="685062" name="Picture 6" descr="MCj042423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838200"/>
            <a:ext cx="1160463" cy="1160463"/>
          </a:xfrm>
          <a:prstGeom prst="rect">
            <a:avLst/>
          </a:prstGeom>
          <a:noFill/>
          <a:extLst>
            <a:ext uri="{909E8E84-426E-40DD-AFC4-6F175D3DCCD1}">
              <a14:hiddenFill xmlns:a14="http://schemas.microsoft.com/office/drawing/2010/main">
                <a:solidFill>
                  <a:srgbClr val="FFFFFF"/>
                </a:solidFill>
              </a14:hiddenFill>
            </a:ext>
          </a:extLst>
        </p:spPr>
      </p:pic>
      <p:sp>
        <p:nvSpPr>
          <p:cNvPr id="685063" name="Text Box 7"/>
          <p:cNvSpPr txBox="1">
            <a:spLocks noChangeArrowheads="1"/>
          </p:cNvSpPr>
          <p:nvPr/>
        </p:nvSpPr>
        <p:spPr bwMode="auto">
          <a:xfrm>
            <a:off x="685800" y="3048000"/>
            <a:ext cx="75025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finished in 31 seconds.”</a:t>
            </a:r>
            <a:endParaRPr lang="en-US" sz="2400">
              <a:solidFill>
                <a:schemeClr val="accent2"/>
              </a:solidFill>
            </a:endParaRPr>
          </a:p>
        </p:txBody>
      </p:sp>
      <p:sp>
        <p:nvSpPr>
          <p:cNvPr id="685064" name="Text Box 8"/>
          <p:cNvSpPr txBox="1">
            <a:spLocks noChangeArrowheads="1"/>
          </p:cNvSpPr>
          <p:nvPr/>
        </p:nvSpPr>
        <p:spPr bwMode="auto">
          <a:xfrm>
            <a:off x="309563" y="35814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“Mine finished in 30 seconds, it’s better!”</a:t>
            </a:r>
            <a:endParaRPr lang="en-US" sz="2400">
              <a:solidFill>
                <a:schemeClr val="accent2"/>
              </a:solidFill>
            </a:endParaRPr>
          </a:p>
        </p:txBody>
      </p:sp>
      <p:sp>
        <p:nvSpPr>
          <p:cNvPr id="685065" name="Text Box 9"/>
          <p:cNvSpPr txBox="1">
            <a:spLocks noChangeArrowheads="1"/>
          </p:cNvSpPr>
          <p:nvPr/>
        </p:nvSpPr>
        <p:spPr bwMode="auto">
          <a:xfrm>
            <a:off x="260350" y="4114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How fast is your PC? Mine is 1GHZ.”</a:t>
            </a:r>
            <a:endParaRPr lang="en-US" sz="2400">
              <a:solidFill>
                <a:schemeClr val="accent2"/>
              </a:solidFill>
            </a:endParaRPr>
          </a:p>
        </p:txBody>
      </p:sp>
      <p:sp>
        <p:nvSpPr>
          <p:cNvPr id="685066" name="Text Box 10"/>
          <p:cNvSpPr txBox="1">
            <a:spLocks noChangeArrowheads="1"/>
          </p:cNvSpPr>
          <p:nvPr/>
        </p:nvSpPr>
        <p:spPr bwMode="auto">
          <a:xfrm>
            <a:off x="228600" y="4724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“Err… Mine is 3GHZ.”</a:t>
            </a:r>
            <a:endParaRPr lang="en-US" sz="2400">
              <a:solidFill>
                <a:schemeClr val="accent2"/>
              </a:solidFill>
            </a:endParaRPr>
          </a:p>
        </p:txBody>
      </p:sp>
      <p:sp>
        <p:nvSpPr>
          <p:cNvPr id="685067" name="Text Box 11"/>
          <p:cNvSpPr txBox="1">
            <a:spLocks noChangeArrowheads="1"/>
          </p:cNvSpPr>
          <p:nvPr/>
        </p:nvSpPr>
        <p:spPr bwMode="auto">
          <a:xfrm>
            <a:off x="336550" y="5257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“Aha – so my algorithm is really almost 3x faster!”</a:t>
            </a:r>
            <a:endParaRPr lang="en-US" sz="2400">
              <a:solidFill>
                <a:schemeClr val="accent2"/>
              </a:solidFill>
            </a:endParaRPr>
          </a:p>
        </p:txBody>
      </p:sp>
      <p:sp>
        <p:nvSpPr>
          <p:cNvPr id="685068" name="Text Box 12"/>
          <p:cNvSpPr txBox="1">
            <a:spLocks noChangeArrowheads="1"/>
          </p:cNvSpPr>
          <p:nvPr/>
        </p:nvSpPr>
        <p:spPr bwMode="auto">
          <a:xfrm>
            <a:off x="336550" y="5867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“Sigh. Carey’s right again.”</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685062"/>
                                        </p:tgtEl>
                                        <p:attrNameLst>
                                          <p:attrName>style.visibility</p:attrName>
                                        </p:attrNameLst>
                                      </p:cBhvr>
                                      <p:to>
                                        <p:strVal val="visible"/>
                                      </p:to>
                                    </p:set>
                                    <p:anim calcmode="lin" valueType="num">
                                      <p:cBhvr additive="base">
                                        <p:cTn id="10" dur="500" fill="hold"/>
                                        <p:tgtEl>
                                          <p:spTgt spid="685062"/>
                                        </p:tgtEl>
                                        <p:attrNameLst>
                                          <p:attrName>ppt_x</p:attrName>
                                        </p:attrNameLst>
                                      </p:cBhvr>
                                      <p:tavLst>
                                        <p:tav tm="0">
                                          <p:val>
                                            <p:strVal val="1+#ppt_w/2"/>
                                          </p:val>
                                        </p:tav>
                                        <p:tav tm="100000">
                                          <p:val>
                                            <p:strVal val="#ppt_x"/>
                                          </p:val>
                                        </p:tav>
                                      </p:tavLst>
                                    </p:anim>
                                    <p:anim calcmode="lin" valueType="num">
                                      <p:cBhvr additive="base">
                                        <p:cTn id="11" dur="500" fill="hold"/>
                                        <p:tgtEl>
                                          <p:spTgt spid="685062"/>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85059">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8506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5064">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5065">
                                            <p:txEl>
                                              <p:pRg st="0" end="0"/>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5066">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067">
                                            <p:txEl>
                                              <p:pRg st="0" end="0"/>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850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p:bldP spid="685059" grpId="0" build="p"/>
      <p:bldP spid="685063" grpId="0" build="p"/>
      <p:bldP spid="685064" grpId="0" build="p"/>
      <p:bldP spid="685065" grpId="0" build="p"/>
      <p:bldP spid="685066" grpId="0" build="p"/>
      <p:bldP spid="685067" grpId="0" build="p"/>
      <p:bldP spid="68506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AFB00394-5180-4873-99B7-26158303842A}" type="slidenum">
              <a:rPr lang="en-US"/>
              <a:pPr/>
              <a:t>30</a:t>
            </a:fld>
            <a:endParaRPr lang="en-US"/>
          </a:p>
        </p:txBody>
      </p:sp>
      <p:sp>
        <p:nvSpPr>
          <p:cNvPr id="719874" name="Rectangle 2"/>
          <p:cNvSpPr>
            <a:spLocks noGrp="1" noChangeArrowheads="1"/>
          </p:cNvSpPr>
          <p:nvPr>
            <p:ph type="title"/>
          </p:nvPr>
        </p:nvSpPr>
        <p:spPr/>
        <p:txBody>
          <a:bodyPr/>
          <a:lstStyle/>
          <a:p>
            <a:r>
              <a:rPr lang="en-US"/>
              <a:t>STL and Big Oh Cheat Sheet</a:t>
            </a:r>
          </a:p>
        </p:txBody>
      </p:sp>
      <p:sp>
        <p:nvSpPr>
          <p:cNvPr id="719875" name="Text Box 3"/>
          <p:cNvSpPr txBox="1">
            <a:spLocks noChangeArrowheads="1"/>
          </p:cNvSpPr>
          <p:nvPr/>
        </p:nvSpPr>
        <p:spPr bwMode="auto">
          <a:xfrm>
            <a:off x="1614488" y="3465513"/>
            <a:ext cx="5883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set</a:t>
            </a:r>
          </a:p>
          <a:p>
            <a:r>
              <a:rPr lang="en-US" sz="2400">
                <a:solidFill>
                  <a:schemeClr val="accent2"/>
                </a:solidFill>
              </a:rPr>
              <a:t>Purpose:</a:t>
            </a:r>
            <a:r>
              <a:rPr lang="en-US" sz="2400"/>
              <a:t> Maintains a set of unique items</a:t>
            </a:r>
          </a:p>
          <a:p>
            <a:r>
              <a:rPr lang="en-US" sz="2400">
                <a:solidFill>
                  <a:schemeClr val="accent2"/>
                </a:solidFill>
              </a:rPr>
              <a:t>Usage:</a:t>
            </a:r>
            <a:r>
              <a:rPr lang="en-US" sz="2400"/>
              <a:t>    set&lt;string&gt; s; s.insert(“Ack!”);</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6" name="Text Box 4"/>
          <p:cNvSpPr txBox="1">
            <a:spLocks noChangeArrowheads="1"/>
          </p:cNvSpPr>
          <p:nvPr/>
        </p:nvSpPr>
        <p:spPr bwMode="auto">
          <a:xfrm>
            <a:off x="1739900" y="3670300"/>
            <a:ext cx="6010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map</a:t>
            </a:r>
          </a:p>
          <a:p>
            <a:r>
              <a:rPr lang="en-US" sz="2400">
                <a:solidFill>
                  <a:schemeClr val="accent2"/>
                </a:solidFill>
              </a:rPr>
              <a:t>Purpose:</a:t>
            </a:r>
            <a:r>
              <a:rPr lang="en-US" sz="2400"/>
              <a:t> Maps one item to another</a:t>
            </a:r>
          </a:p>
          <a:p>
            <a:r>
              <a:rPr lang="en-US" sz="2400">
                <a:solidFill>
                  <a:schemeClr val="accent2"/>
                </a:solidFill>
              </a:rPr>
              <a:t>Usage:</a:t>
            </a:r>
            <a:r>
              <a:rPr lang="en-US" sz="2400"/>
              <a:t>    map&lt;int,string&gt; m; m[10] = “Bill”;</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7" name="Text Box 5"/>
          <p:cNvSpPr txBox="1">
            <a:spLocks noChangeArrowheads="1"/>
          </p:cNvSpPr>
          <p:nvPr/>
        </p:nvSpPr>
        <p:spPr bwMode="auto">
          <a:xfrm>
            <a:off x="2290763" y="3559175"/>
            <a:ext cx="4913312"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queue </a:t>
            </a:r>
            <a:r>
              <a:rPr lang="en-US" sz="2400">
                <a:solidFill>
                  <a:schemeClr val="tx1"/>
                </a:solidFill>
              </a:rPr>
              <a:t>and </a:t>
            </a:r>
            <a:r>
              <a:rPr lang="en-US" sz="2400">
                <a:solidFill>
                  <a:srgbClr val="008080"/>
                </a:solidFill>
              </a:rPr>
              <a:t>stack</a:t>
            </a:r>
          </a:p>
          <a:p>
            <a:r>
              <a:rPr lang="en-US" sz="2400">
                <a:solidFill>
                  <a:schemeClr val="accent2"/>
                </a:solidFill>
              </a:rPr>
              <a:t>Purpose:</a:t>
            </a:r>
            <a:r>
              <a:rPr lang="en-US" sz="2400"/>
              <a:t> Classic stack/queue</a:t>
            </a:r>
          </a:p>
          <a:p>
            <a:r>
              <a:rPr lang="en-US" sz="2400">
                <a:solidFill>
                  <a:schemeClr val="accent2"/>
                </a:solidFill>
              </a:rPr>
              <a:t>Usage:</a:t>
            </a:r>
            <a:r>
              <a:rPr lang="en-US" sz="2400"/>
              <a:t>    queue&lt;long&gt; q; q.push(5);</a:t>
            </a:r>
          </a:p>
          <a:p>
            <a:r>
              <a:rPr lang="en-US" sz="2400">
                <a:solidFill>
                  <a:schemeClr val="accent2"/>
                </a:solidFill>
              </a:rPr>
              <a:t>Inserting a new item:</a:t>
            </a:r>
            <a:r>
              <a:rPr lang="en-US" sz="2400"/>
              <a:t> </a:t>
            </a:r>
            <a:r>
              <a:rPr lang="en-US" sz="2400">
                <a:solidFill>
                  <a:srgbClr val="FF0000"/>
                </a:solidFill>
              </a:rPr>
              <a:t>O(1)</a:t>
            </a:r>
          </a:p>
          <a:p>
            <a:r>
              <a:rPr lang="en-US" sz="2400">
                <a:solidFill>
                  <a:schemeClr val="accent2"/>
                </a:solidFill>
              </a:rPr>
              <a:t>Popping an item:</a:t>
            </a:r>
            <a:r>
              <a:rPr lang="en-US" sz="2400"/>
              <a:t> 	    </a:t>
            </a:r>
            <a:r>
              <a:rPr lang="en-US" sz="2400">
                <a:solidFill>
                  <a:srgbClr val="FF0000"/>
                </a:solidFill>
              </a:rPr>
              <a:t>O(1)</a:t>
            </a:r>
          </a:p>
          <a:p>
            <a:r>
              <a:rPr lang="en-US" sz="2400">
                <a:solidFill>
                  <a:schemeClr val="accent2"/>
                </a:solidFill>
              </a:rPr>
              <a:t>Examining the top:</a:t>
            </a:r>
            <a:r>
              <a:rPr lang="en-US" sz="2400"/>
              <a:t> 	    </a:t>
            </a:r>
            <a:r>
              <a:rPr lang="en-US" sz="2400">
                <a:solidFill>
                  <a:srgbClr val="FF0000"/>
                </a:solidFill>
              </a:rPr>
              <a:t>O(1)</a:t>
            </a:r>
          </a:p>
        </p:txBody>
      </p:sp>
      <p:sp>
        <p:nvSpPr>
          <p:cNvPr id="719878" name="Text Box 6"/>
          <p:cNvSpPr txBox="1">
            <a:spLocks noChangeArrowheads="1"/>
          </p:cNvSpPr>
          <p:nvPr/>
        </p:nvSpPr>
        <p:spPr bwMode="auto">
          <a:xfrm>
            <a:off x="1846263" y="3051175"/>
            <a:ext cx="5962650" cy="3381375"/>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vector</a:t>
            </a:r>
          </a:p>
          <a:p>
            <a:r>
              <a:rPr lang="en-US" sz="2400">
                <a:solidFill>
                  <a:schemeClr val="accent2"/>
                </a:solidFill>
              </a:rPr>
              <a:t>Purpose:</a:t>
            </a:r>
            <a:r>
              <a:rPr lang="en-US" sz="2400"/>
              <a:t> A resizable array</a:t>
            </a:r>
          </a:p>
          <a:p>
            <a:r>
              <a:rPr lang="en-US" sz="2400">
                <a:solidFill>
                  <a:schemeClr val="accent2"/>
                </a:solidFill>
              </a:rPr>
              <a:t>Usage:</a:t>
            </a:r>
            <a:r>
              <a:rPr lang="en-US" sz="2400"/>
              <a:t>    vector&lt;int&gt; v; v.push_back(42);</a:t>
            </a:r>
          </a:p>
          <a:p>
            <a:r>
              <a:rPr lang="en-US" sz="2000">
                <a:solidFill>
                  <a:schemeClr val="accent2"/>
                </a:solidFill>
              </a:rPr>
              <a:t>Inserting an item (top, or middle): </a:t>
            </a:r>
            <a:r>
              <a:rPr lang="en-US" sz="2400"/>
              <a:t>           </a:t>
            </a:r>
            <a:r>
              <a:rPr lang="en-US" sz="2400">
                <a:solidFill>
                  <a:srgbClr val="FF0000"/>
                </a:solidFill>
              </a:rPr>
              <a:t>O(n)</a:t>
            </a:r>
          </a:p>
          <a:p>
            <a:r>
              <a:rPr lang="en-US" sz="2000">
                <a:solidFill>
                  <a:schemeClr val="accent2"/>
                </a:solidFill>
              </a:rPr>
              <a:t>Inserting an item (bottom):                         </a:t>
            </a:r>
            <a:r>
              <a:rPr lang="en-US" sz="2400">
                <a:solidFill>
                  <a:srgbClr val="FF0000"/>
                </a:solidFill>
              </a:rPr>
              <a:t>O(1)</a:t>
            </a:r>
          </a:p>
          <a:p>
            <a:r>
              <a:rPr lang="en-US" sz="2000">
                <a:solidFill>
                  <a:schemeClr val="accent2"/>
                </a:solidFill>
              </a:rPr>
              <a:t>Deleting an item (top, or middle): </a:t>
            </a:r>
            <a:r>
              <a:rPr lang="en-US" sz="2400"/>
              <a:t>            </a:t>
            </a:r>
            <a:r>
              <a:rPr lang="en-US" sz="2400">
                <a:solidFill>
                  <a:srgbClr val="FF0000"/>
                </a:solidFill>
              </a:rPr>
              <a:t>O(n)</a:t>
            </a:r>
          </a:p>
          <a:p>
            <a:r>
              <a:rPr lang="en-US" sz="2000">
                <a:solidFill>
                  <a:schemeClr val="accent2"/>
                </a:solidFill>
              </a:rPr>
              <a:t>Deleting an item (bottom):</a:t>
            </a:r>
            <a:r>
              <a:rPr lang="en-US" sz="2400">
                <a:solidFill>
                  <a:schemeClr val="accent2"/>
                </a:solidFill>
              </a:rPr>
              <a:t>                      </a:t>
            </a:r>
            <a:r>
              <a:rPr lang="en-US" sz="2400">
                <a:solidFill>
                  <a:srgbClr val="FF0000"/>
                </a:solidFill>
              </a:rPr>
              <a:t>O(1)</a:t>
            </a:r>
          </a:p>
          <a:p>
            <a:r>
              <a:rPr lang="en-US" sz="2000">
                <a:solidFill>
                  <a:schemeClr val="accent2"/>
                </a:solidFill>
              </a:rPr>
              <a:t>Accessing an item (top, middle, or bottom): </a:t>
            </a:r>
            <a:r>
              <a:rPr lang="en-US" sz="2400">
                <a:solidFill>
                  <a:srgbClr val="FF0000"/>
                </a:solidFill>
              </a:rPr>
              <a:t>O(1)</a:t>
            </a:r>
          </a:p>
          <a:p>
            <a:r>
              <a:rPr lang="en-US" sz="2000">
                <a:solidFill>
                  <a:schemeClr val="accent2"/>
                </a:solidFill>
              </a:rPr>
              <a:t>Finding an item: </a:t>
            </a:r>
            <a:r>
              <a:rPr lang="en-US" sz="2000"/>
              <a:t>                                          </a:t>
            </a:r>
            <a:r>
              <a:rPr lang="en-US" sz="2400">
                <a:solidFill>
                  <a:srgbClr val="FF0000"/>
                </a:solidFill>
              </a:rPr>
              <a:t>O(n)</a:t>
            </a:r>
          </a:p>
        </p:txBody>
      </p:sp>
      <p:sp>
        <p:nvSpPr>
          <p:cNvPr id="719879" name="Text Box 7"/>
          <p:cNvSpPr txBox="1">
            <a:spLocks noChangeArrowheads="1"/>
          </p:cNvSpPr>
          <p:nvPr/>
        </p:nvSpPr>
        <p:spPr bwMode="auto">
          <a:xfrm>
            <a:off x="1541463" y="2879725"/>
            <a:ext cx="6130925" cy="3625850"/>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list</a:t>
            </a:r>
          </a:p>
          <a:p>
            <a:r>
              <a:rPr lang="en-US" sz="2400">
                <a:solidFill>
                  <a:schemeClr val="accent2"/>
                </a:solidFill>
              </a:rPr>
              <a:t>Purpose:</a:t>
            </a:r>
            <a:r>
              <a:rPr lang="en-US" sz="2400"/>
              <a:t> Linked list</a:t>
            </a:r>
          </a:p>
          <a:p>
            <a:r>
              <a:rPr lang="en-US" sz="2400">
                <a:solidFill>
                  <a:schemeClr val="accent2"/>
                </a:solidFill>
              </a:rPr>
              <a:t>Usage:</a:t>
            </a:r>
            <a:r>
              <a:rPr lang="en-US" sz="2400"/>
              <a:t>    list&lt;int&gt; x; x.push_back(5);</a:t>
            </a:r>
          </a:p>
          <a:p>
            <a:r>
              <a:rPr lang="en-US" sz="2000">
                <a:solidFill>
                  <a:schemeClr val="accent2"/>
                </a:solidFill>
              </a:rPr>
              <a:t>Inserting an item (top, middle*, or bottom): </a:t>
            </a:r>
            <a:r>
              <a:rPr lang="en-US" sz="2400"/>
              <a:t> </a:t>
            </a:r>
            <a:r>
              <a:rPr lang="en-US" sz="2400">
                <a:solidFill>
                  <a:srgbClr val="FF0000"/>
                </a:solidFill>
              </a:rPr>
              <a:t>O(1)</a:t>
            </a:r>
          </a:p>
          <a:p>
            <a:r>
              <a:rPr lang="en-US" sz="2000">
                <a:solidFill>
                  <a:schemeClr val="accent2"/>
                </a:solidFill>
              </a:rPr>
              <a:t>Deleting an item (top, middle*, or bottom):</a:t>
            </a:r>
            <a:r>
              <a:rPr lang="en-US" sz="2400"/>
              <a:t>   </a:t>
            </a:r>
            <a:r>
              <a:rPr lang="en-US" sz="2400">
                <a:solidFill>
                  <a:srgbClr val="FF0000"/>
                </a:solidFill>
              </a:rPr>
              <a:t>O(1)</a:t>
            </a:r>
          </a:p>
          <a:p>
            <a:r>
              <a:rPr lang="en-US" sz="2000">
                <a:solidFill>
                  <a:schemeClr val="accent2"/>
                </a:solidFill>
              </a:rPr>
              <a:t>Accessing an item (top or bottom):                </a:t>
            </a:r>
            <a:r>
              <a:rPr lang="en-US" sz="2400">
                <a:solidFill>
                  <a:srgbClr val="FF0000"/>
                </a:solidFill>
              </a:rPr>
              <a:t>O(1)</a:t>
            </a:r>
          </a:p>
          <a:p>
            <a:r>
              <a:rPr lang="en-US" sz="2000">
                <a:solidFill>
                  <a:schemeClr val="accent2"/>
                </a:solidFill>
              </a:rPr>
              <a:t>Accessing an item (middle):                           </a:t>
            </a:r>
            <a:r>
              <a:rPr lang="en-US" sz="2400">
                <a:solidFill>
                  <a:srgbClr val="FF0000"/>
                </a:solidFill>
              </a:rPr>
              <a:t>O(n)</a:t>
            </a:r>
          </a:p>
          <a:p>
            <a:r>
              <a:rPr lang="en-US" sz="2000">
                <a:solidFill>
                  <a:schemeClr val="accent2"/>
                </a:solidFill>
              </a:rPr>
              <a:t>Finding an item: </a:t>
            </a:r>
            <a:r>
              <a:rPr lang="en-US" sz="2000"/>
              <a:t>                                            </a:t>
            </a:r>
            <a:r>
              <a:rPr lang="en-US" sz="2400">
                <a:solidFill>
                  <a:srgbClr val="FF0000"/>
                </a:solidFill>
              </a:rPr>
              <a:t>O(n)</a:t>
            </a:r>
          </a:p>
          <a:p>
            <a:r>
              <a:rPr lang="en-US" sz="2000"/>
              <a:t> </a:t>
            </a:r>
            <a:r>
              <a:rPr lang="en-US" sz="2000">
                <a:solidFill>
                  <a:srgbClr val="006666"/>
                </a:solidFill>
              </a:rPr>
              <a:t>*But to get to the middle, you may have to</a:t>
            </a:r>
          </a:p>
          <a:p>
            <a:r>
              <a:rPr lang="en-US" sz="2000">
                <a:solidFill>
                  <a:srgbClr val="006666"/>
                </a:solidFill>
              </a:rPr>
              <a:t>  first iterate through X items, at cost </a:t>
            </a:r>
            <a:r>
              <a:rPr lang="en-US" sz="2000">
                <a:solidFill>
                  <a:srgbClr val="CC0000"/>
                </a:solidFill>
              </a:rPr>
              <a:t>O(x)</a:t>
            </a:r>
          </a:p>
        </p:txBody>
      </p:sp>
      <p:sp>
        <p:nvSpPr>
          <p:cNvPr id="719880" name="Text Box 8"/>
          <p:cNvSpPr txBox="1">
            <a:spLocks noChangeArrowheads="1"/>
          </p:cNvSpPr>
          <p:nvPr/>
        </p:nvSpPr>
        <p:spPr bwMode="auto">
          <a:xfrm>
            <a:off x="320675" y="1144588"/>
            <a:ext cx="85947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describing the Big-O of each </a:t>
            </a:r>
            <a:r>
              <a:rPr lang="en-US" sz="2400">
                <a:solidFill>
                  <a:srgbClr val="6600CC"/>
                </a:solidFill>
              </a:rPr>
              <a:t>operation</a:t>
            </a:r>
            <a:r>
              <a:rPr lang="en-US" sz="2400"/>
              <a:t> (e.g. </a:t>
            </a:r>
            <a:r>
              <a:rPr lang="en-US" sz="2400">
                <a:solidFill>
                  <a:srgbClr val="FF0000"/>
                </a:solidFill>
              </a:rPr>
              <a:t>insert</a:t>
            </a:r>
            <a:r>
              <a:rPr lang="en-US" sz="2400"/>
              <a:t>) on a </a:t>
            </a:r>
            <a:r>
              <a:rPr lang="en-US" sz="2400">
                <a:solidFill>
                  <a:srgbClr val="6600CC"/>
                </a:solidFill>
              </a:rPr>
              <a:t>container</a:t>
            </a:r>
            <a:r>
              <a:rPr lang="en-US" sz="2400"/>
              <a:t> (e.g., a </a:t>
            </a:r>
            <a:r>
              <a:rPr lang="en-US" sz="2400">
                <a:solidFill>
                  <a:srgbClr val="FF0000"/>
                </a:solidFill>
              </a:rPr>
              <a:t>vector</a:t>
            </a:r>
            <a:r>
              <a:rPr lang="en-US" sz="2400"/>
              <a:t>) below, we assume that the container holds </a:t>
            </a:r>
            <a:r>
              <a:rPr lang="en-US" sz="2400">
                <a:solidFill>
                  <a:srgbClr val="FF0000"/>
                </a:solidFill>
              </a:rPr>
              <a:t>n items</a:t>
            </a:r>
            <a:r>
              <a:rPr lang="en-US" sz="2400"/>
              <a:t> when the operation is performed.</a:t>
            </a:r>
          </a:p>
        </p:txBody>
      </p:sp>
      <p:sp>
        <p:nvSpPr>
          <p:cNvPr id="719883" name="Text Box 11"/>
          <p:cNvSpPr txBox="1">
            <a:spLocks noChangeArrowheads="1"/>
          </p:cNvSpPr>
          <p:nvPr/>
        </p:nvSpPr>
        <p:spPr bwMode="auto">
          <a:xfrm>
            <a:off x="188913" y="5875338"/>
            <a:ext cx="85947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If instead of holding </a:t>
            </a:r>
            <a:r>
              <a:rPr lang="en-US" sz="2400">
                <a:solidFill>
                  <a:srgbClr val="FF0000"/>
                </a:solidFill>
              </a:rPr>
              <a:t>n</a:t>
            </a:r>
            <a:r>
              <a:rPr lang="en-US" sz="2400"/>
              <a:t> items, a container holds </a:t>
            </a:r>
            <a:r>
              <a:rPr lang="en-US" sz="2400">
                <a:solidFill>
                  <a:srgbClr val="FF0000"/>
                </a:solidFill>
              </a:rPr>
              <a:t>p</a:t>
            </a:r>
            <a:r>
              <a:rPr lang="en-US" sz="2400"/>
              <a:t> items, then just replace </a:t>
            </a:r>
            <a:r>
              <a:rPr lang="en-US" sz="2400">
                <a:solidFill>
                  <a:srgbClr val="FF0000"/>
                </a:solidFill>
              </a:rPr>
              <a:t>“n”</a:t>
            </a:r>
            <a:r>
              <a:rPr lang="en-US" sz="2400"/>
              <a:t> with </a:t>
            </a:r>
            <a:r>
              <a:rPr lang="en-US" sz="2400">
                <a:solidFill>
                  <a:srgbClr val="FF0000"/>
                </a:solidFill>
              </a:rPr>
              <a:t>“p”</a:t>
            </a:r>
            <a:r>
              <a:rPr lang="en-US" sz="2400"/>
              <a:t> when you do your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19875"/>
                                        </p:tgtEl>
                                        <p:attrNameLst>
                                          <p:attrName>style.visibility</p:attrName>
                                        </p:attrNameLst>
                                      </p:cBhvr>
                                      <p:to>
                                        <p:strVal val="visible"/>
                                      </p:to>
                                    </p:set>
                                    <p:anim calcmode="lin" valueType="num">
                                      <p:cBhvr additive="base">
                                        <p:cTn id="11" dur="500" fill="hold"/>
                                        <p:tgtEl>
                                          <p:spTgt spid="719875"/>
                                        </p:tgtEl>
                                        <p:attrNameLst>
                                          <p:attrName>ppt_x</p:attrName>
                                        </p:attrNameLst>
                                      </p:cBhvr>
                                      <p:tavLst>
                                        <p:tav tm="0">
                                          <p:val>
                                            <p:strVal val="#ppt_x"/>
                                          </p:val>
                                        </p:tav>
                                        <p:tav tm="100000">
                                          <p:val>
                                            <p:strVal val="#ppt_x"/>
                                          </p:val>
                                        </p:tav>
                                      </p:tavLst>
                                    </p:anim>
                                    <p:anim calcmode="lin" valueType="num">
                                      <p:cBhvr additive="base">
                                        <p:cTn id="12" dur="500" fill="hold"/>
                                        <p:tgtEl>
                                          <p:spTgt spid="71987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grpId="1" nodeType="clickEffect">
                                  <p:stCondLst>
                                    <p:cond delay="0"/>
                                  </p:stCondLst>
                                  <p:childTnLst>
                                    <p:animScale>
                                      <p:cBhvr>
                                        <p:cTn id="16" dur="2000" fill="hold"/>
                                        <p:tgtEl>
                                          <p:spTgt spid="719875"/>
                                        </p:tgtEl>
                                      </p:cBhvr>
                                      <p:by x="40000" y="40000"/>
                                    </p:animScale>
                                  </p:childTnLst>
                                </p:cTn>
                              </p:par>
                              <p:par>
                                <p:cTn id="17" presetID="64" presetClass="path" presetSubtype="0" accel="50000" decel="50000" fill="hold" grpId="2" nodeType="withEffect">
                                  <p:stCondLst>
                                    <p:cond delay="0"/>
                                  </p:stCondLst>
                                  <p:childTnLst>
                                    <p:animMotion origin="layout" path="M -3.88889E-6 8.97317E-7 L -0.32413 -0.21577 " pathEditMode="relative" rAng="0" ptsTypes="AA">
                                      <p:cBhvr>
                                        <p:cTn id="18" dur="2000" fill="hold"/>
                                        <p:tgtEl>
                                          <p:spTgt spid="719875"/>
                                        </p:tgtEl>
                                        <p:attrNameLst>
                                          <p:attrName>ppt_x</p:attrName>
                                          <p:attrName>ppt_y</p:attrName>
                                        </p:attrNameLst>
                                      </p:cBhvr>
                                      <p:rCtr x="-16215" y="-10800"/>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9876"/>
                                        </p:tgtEl>
                                        <p:attrNameLst>
                                          <p:attrName>style.visibility</p:attrName>
                                        </p:attrNameLst>
                                      </p:cBhvr>
                                      <p:to>
                                        <p:strVal val="visible"/>
                                      </p:to>
                                    </p:set>
                                    <p:anim calcmode="lin" valueType="num">
                                      <p:cBhvr additive="base">
                                        <p:cTn id="23" dur="500" fill="hold"/>
                                        <p:tgtEl>
                                          <p:spTgt spid="719876"/>
                                        </p:tgtEl>
                                        <p:attrNameLst>
                                          <p:attrName>ppt_x</p:attrName>
                                        </p:attrNameLst>
                                      </p:cBhvr>
                                      <p:tavLst>
                                        <p:tav tm="0">
                                          <p:val>
                                            <p:strVal val="#ppt_x"/>
                                          </p:val>
                                        </p:tav>
                                        <p:tav tm="100000">
                                          <p:val>
                                            <p:strVal val="#ppt_x"/>
                                          </p:val>
                                        </p:tav>
                                      </p:tavLst>
                                    </p:anim>
                                    <p:anim calcmode="lin" valueType="num">
                                      <p:cBhvr additive="base">
                                        <p:cTn id="24" dur="500" fill="hold"/>
                                        <p:tgtEl>
                                          <p:spTgt spid="71987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mph" presetSubtype="0" fill="hold" grpId="1" nodeType="clickEffect">
                                  <p:stCondLst>
                                    <p:cond delay="0"/>
                                  </p:stCondLst>
                                  <p:childTnLst>
                                    <p:animScale>
                                      <p:cBhvr>
                                        <p:cTn id="28" dur="2000" fill="hold"/>
                                        <p:tgtEl>
                                          <p:spTgt spid="719876"/>
                                        </p:tgtEl>
                                      </p:cBhvr>
                                      <p:by x="40000" y="40000"/>
                                    </p:animScale>
                                  </p:childTnLst>
                                </p:cTn>
                              </p:par>
                              <p:par>
                                <p:cTn id="29" presetID="64" presetClass="path" presetSubtype="0" accel="50000" decel="50000" fill="hold" grpId="2" nodeType="withEffect">
                                  <p:stCondLst>
                                    <p:cond delay="0"/>
                                  </p:stCondLst>
                                  <p:childTnLst>
                                    <p:animMotion origin="layout" path="M -3.61111E-6 -2.59019E-6 L 0.29549 -0.24514 " pathEditMode="relative" rAng="0" ptsTypes="AA">
                                      <p:cBhvr>
                                        <p:cTn id="30" dur="2000" fill="hold"/>
                                        <p:tgtEl>
                                          <p:spTgt spid="719876"/>
                                        </p:tgtEl>
                                        <p:attrNameLst>
                                          <p:attrName>ppt_x</p:attrName>
                                          <p:attrName>ppt_y</p:attrName>
                                        </p:attrNameLst>
                                      </p:cBhvr>
                                      <p:rCtr x="14774" y="-12257"/>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19877"/>
                                        </p:tgtEl>
                                        <p:attrNameLst>
                                          <p:attrName>style.visibility</p:attrName>
                                        </p:attrNameLst>
                                      </p:cBhvr>
                                      <p:to>
                                        <p:strVal val="visible"/>
                                      </p:to>
                                    </p:set>
                                    <p:anim calcmode="lin" valueType="num">
                                      <p:cBhvr additive="base">
                                        <p:cTn id="35" dur="500" fill="hold"/>
                                        <p:tgtEl>
                                          <p:spTgt spid="719877"/>
                                        </p:tgtEl>
                                        <p:attrNameLst>
                                          <p:attrName>ppt_x</p:attrName>
                                        </p:attrNameLst>
                                      </p:cBhvr>
                                      <p:tavLst>
                                        <p:tav tm="0">
                                          <p:val>
                                            <p:strVal val="#ppt_x"/>
                                          </p:val>
                                        </p:tav>
                                        <p:tav tm="100000">
                                          <p:val>
                                            <p:strVal val="#ppt_x"/>
                                          </p:val>
                                        </p:tav>
                                      </p:tavLst>
                                    </p:anim>
                                    <p:anim calcmode="lin" valueType="num">
                                      <p:cBhvr additive="base">
                                        <p:cTn id="36" dur="500" fill="hold"/>
                                        <p:tgtEl>
                                          <p:spTgt spid="71987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mph" presetSubtype="0" fill="hold" grpId="1" nodeType="clickEffect">
                                  <p:stCondLst>
                                    <p:cond delay="0"/>
                                  </p:stCondLst>
                                  <p:childTnLst>
                                    <p:animScale>
                                      <p:cBhvr>
                                        <p:cTn id="40" dur="2000" fill="hold"/>
                                        <p:tgtEl>
                                          <p:spTgt spid="719877"/>
                                        </p:tgtEl>
                                      </p:cBhvr>
                                      <p:by x="40000" y="40000"/>
                                    </p:animScale>
                                  </p:childTnLst>
                                </p:cTn>
                              </p:par>
                              <p:par>
                                <p:cTn id="41" presetID="64" presetClass="path" presetSubtype="0" accel="50000" decel="50000" fill="hold" grpId="2" nodeType="withEffect">
                                  <p:stCondLst>
                                    <p:cond delay="0"/>
                                  </p:stCondLst>
                                  <p:childTnLst>
                                    <p:animMotion origin="layout" path="M 2.77778E-6 -3.87604E-6 L -0.01962 -0.21947 " pathEditMode="relative" rAng="0" ptsTypes="AA">
                                      <p:cBhvr>
                                        <p:cTn id="42" dur="2000" fill="hold"/>
                                        <p:tgtEl>
                                          <p:spTgt spid="719877"/>
                                        </p:tgtEl>
                                        <p:attrNameLst>
                                          <p:attrName>ppt_x</p:attrName>
                                          <p:attrName>ppt_y</p:attrName>
                                        </p:attrNameLst>
                                      </p:cBhvr>
                                      <p:rCtr x="-990" y="-1098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19878"/>
                                        </p:tgtEl>
                                        <p:attrNameLst>
                                          <p:attrName>style.visibility</p:attrName>
                                        </p:attrNameLst>
                                      </p:cBhvr>
                                      <p:to>
                                        <p:strVal val="visible"/>
                                      </p:to>
                                    </p:set>
                                    <p:anim calcmode="lin" valueType="num">
                                      <p:cBhvr additive="base">
                                        <p:cTn id="47" dur="500" fill="hold"/>
                                        <p:tgtEl>
                                          <p:spTgt spid="719878"/>
                                        </p:tgtEl>
                                        <p:attrNameLst>
                                          <p:attrName>ppt_x</p:attrName>
                                        </p:attrNameLst>
                                      </p:cBhvr>
                                      <p:tavLst>
                                        <p:tav tm="0">
                                          <p:val>
                                            <p:strVal val="#ppt_x"/>
                                          </p:val>
                                        </p:tav>
                                        <p:tav tm="100000">
                                          <p:val>
                                            <p:strVal val="#ppt_x"/>
                                          </p:val>
                                        </p:tav>
                                      </p:tavLst>
                                    </p:anim>
                                    <p:anim calcmode="lin" valueType="num">
                                      <p:cBhvr additive="base">
                                        <p:cTn id="48" dur="500" fill="hold"/>
                                        <p:tgtEl>
                                          <p:spTgt spid="71987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grpId="1" nodeType="clickEffect">
                                  <p:stCondLst>
                                    <p:cond delay="0"/>
                                  </p:stCondLst>
                                  <p:childTnLst>
                                    <p:animScale>
                                      <p:cBhvr>
                                        <p:cTn id="52" dur="2000" fill="hold"/>
                                        <p:tgtEl>
                                          <p:spTgt spid="719878"/>
                                        </p:tgtEl>
                                      </p:cBhvr>
                                      <p:by x="40000" y="40000"/>
                                    </p:animScale>
                                  </p:childTnLst>
                                </p:cTn>
                              </p:par>
                              <p:par>
                                <p:cTn id="53" presetID="64" presetClass="path" presetSubtype="0" accel="50000" decel="50000" fill="hold" grpId="2" nodeType="withEffect">
                                  <p:stCondLst>
                                    <p:cond delay="0"/>
                                  </p:stCondLst>
                                  <p:childTnLst>
                                    <p:animMotion origin="layout" path="M -1.38889E-6 4.44033E-6 L -0.28142 -0.00139 " pathEditMode="relative" rAng="0" ptsTypes="AA">
                                      <p:cBhvr>
                                        <p:cTn id="54" dur="2000" fill="hold"/>
                                        <p:tgtEl>
                                          <p:spTgt spid="719878"/>
                                        </p:tgtEl>
                                        <p:attrNameLst>
                                          <p:attrName>ppt_x</p:attrName>
                                          <p:attrName>ppt_y</p:attrName>
                                        </p:attrNameLst>
                                      </p:cBhvr>
                                      <p:rCtr x="-14080" y="-69"/>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19879"/>
                                        </p:tgtEl>
                                        <p:attrNameLst>
                                          <p:attrName>style.visibility</p:attrName>
                                        </p:attrNameLst>
                                      </p:cBhvr>
                                      <p:to>
                                        <p:strVal val="visible"/>
                                      </p:to>
                                    </p:set>
                                    <p:anim calcmode="lin" valueType="num">
                                      <p:cBhvr additive="base">
                                        <p:cTn id="59" dur="500" fill="hold"/>
                                        <p:tgtEl>
                                          <p:spTgt spid="719879"/>
                                        </p:tgtEl>
                                        <p:attrNameLst>
                                          <p:attrName>ppt_x</p:attrName>
                                        </p:attrNameLst>
                                      </p:cBhvr>
                                      <p:tavLst>
                                        <p:tav tm="0">
                                          <p:val>
                                            <p:strVal val="#ppt_x"/>
                                          </p:val>
                                        </p:tav>
                                        <p:tav tm="100000">
                                          <p:val>
                                            <p:strVal val="#ppt_x"/>
                                          </p:val>
                                        </p:tav>
                                      </p:tavLst>
                                    </p:anim>
                                    <p:anim calcmode="lin" valueType="num">
                                      <p:cBhvr additive="base">
                                        <p:cTn id="60" dur="500" fill="hold"/>
                                        <p:tgtEl>
                                          <p:spTgt spid="719879"/>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mph" presetSubtype="0" fill="hold" grpId="1" nodeType="clickEffect">
                                  <p:stCondLst>
                                    <p:cond delay="0"/>
                                  </p:stCondLst>
                                  <p:childTnLst>
                                    <p:animScale>
                                      <p:cBhvr>
                                        <p:cTn id="64" dur="2000" fill="hold"/>
                                        <p:tgtEl>
                                          <p:spTgt spid="719879"/>
                                        </p:tgtEl>
                                      </p:cBhvr>
                                      <p:by x="40000" y="40000"/>
                                    </p:animScale>
                                  </p:childTnLst>
                                </p:cTn>
                              </p:par>
                              <p:par>
                                <p:cTn id="65" presetID="64" presetClass="path" presetSubtype="0" accel="50000" decel="50000" fill="hold" grpId="2" nodeType="withEffect">
                                  <p:stCondLst>
                                    <p:cond delay="0"/>
                                  </p:stCondLst>
                                  <p:childTnLst>
                                    <p:animMotion origin="layout" path="M 3.88889E-6 2.95097E-6 L 0.23993 0.01087 " pathEditMode="relative" rAng="0" ptsTypes="AA">
                                      <p:cBhvr>
                                        <p:cTn id="66" dur="2000" fill="hold"/>
                                        <p:tgtEl>
                                          <p:spTgt spid="719879"/>
                                        </p:tgtEl>
                                        <p:attrNameLst>
                                          <p:attrName>ppt_x</p:attrName>
                                          <p:attrName>ppt_y</p:attrName>
                                        </p:attrNameLst>
                                      </p:cBhvr>
                                      <p:rCtr x="11997" y="532"/>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19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animBg="1"/>
      <p:bldP spid="719875" grpId="1" animBg="1"/>
      <p:bldP spid="719875" grpId="2" animBg="1"/>
      <p:bldP spid="719876" grpId="0" animBg="1"/>
      <p:bldP spid="719876" grpId="1" animBg="1"/>
      <p:bldP spid="719876" grpId="2" animBg="1"/>
      <p:bldP spid="719877" grpId="0" animBg="1"/>
      <p:bldP spid="719877" grpId="1" animBg="1"/>
      <p:bldP spid="719877" grpId="2" animBg="1"/>
      <p:bldP spid="719878" grpId="0" animBg="1"/>
      <p:bldP spid="719878" grpId="1" animBg="1"/>
      <p:bldP spid="719878" grpId="2" animBg="1"/>
      <p:bldP spid="719879" grpId="0" animBg="1"/>
      <p:bldP spid="719879" grpId="1" animBg="1"/>
      <p:bldP spid="719879" grpId="2" animBg="1"/>
      <p:bldP spid="719880" grpId="0"/>
      <p:bldP spid="7198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27CB535F-3276-4B9D-9190-909AC2BE1175}" type="slidenum">
              <a:rPr lang="en-US"/>
              <a:pPr/>
              <a:t>31</a:t>
            </a:fld>
            <a:endParaRPr lang="en-US"/>
          </a:p>
        </p:txBody>
      </p:sp>
      <p:sp>
        <p:nvSpPr>
          <p:cNvPr id="701442" name="Rectangle 2"/>
          <p:cNvSpPr>
            <a:spLocks noGrp="1" noChangeArrowheads="1"/>
          </p:cNvSpPr>
          <p:nvPr>
            <p:ph type="title"/>
          </p:nvPr>
        </p:nvSpPr>
        <p:spPr>
          <a:xfrm>
            <a:off x="74613" y="-142875"/>
            <a:ext cx="8912225" cy="1143000"/>
          </a:xfrm>
        </p:spPr>
        <p:txBody>
          <a:bodyPr/>
          <a:lstStyle/>
          <a:p>
            <a:r>
              <a:rPr lang="en-US" sz="2800"/>
              <a:t>Computing the Big-O of Algorithms that use STL</a:t>
            </a:r>
          </a:p>
        </p:txBody>
      </p:sp>
      <p:sp>
        <p:nvSpPr>
          <p:cNvPr id="701445" name="Text Box 5"/>
          <p:cNvSpPr txBox="1">
            <a:spLocks noChangeArrowheads="1"/>
          </p:cNvSpPr>
          <p:nvPr/>
        </p:nvSpPr>
        <p:spPr bwMode="auto">
          <a:xfrm>
            <a:off x="1463675" y="3071813"/>
            <a:ext cx="6611938"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int main( )</a:t>
            </a:r>
          </a:p>
          <a:p>
            <a:r>
              <a:rPr lang="en-US" sz="2000" b="1"/>
              <a:t>{</a:t>
            </a:r>
          </a:p>
          <a:p>
            <a:r>
              <a:rPr lang="en-US" sz="2000"/>
              <a:t>    </a:t>
            </a:r>
            <a:r>
              <a:rPr lang="en-US" sz="2000">
                <a:solidFill>
                  <a:srgbClr val="6600CC"/>
                </a:solidFill>
              </a:rPr>
              <a:t>set</a:t>
            </a:r>
            <a:r>
              <a:rPr lang="en-US" sz="2000"/>
              <a:t>&lt; int &gt; nums;</a:t>
            </a:r>
          </a:p>
          <a:p>
            <a:r>
              <a:rPr lang="en-US" sz="2000"/>
              <a:t>    for (int i=0; i &lt; </a:t>
            </a:r>
            <a:r>
              <a:rPr lang="en-US" sz="2000">
                <a:solidFill>
                  <a:srgbClr val="FF0000"/>
                </a:solidFill>
              </a:rPr>
              <a:t>q</a:t>
            </a:r>
            <a:r>
              <a:rPr lang="en-US" sz="2000"/>
              <a:t> ; i ++)</a:t>
            </a:r>
          </a:p>
          <a:p>
            <a:r>
              <a:rPr lang="en-US" sz="2000"/>
              <a:t>       nums.insert( i );	</a:t>
            </a:r>
          </a:p>
          <a:p>
            <a:r>
              <a:rPr lang="en-US" sz="2000" b="1"/>
              <a:t>}</a:t>
            </a:r>
          </a:p>
        </p:txBody>
      </p:sp>
      <p:sp>
        <p:nvSpPr>
          <p:cNvPr id="701454" name="AutoShape 14"/>
          <p:cNvSpPr>
            <a:spLocks noChangeArrowheads="1"/>
          </p:cNvSpPr>
          <p:nvPr/>
        </p:nvSpPr>
        <p:spPr bwMode="auto">
          <a:xfrm>
            <a:off x="1719263" y="1909763"/>
            <a:ext cx="3198812" cy="1096962"/>
          </a:xfrm>
          <a:prstGeom prst="wedgeRoundRectCallout">
            <a:avLst>
              <a:gd name="adj1" fmla="val 13426"/>
              <a:gd name="adj2" fmla="val 15087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our loop runs through</a:t>
            </a:r>
            <a:r>
              <a:rPr lang="en-US" sz="2000">
                <a:solidFill>
                  <a:srgbClr val="FF0000"/>
                </a:solidFill>
              </a:rPr>
              <a:t> q</a:t>
            </a:r>
            <a:r>
              <a:rPr lang="en-US" sz="2000">
                <a:solidFill>
                  <a:schemeClr val="tx1"/>
                </a:solidFill>
              </a:rPr>
              <a:t> iterations…</a:t>
            </a:r>
            <a:br>
              <a:rPr lang="en-US" sz="2000">
                <a:solidFill>
                  <a:schemeClr val="tx1"/>
                </a:solidFill>
              </a:rPr>
            </a:br>
            <a:endParaRPr lang="en-US" sz="2000">
              <a:solidFill>
                <a:schemeClr val="tx1"/>
              </a:solidFill>
            </a:endParaRPr>
          </a:p>
        </p:txBody>
      </p:sp>
      <p:sp>
        <p:nvSpPr>
          <p:cNvPr id="701455" name="Text Box 15"/>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701456" name="AutoShape 16"/>
          <p:cNvSpPr>
            <a:spLocks noChangeArrowheads="1"/>
          </p:cNvSpPr>
          <p:nvPr/>
        </p:nvSpPr>
        <p:spPr bwMode="auto">
          <a:xfrm>
            <a:off x="3741738" y="720725"/>
            <a:ext cx="3148012" cy="1522413"/>
          </a:xfrm>
          <a:prstGeom prst="wedgeRoundRectCallout">
            <a:avLst>
              <a:gd name="adj1" fmla="val -78394"/>
              <a:gd name="adj2" fmla="val 11652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what’s the Big-O of this function?</a:t>
            </a:r>
          </a:p>
        </p:txBody>
      </p:sp>
      <p:sp>
        <p:nvSpPr>
          <p:cNvPr id="701448" name="AutoShape 8"/>
          <p:cNvSpPr>
            <a:spLocks noChangeArrowheads="1"/>
          </p:cNvSpPr>
          <p:nvPr/>
        </p:nvSpPr>
        <p:spPr bwMode="auto">
          <a:xfrm>
            <a:off x="4794250" y="2841625"/>
            <a:ext cx="4349750" cy="2081213"/>
          </a:xfrm>
          <a:prstGeom prst="wedgeRoundRectCallout">
            <a:avLst>
              <a:gd name="adj1" fmla="val -69162"/>
              <a:gd name="adj2" fmla="val 2772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during each iteration, we insert a number into our </a:t>
            </a:r>
            <a:r>
              <a:rPr lang="en-US" sz="2000">
                <a:solidFill>
                  <a:srgbClr val="6600CC"/>
                </a:solidFill>
              </a:rPr>
              <a:t>set</a:t>
            </a:r>
            <a:r>
              <a:rPr lang="en-US" sz="2000">
                <a:solidFill>
                  <a:schemeClr val="tx1"/>
                </a:solidFill>
              </a:rPr>
              <a:t>.</a:t>
            </a:r>
          </a:p>
          <a:p>
            <a:pPr algn="ctr"/>
            <a:endParaRPr lang="en-US" sz="2000">
              <a:solidFill>
                <a:schemeClr val="tx1"/>
              </a:solidFill>
            </a:endParaRPr>
          </a:p>
          <a:p>
            <a:pPr algn="ctr"/>
            <a:r>
              <a:rPr lang="en-US" sz="2000">
                <a:solidFill>
                  <a:schemeClr val="tx1"/>
                </a:solidFill>
              </a:rPr>
              <a:t>As we see below, inserting a number into a set with</a:t>
            </a:r>
            <a:r>
              <a:rPr lang="en-US" sz="2000">
                <a:solidFill>
                  <a:srgbClr val="FF0000"/>
                </a:solidFill>
              </a:rPr>
              <a:t> n</a:t>
            </a:r>
            <a:r>
              <a:rPr lang="en-US" sz="2000">
                <a:solidFill>
                  <a:schemeClr val="tx1"/>
                </a:solidFill>
              </a:rPr>
              <a:t> items takes </a:t>
            </a:r>
            <a:r>
              <a:rPr lang="en-US" sz="2000">
                <a:solidFill>
                  <a:srgbClr val="FF0000"/>
                </a:solidFill>
              </a:rPr>
              <a:t>log</a:t>
            </a:r>
            <a:r>
              <a:rPr lang="en-US" sz="2000" b="1" baseline="-25000">
                <a:solidFill>
                  <a:srgbClr val="FF0000"/>
                </a:solidFill>
              </a:rPr>
              <a:t>2</a:t>
            </a:r>
            <a:r>
              <a:rPr lang="en-US" sz="2000">
                <a:solidFill>
                  <a:srgbClr val="FF0000"/>
                </a:solidFill>
              </a:rPr>
              <a:t>(n)</a:t>
            </a:r>
            <a:r>
              <a:rPr lang="en-US" sz="2000">
                <a:solidFill>
                  <a:schemeClr val="tx1"/>
                </a:solidFill>
              </a:rPr>
              <a:t> steps.</a:t>
            </a:r>
            <a:endParaRPr lang="en-US" sz="2000"/>
          </a:p>
        </p:txBody>
      </p:sp>
      <p:sp>
        <p:nvSpPr>
          <p:cNvPr id="701461" name="AutoShape 21"/>
          <p:cNvSpPr>
            <a:spLocks noChangeArrowheads="1"/>
          </p:cNvSpPr>
          <p:nvPr/>
        </p:nvSpPr>
        <p:spPr bwMode="auto">
          <a:xfrm>
            <a:off x="1970088" y="976313"/>
            <a:ext cx="3803650" cy="1195387"/>
          </a:xfrm>
          <a:prstGeom prst="wedgeRoundRectCallout">
            <a:avLst>
              <a:gd name="adj1" fmla="val -17611"/>
              <a:gd name="adj2" fmla="val 18240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But wait, our </a:t>
            </a:r>
            <a:r>
              <a:rPr lang="en-US" sz="2000">
                <a:solidFill>
                  <a:srgbClr val="6600CC"/>
                </a:solidFill>
              </a:rPr>
              <a:t>set</a:t>
            </a:r>
            <a:r>
              <a:rPr lang="en-US" sz="2000">
                <a:solidFill>
                  <a:schemeClr val="tx1"/>
                </a:solidFill>
              </a:rPr>
              <a:t> doesn’t start with </a:t>
            </a:r>
            <a:r>
              <a:rPr lang="en-US" sz="2000">
                <a:solidFill>
                  <a:srgbClr val="FF0000"/>
                </a:solidFill>
              </a:rPr>
              <a:t>n</a:t>
            </a:r>
            <a:r>
              <a:rPr lang="en-US" sz="2000">
                <a:solidFill>
                  <a:schemeClr val="tx1"/>
                </a:solidFill>
              </a:rPr>
              <a:t> items… It starts with </a:t>
            </a:r>
            <a:r>
              <a:rPr lang="en-US" sz="2000">
                <a:solidFill>
                  <a:srgbClr val="FF0000"/>
                </a:solidFill>
              </a:rPr>
              <a:t>zero</a:t>
            </a:r>
            <a:r>
              <a:rPr lang="en-US" sz="2000">
                <a:solidFill>
                  <a:schemeClr val="tx1"/>
                </a:solidFill>
              </a:rPr>
              <a:t> items!</a:t>
            </a:r>
            <a:endParaRPr lang="en-US" sz="2000"/>
          </a:p>
        </p:txBody>
      </p:sp>
      <p:sp>
        <p:nvSpPr>
          <p:cNvPr id="701467" name="Rectangle 27"/>
          <p:cNvSpPr>
            <a:spLocks noChangeArrowheads="1"/>
          </p:cNvSpPr>
          <p:nvPr/>
        </p:nvSpPr>
        <p:spPr bwMode="auto">
          <a:xfrm>
            <a:off x="4816475" y="5997575"/>
            <a:ext cx="4298950" cy="273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462" name="AutoShape 22"/>
          <p:cNvSpPr>
            <a:spLocks noChangeArrowheads="1"/>
          </p:cNvSpPr>
          <p:nvPr/>
        </p:nvSpPr>
        <p:spPr bwMode="auto">
          <a:xfrm>
            <a:off x="3797300" y="4951413"/>
            <a:ext cx="4895850" cy="1470025"/>
          </a:xfrm>
          <a:prstGeom prst="wedgeRoundRectCallout">
            <a:avLst>
              <a:gd name="adj1" fmla="val -46208"/>
              <a:gd name="adj2" fmla="val -74944"/>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in fact, our </a:t>
            </a:r>
            <a:r>
              <a:rPr lang="en-US" sz="2000">
                <a:solidFill>
                  <a:srgbClr val="6600CC"/>
                </a:solidFill>
              </a:rPr>
              <a:t>set</a:t>
            </a:r>
            <a:r>
              <a:rPr lang="en-US" sz="2000">
                <a:solidFill>
                  <a:schemeClr val="tx1"/>
                </a:solidFill>
              </a:rPr>
              <a:t> will have a </a:t>
            </a:r>
            <a:r>
              <a:rPr lang="en-US" sz="2000">
                <a:solidFill>
                  <a:srgbClr val="FF0000"/>
                </a:solidFill>
              </a:rPr>
              <a:t>different number</a:t>
            </a:r>
            <a:r>
              <a:rPr lang="en-US" sz="2000">
                <a:solidFill>
                  <a:schemeClr val="tx1"/>
                </a:solidFill>
              </a:rPr>
              <a:t> of items during each iteration of the loop!</a:t>
            </a:r>
            <a:endParaRPr lang="en-US" sz="2000"/>
          </a:p>
        </p:txBody>
      </p:sp>
      <p:sp>
        <p:nvSpPr>
          <p:cNvPr id="701463" name="AutoShape 23"/>
          <p:cNvSpPr>
            <a:spLocks noChangeArrowheads="1"/>
          </p:cNvSpPr>
          <p:nvPr/>
        </p:nvSpPr>
        <p:spPr bwMode="auto">
          <a:xfrm>
            <a:off x="5149850" y="3038475"/>
            <a:ext cx="3803650" cy="1066800"/>
          </a:xfrm>
          <a:prstGeom prst="wedgeRoundRectCallout">
            <a:avLst>
              <a:gd name="adj1" fmla="val -79759"/>
              <a:gd name="adj2" fmla="val 8377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 should we use as the cost of inserting an item into the </a:t>
            </a:r>
            <a:r>
              <a:rPr lang="en-US" sz="2000">
                <a:solidFill>
                  <a:srgbClr val="6600CC"/>
                </a:solidFill>
              </a:rPr>
              <a:t>set</a:t>
            </a:r>
            <a:r>
              <a:rPr lang="en-US" sz="2000">
                <a:solidFill>
                  <a:schemeClr val="tx1"/>
                </a:solidFill>
              </a:rPr>
              <a:t>?</a:t>
            </a:r>
            <a:endParaRPr lang="en-US" sz="2000"/>
          </a:p>
        </p:txBody>
      </p:sp>
      <p:sp>
        <p:nvSpPr>
          <p:cNvPr id="701449" name="Text Box 9"/>
          <p:cNvSpPr txBox="1">
            <a:spLocks noChangeArrowheads="1"/>
          </p:cNvSpPr>
          <p:nvPr/>
        </p:nvSpPr>
        <p:spPr bwMode="auto">
          <a:xfrm>
            <a:off x="452438" y="2049463"/>
            <a:ext cx="853598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Then do your Big-O analysis under the assumption that each container always holds exactly this number of items.</a:t>
            </a:r>
          </a:p>
        </p:txBody>
      </p:sp>
      <p:sp>
        <p:nvSpPr>
          <p:cNvPr id="701444" name="Text Box 4"/>
          <p:cNvSpPr txBox="1">
            <a:spLocks noChangeArrowheads="1"/>
          </p:cNvSpPr>
          <p:nvPr/>
        </p:nvSpPr>
        <p:spPr bwMode="auto">
          <a:xfrm>
            <a:off x="168275" y="987425"/>
            <a:ext cx="88328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evaluating STL-based algorithms, first determine the maximum # of items each container could possibly hold..</a:t>
            </a:r>
          </a:p>
        </p:txBody>
      </p:sp>
      <p:sp>
        <p:nvSpPr>
          <p:cNvPr id="701464" name="AutoShape 24"/>
          <p:cNvSpPr>
            <a:spLocks noChangeArrowheads="1"/>
          </p:cNvSpPr>
          <p:nvPr/>
        </p:nvSpPr>
        <p:spPr bwMode="auto">
          <a:xfrm>
            <a:off x="3273425" y="827088"/>
            <a:ext cx="3603625" cy="2132012"/>
          </a:xfrm>
          <a:prstGeom prst="wedgeRoundRectCallout">
            <a:avLst>
              <a:gd name="adj1" fmla="val -39208"/>
              <a:gd name="adj2" fmla="val 10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Well, after the loop finishes, our </a:t>
            </a:r>
            <a:r>
              <a:rPr lang="en-US" sz="2000">
                <a:solidFill>
                  <a:srgbClr val="6600CC"/>
                </a:solidFill>
              </a:rPr>
              <a:t>set</a:t>
            </a:r>
            <a:r>
              <a:rPr lang="en-US" sz="2000">
                <a:solidFill>
                  <a:schemeClr val="tx1"/>
                </a:solidFill>
              </a:rPr>
              <a:t> will hold </a:t>
            </a:r>
            <a:r>
              <a:rPr lang="en-US" sz="2000">
                <a:solidFill>
                  <a:srgbClr val="FF0000"/>
                </a:solidFill>
              </a:rPr>
              <a:t>q</a:t>
            </a:r>
            <a:r>
              <a:rPr lang="en-US" sz="2000">
                <a:solidFill>
                  <a:schemeClr val="tx1"/>
                </a:solidFill>
              </a:rPr>
              <a:t> values…</a:t>
            </a:r>
          </a:p>
          <a:p>
            <a:pPr algn="ctr"/>
            <a:endParaRPr lang="en-US" sz="1000">
              <a:solidFill>
                <a:schemeClr val="tx1"/>
              </a:solidFill>
            </a:endParaRPr>
          </a:p>
          <a:p>
            <a:pPr algn="ctr"/>
            <a:r>
              <a:rPr lang="en-US" sz="2000">
                <a:solidFill>
                  <a:schemeClr val="tx1"/>
                </a:solidFill>
              </a:rPr>
              <a:t>This is the maximum # of values it can hold.</a:t>
            </a:r>
          </a:p>
        </p:txBody>
      </p:sp>
      <p:sp>
        <p:nvSpPr>
          <p:cNvPr id="701453" name="AutoShape 13"/>
          <p:cNvSpPr>
            <a:spLocks noChangeArrowheads="1"/>
          </p:cNvSpPr>
          <p:nvPr/>
        </p:nvSpPr>
        <p:spPr bwMode="auto">
          <a:xfrm>
            <a:off x="5327650" y="334963"/>
            <a:ext cx="3816350" cy="2757487"/>
          </a:xfrm>
          <a:prstGeom prst="wedgeRoundRectCallout">
            <a:avLst>
              <a:gd name="adj1" fmla="val -87273"/>
              <a:gd name="adj2" fmla="val 10215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I’ll assume that our set always has </a:t>
            </a:r>
            <a:r>
              <a:rPr lang="en-US" sz="2000">
                <a:solidFill>
                  <a:srgbClr val="FF0000"/>
                </a:solidFill>
              </a:rPr>
              <a:t>q</a:t>
            </a:r>
            <a:r>
              <a:rPr lang="en-US" sz="2000">
                <a:solidFill>
                  <a:schemeClr val="tx1"/>
                </a:solidFill>
              </a:rPr>
              <a:t> items in it.</a:t>
            </a:r>
          </a:p>
          <a:p>
            <a:pPr algn="ctr"/>
            <a:endParaRPr lang="en-US" sz="2000">
              <a:solidFill>
                <a:schemeClr val="tx1"/>
              </a:solidFill>
            </a:endParaRPr>
          </a:p>
          <a:p>
            <a:pPr algn="ctr"/>
            <a:r>
              <a:rPr lang="en-US" sz="2000">
                <a:solidFill>
                  <a:schemeClr val="tx1"/>
                </a:solidFill>
              </a:rPr>
              <a:t>That means that each time we insert an item into our set it takes </a:t>
            </a:r>
            <a:r>
              <a:rPr lang="en-US" sz="2000">
                <a:solidFill>
                  <a:srgbClr val="FF0000"/>
                </a:solidFill>
              </a:rPr>
              <a:t>log</a:t>
            </a:r>
            <a:r>
              <a:rPr lang="en-US" sz="2000" b="1" baseline="-25000">
                <a:solidFill>
                  <a:srgbClr val="FF0000"/>
                </a:solidFill>
              </a:rPr>
              <a:t>2</a:t>
            </a:r>
            <a:r>
              <a:rPr lang="en-US" sz="2000">
                <a:solidFill>
                  <a:srgbClr val="FF0000"/>
                </a:solidFill>
              </a:rPr>
              <a:t>(q) </a:t>
            </a:r>
            <a:r>
              <a:rPr lang="en-US" sz="2000">
                <a:solidFill>
                  <a:schemeClr val="tx1"/>
                </a:solidFill>
              </a:rPr>
              <a:t>steps</a:t>
            </a:r>
            <a:r>
              <a:rPr lang="en-US" sz="2000">
                <a:solidFill>
                  <a:srgbClr val="FF0000"/>
                </a:solidFill>
              </a:rPr>
              <a:t>.</a:t>
            </a:r>
          </a:p>
        </p:txBody>
      </p:sp>
      <p:sp>
        <p:nvSpPr>
          <p:cNvPr id="701465" name="AutoShape 25"/>
          <p:cNvSpPr>
            <a:spLocks noChangeArrowheads="1"/>
          </p:cNvSpPr>
          <p:nvPr/>
        </p:nvSpPr>
        <p:spPr bwMode="auto">
          <a:xfrm>
            <a:off x="361950" y="225425"/>
            <a:ext cx="4375150" cy="2757488"/>
          </a:xfrm>
          <a:prstGeom prst="wedgeRoundRectCallout">
            <a:avLst>
              <a:gd name="adj1" fmla="val 25796"/>
              <a:gd name="adj2" fmla="val 8839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if our loop runs a total of </a:t>
            </a:r>
            <a:r>
              <a:rPr lang="en-US" sz="2000">
                <a:solidFill>
                  <a:srgbClr val="FF0000"/>
                </a:solidFill>
              </a:rPr>
              <a:t>q</a:t>
            </a:r>
            <a:r>
              <a:rPr lang="en-US" sz="2000">
                <a:solidFill>
                  <a:schemeClr val="tx1"/>
                </a:solidFill>
              </a:rPr>
              <a:t> iterations…</a:t>
            </a:r>
          </a:p>
          <a:p>
            <a:pPr algn="ctr"/>
            <a:endParaRPr lang="en-US" sz="2000">
              <a:solidFill>
                <a:schemeClr val="tx1"/>
              </a:solidFill>
            </a:endParaRPr>
          </a:p>
          <a:p>
            <a:pPr algn="ctr"/>
            <a:r>
              <a:rPr lang="en-US" sz="2000">
                <a:solidFill>
                  <a:schemeClr val="tx1"/>
                </a:solidFill>
              </a:rPr>
              <a:t> and each iteration we insert at a cost of </a:t>
            </a:r>
            <a:r>
              <a:rPr lang="en-US" sz="2000">
                <a:solidFill>
                  <a:srgbClr val="FF0000"/>
                </a:solidFill>
              </a:rPr>
              <a:t>log</a:t>
            </a:r>
            <a:r>
              <a:rPr lang="en-US" sz="2000" b="1" baseline="-25000">
                <a:solidFill>
                  <a:srgbClr val="FF0000"/>
                </a:solidFill>
              </a:rPr>
              <a:t>2</a:t>
            </a:r>
            <a:r>
              <a:rPr lang="en-US" sz="2000">
                <a:solidFill>
                  <a:srgbClr val="FF0000"/>
                </a:solidFill>
              </a:rPr>
              <a:t>(q) </a:t>
            </a:r>
            <a:r>
              <a:rPr lang="en-US" sz="2000">
                <a:solidFill>
                  <a:schemeClr val="tx1"/>
                </a:solidFill>
              </a:rPr>
              <a:t>into our set…</a:t>
            </a:r>
          </a:p>
          <a:p>
            <a:pPr algn="ctr"/>
            <a:endParaRPr lang="en-US" sz="2000">
              <a:solidFill>
                <a:schemeClr val="tx1"/>
              </a:solidFill>
            </a:endParaRPr>
          </a:p>
          <a:p>
            <a:pPr algn="ctr"/>
            <a:r>
              <a:rPr lang="en-US" sz="2000">
                <a:solidFill>
                  <a:schemeClr val="tx1"/>
                </a:solidFill>
              </a:rPr>
              <a:t>Then our total cost is </a:t>
            </a:r>
            <a:r>
              <a:rPr lang="en-US" sz="2000">
                <a:solidFill>
                  <a:srgbClr val="FF0000"/>
                </a:solidFill>
              </a:rPr>
              <a:t>q * log</a:t>
            </a:r>
            <a:r>
              <a:rPr lang="en-US" sz="2000" b="1" baseline="-25000">
                <a:solidFill>
                  <a:srgbClr val="FF0000"/>
                </a:solidFill>
              </a:rPr>
              <a:t>2</a:t>
            </a:r>
            <a:r>
              <a:rPr lang="en-US" sz="2000">
                <a:solidFill>
                  <a:srgbClr val="FF0000"/>
                </a:solidFill>
              </a:rPr>
              <a:t>(q)</a:t>
            </a:r>
          </a:p>
        </p:txBody>
      </p:sp>
      <p:sp>
        <p:nvSpPr>
          <p:cNvPr id="701466" name="Text Box 26"/>
          <p:cNvSpPr txBox="1">
            <a:spLocks noChangeArrowheads="1"/>
          </p:cNvSpPr>
          <p:nvPr/>
        </p:nvSpPr>
        <p:spPr bwMode="auto">
          <a:xfrm>
            <a:off x="490538" y="5400675"/>
            <a:ext cx="34004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6600CC"/>
                </a:solidFill>
              </a:rPr>
              <a:t>And that’s the correct</a:t>
            </a:r>
            <a:br>
              <a:rPr lang="en-US" sz="2400">
                <a:solidFill>
                  <a:srgbClr val="6600CC"/>
                </a:solidFill>
              </a:rPr>
            </a:br>
            <a:r>
              <a:rPr lang="en-US" sz="2400">
                <a:solidFill>
                  <a:srgbClr val="6600CC"/>
                </a:solidFill>
              </a:rPr>
              <a:t>answer!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1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01456"/>
                                        </p:tgtEl>
                                        <p:attrNameLst>
                                          <p:attrName>style.visibility</p:attrName>
                                        </p:attrNameLst>
                                      </p:cBhvr>
                                      <p:to>
                                        <p:strVal val="visible"/>
                                      </p:to>
                                    </p:set>
                                    <p:animEffect transition="in" filter="wipe(down)">
                                      <p:cBhvr>
                                        <p:cTn id="11" dur="500"/>
                                        <p:tgtEl>
                                          <p:spTgt spid="7014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0145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01454"/>
                                        </p:tgtEl>
                                        <p:attrNameLst>
                                          <p:attrName>style.visibility</p:attrName>
                                        </p:attrNameLst>
                                      </p:cBhvr>
                                      <p:to>
                                        <p:strVal val="visible"/>
                                      </p:to>
                                    </p:set>
                                    <p:animEffect transition="in" filter="wipe(down)">
                                      <p:cBhvr>
                                        <p:cTn id="20" dur="500"/>
                                        <p:tgtEl>
                                          <p:spTgt spid="7014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0145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01448">
                                            <p:bg/>
                                          </p:spTgt>
                                        </p:tgtEl>
                                        <p:attrNameLst>
                                          <p:attrName>style.visibility</p:attrName>
                                        </p:attrNameLst>
                                      </p:cBhvr>
                                      <p:to>
                                        <p:strVal val="visible"/>
                                      </p:to>
                                    </p:set>
                                    <p:animEffect transition="in" filter="wipe(down)">
                                      <p:cBhvr>
                                        <p:cTn id="29" dur="500"/>
                                        <p:tgtEl>
                                          <p:spTgt spid="701448">
                                            <p:bg/>
                                          </p:spTgt>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701448">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1448">
                                            <p:txEl>
                                              <p:pRg st="2" end="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01455"/>
                                        </p:tgtEl>
                                        <p:attrNameLst>
                                          <p:attrName>style.visibility</p:attrName>
                                        </p:attrNameLst>
                                      </p:cBhvr>
                                      <p:to>
                                        <p:strVal val="visible"/>
                                      </p:to>
                                    </p:set>
                                    <p:anim calcmode="lin" valueType="num">
                                      <p:cBhvr additive="base">
                                        <p:cTn id="41" dur="500" fill="hold"/>
                                        <p:tgtEl>
                                          <p:spTgt spid="701455"/>
                                        </p:tgtEl>
                                        <p:attrNameLst>
                                          <p:attrName>ppt_x</p:attrName>
                                        </p:attrNameLst>
                                      </p:cBhvr>
                                      <p:tavLst>
                                        <p:tav tm="0">
                                          <p:val>
                                            <p:strVal val="1+#ppt_w/2"/>
                                          </p:val>
                                        </p:tav>
                                        <p:tav tm="100000">
                                          <p:val>
                                            <p:strVal val="#ppt_x"/>
                                          </p:val>
                                        </p:tav>
                                      </p:tavLst>
                                    </p:anim>
                                    <p:anim calcmode="lin" valueType="num">
                                      <p:cBhvr additive="base">
                                        <p:cTn id="42" dur="500" fill="hold"/>
                                        <p:tgtEl>
                                          <p:spTgt spid="701455"/>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01467"/>
                                        </p:tgtEl>
                                        <p:attrNameLst>
                                          <p:attrName>style.visibility</p:attrName>
                                        </p:attrNameLst>
                                      </p:cBhvr>
                                      <p:to>
                                        <p:strVal val="visible"/>
                                      </p:to>
                                    </p:set>
                                    <p:animEffect transition="in" filter="wipe(left)">
                                      <p:cBhvr>
                                        <p:cTn id="46" dur="500"/>
                                        <p:tgtEl>
                                          <p:spTgt spid="70146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01448">
                                            <p:txEl>
                                              <p:pRg st="0" end="0"/>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01448">
                                            <p:txEl>
                                              <p:pRg st="2" end="2"/>
                                            </p:txEl>
                                          </p:spTgt>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01448">
                                            <p:bg/>
                                          </p:spTgt>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01461"/>
                                        </p:tgtEl>
                                        <p:attrNameLst>
                                          <p:attrName>style.visibility</p:attrName>
                                        </p:attrNameLst>
                                      </p:cBhvr>
                                      <p:to>
                                        <p:strVal val="visible"/>
                                      </p:to>
                                    </p:set>
                                    <p:animEffect transition="in" filter="wipe(down)">
                                      <p:cBhvr>
                                        <p:cTn id="59" dur="500"/>
                                        <p:tgtEl>
                                          <p:spTgt spid="70146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01461"/>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01462"/>
                                        </p:tgtEl>
                                        <p:attrNameLst>
                                          <p:attrName>style.visibility</p:attrName>
                                        </p:attrNameLst>
                                      </p:cBhvr>
                                      <p:to>
                                        <p:strVal val="visible"/>
                                      </p:to>
                                    </p:set>
                                    <p:animEffect transition="in" filter="wipe(down)">
                                      <p:cBhvr>
                                        <p:cTn id="68" dur="500"/>
                                        <p:tgtEl>
                                          <p:spTgt spid="7014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01462"/>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01463"/>
                                        </p:tgtEl>
                                        <p:attrNameLst>
                                          <p:attrName>style.visibility</p:attrName>
                                        </p:attrNameLst>
                                      </p:cBhvr>
                                      <p:to>
                                        <p:strVal val="visible"/>
                                      </p:to>
                                    </p:set>
                                    <p:animEffect transition="in" filter="wipe(down)">
                                      <p:cBhvr>
                                        <p:cTn id="77" dur="500"/>
                                        <p:tgtEl>
                                          <p:spTgt spid="7014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701463"/>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01444"/>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1464"/>
                                        </p:tgtEl>
                                        <p:attrNameLst>
                                          <p:attrName>style.visibility</p:attrName>
                                        </p:attrNameLst>
                                      </p:cBhvr>
                                      <p:to>
                                        <p:strVal val="visible"/>
                                      </p:to>
                                    </p:set>
                                    <p:animEffect transition="in" filter="wipe(down)">
                                      <p:cBhvr>
                                        <p:cTn id="90" dur="500"/>
                                        <p:tgtEl>
                                          <p:spTgt spid="70146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701464"/>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144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1453"/>
                                        </p:tgtEl>
                                        <p:attrNameLst>
                                          <p:attrName>style.visibility</p:attrName>
                                        </p:attrNameLst>
                                      </p:cBhvr>
                                      <p:to>
                                        <p:strVal val="visible"/>
                                      </p:to>
                                    </p:set>
                                    <p:animEffect transition="in" filter="wipe(down)">
                                      <p:cBhvr>
                                        <p:cTn id="103" dur="500"/>
                                        <p:tgtEl>
                                          <p:spTgt spid="70145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701465"/>
                                        </p:tgtEl>
                                        <p:attrNameLst>
                                          <p:attrName>style.visibility</p:attrName>
                                        </p:attrNameLst>
                                      </p:cBhvr>
                                      <p:to>
                                        <p:strVal val="visible"/>
                                      </p:to>
                                    </p:set>
                                    <p:animEffect transition="in" filter="wipe(down)">
                                      <p:cBhvr>
                                        <p:cTn id="108" dur="500"/>
                                        <p:tgtEl>
                                          <p:spTgt spid="70146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701466"/>
                                        </p:tgtEl>
                                        <p:attrNameLst>
                                          <p:attrName>style.visibility</p:attrName>
                                        </p:attrNameLst>
                                      </p:cBhvr>
                                      <p:to>
                                        <p:strVal val="visible"/>
                                      </p:to>
                                    </p:set>
                                    <p:anim calcmode="lin" valueType="num">
                                      <p:cBhvr additive="base">
                                        <p:cTn id="113" dur="500" fill="hold"/>
                                        <p:tgtEl>
                                          <p:spTgt spid="701466"/>
                                        </p:tgtEl>
                                        <p:attrNameLst>
                                          <p:attrName>ppt_x</p:attrName>
                                        </p:attrNameLst>
                                      </p:cBhvr>
                                      <p:tavLst>
                                        <p:tav tm="0">
                                          <p:val>
                                            <p:strVal val="#ppt_x"/>
                                          </p:val>
                                        </p:tav>
                                        <p:tav tm="100000">
                                          <p:val>
                                            <p:strVal val="#ppt_x"/>
                                          </p:val>
                                        </p:tav>
                                      </p:tavLst>
                                    </p:anim>
                                    <p:anim calcmode="lin" valueType="num">
                                      <p:cBhvr additive="base">
                                        <p:cTn id="114" dur="500" fill="hold"/>
                                        <p:tgtEl>
                                          <p:spTgt spid="701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5" grpId="0" animBg="1"/>
      <p:bldP spid="701454" grpId="0" animBg="1"/>
      <p:bldP spid="701454" grpId="1" animBg="1"/>
      <p:bldP spid="701455" grpId="0" animBg="1"/>
      <p:bldP spid="701456" grpId="0" animBg="1"/>
      <p:bldP spid="701456" grpId="1" animBg="1"/>
      <p:bldP spid="701448" grpId="0" uiExpand="1" build="p" animBg="1"/>
      <p:bldP spid="701448" grpId="1" build="allAtOnce" animBg="1"/>
      <p:bldP spid="701461" grpId="0" animBg="1"/>
      <p:bldP spid="701461" grpId="1" animBg="1"/>
      <p:bldP spid="701467" grpId="0" animBg="1"/>
      <p:bldP spid="701462" grpId="0" animBg="1"/>
      <p:bldP spid="701462" grpId="1" animBg="1"/>
      <p:bldP spid="701463" grpId="0" animBg="1"/>
      <p:bldP spid="701463" grpId="1" animBg="1"/>
      <p:bldP spid="701449" grpId="0"/>
      <p:bldP spid="701444" grpId="0"/>
      <p:bldP spid="701464" grpId="0" animBg="1"/>
      <p:bldP spid="701464" grpId="1" animBg="1"/>
      <p:bldP spid="701453" grpId="0" animBg="1"/>
      <p:bldP spid="701465" grpId="0" animBg="1"/>
      <p:bldP spid="7014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EF321408-7904-4DBE-846C-25B0CD80AB09}" type="slidenum">
              <a:rPr lang="en-US"/>
              <a:pPr/>
              <a:t>32</a:t>
            </a:fld>
            <a:endParaRPr lang="en-US"/>
          </a:p>
        </p:txBody>
      </p:sp>
      <p:sp>
        <p:nvSpPr>
          <p:cNvPr id="693259" name="Text Box 11"/>
          <p:cNvSpPr txBox="1">
            <a:spLocks noChangeArrowheads="1"/>
          </p:cNvSpPr>
          <p:nvPr/>
        </p:nvSpPr>
        <p:spPr bwMode="auto">
          <a:xfrm>
            <a:off x="239713" y="1206500"/>
            <a:ext cx="41148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See if you can figure out the Big-O of these functions which use the STL.</a:t>
            </a:r>
          </a:p>
        </p:txBody>
      </p:sp>
      <p:sp>
        <p:nvSpPr>
          <p:cNvPr id="693260" name="Text Box 12"/>
          <p:cNvSpPr txBox="1">
            <a:spLocks noChangeArrowheads="1"/>
          </p:cNvSpPr>
          <p:nvPr/>
        </p:nvSpPr>
        <p:spPr bwMode="auto">
          <a:xfrm>
            <a:off x="117475" y="2401888"/>
            <a:ext cx="4629150"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 assume N items in vector v</a:t>
            </a:r>
          </a:p>
          <a:p>
            <a:r>
              <a:rPr lang="en-US"/>
              <a:t>void clearFromFront(vector&lt;int&gt; &amp;v)</a:t>
            </a:r>
          </a:p>
          <a:p>
            <a:r>
              <a:rPr lang="en-US" sz="1200" b="1"/>
              <a:t>{</a:t>
            </a:r>
          </a:p>
          <a:p>
            <a:r>
              <a:rPr lang="en-US"/>
              <a:t>   while ( v.size() &gt; 0 )</a:t>
            </a:r>
          </a:p>
          <a:p>
            <a:r>
              <a:rPr lang="en-US" sz="1200" b="1"/>
              <a:t>   {</a:t>
            </a:r>
          </a:p>
          <a:p>
            <a:r>
              <a:rPr lang="en-US"/>
              <a:t>        v.erase( v.begin() ); // erase 1</a:t>
            </a:r>
            <a:r>
              <a:rPr lang="en-US" baseline="30000"/>
              <a:t>st</a:t>
            </a:r>
            <a:r>
              <a:rPr lang="en-US"/>
              <a:t> item</a:t>
            </a:r>
          </a:p>
          <a:p>
            <a:r>
              <a:rPr lang="en-US" sz="1200" b="1"/>
              <a:t>   }</a:t>
            </a:r>
          </a:p>
          <a:p>
            <a:r>
              <a:rPr lang="en-US" sz="1200" b="1"/>
              <a:t>}</a:t>
            </a:r>
          </a:p>
        </p:txBody>
      </p:sp>
      <p:sp>
        <p:nvSpPr>
          <p:cNvPr id="693263" name="Text Box 15"/>
          <p:cNvSpPr txBox="1">
            <a:spLocks noChangeArrowheads="1"/>
          </p:cNvSpPr>
          <p:nvPr/>
        </p:nvSpPr>
        <p:spPr bwMode="auto">
          <a:xfrm>
            <a:off x="114300" y="2409825"/>
            <a:ext cx="4618038" cy="24066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 assume N items in vector v</a:t>
            </a:r>
          </a:p>
          <a:p>
            <a:r>
              <a:rPr lang="en-US" sz="1900"/>
              <a:t>void clearFromBack(vector&lt;int&gt; &amp;v)</a:t>
            </a:r>
          </a:p>
          <a:p>
            <a:r>
              <a:rPr lang="en-US" sz="1900"/>
              <a:t>{</a:t>
            </a:r>
          </a:p>
          <a:p>
            <a:r>
              <a:rPr lang="en-US" sz="1900"/>
              <a:t>   while ( v.size() &gt; 0 )</a:t>
            </a:r>
          </a:p>
          <a:p>
            <a:r>
              <a:rPr lang="en-US" sz="1900"/>
              <a:t>   {</a:t>
            </a:r>
          </a:p>
          <a:p>
            <a:r>
              <a:rPr lang="en-US" sz="1900"/>
              <a:t>        v.pop_back(); // erase last item </a:t>
            </a:r>
          </a:p>
          <a:p>
            <a:r>
              <a:rPr lang="en-US" sz="1900"/>
              <a:t>   }</a:t>
            </a:r>
          </a:p>
          <a:p>
            <a:r>
              <a:rPr lang="en-US" sz="1900"/>
              <a:t>}</a:t>
            </a:r>
          </a:p>
        </p:txBody>
      </p:sp>
      <p:sp>
        <p:nvSpPr>
          <p:cNvPr id="693261" name="Text Box 13"/>
          <p:cNvSpPr txBox="1">
            <a:spLocks noChangeArrowheads="1"/>
          </p:cNvSpPr>
          <p:nvPr/>
        </p:nvSpPr>
        <p:spPr bwMode="auto">
          <a:xfrm>
            <a:off x="4792663" y="2400300"/>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693264" name="Text Box 16"/>
          <p:cNvSpPr txBox="1">
            <a:spLocks noChangeArrowheads="1"/>
          </p:cNvSpPr>
          <p:nvPr/>
        </p:nvSpPr>
        <p:spPr bwMode="auto">
          <a:xfrm>
            <a:off x="6296025" y="1890713"/>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Hints:</a:t>
            </a:r>
          </a:p>
        </p:txBody>
      </p:sp>
      <p:sp>
        <p:nvSpPr>
          <p:cNvPr id="693262" name="Text Box 14"/>
          <p:cNvSpPr txBox="1">
            <a:spLocks noChangeArrowheads="1"/>
          </p:cNvSpPr>
          <p:nvPr/>
        </p:nvSpPr>
        <p:spPr bwMode="auto">
          <a:xfrm>
            <a:off x="88900" y="2419350"/>
            <a:ext cx="4595813" cy="27749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 Assume s starts out empty</a:t>
            </a:r>
          </a:p>
          <a:p>
            <a:r>
              <a:rPr lang="en-US" sz="2200"/>
              <a:t>void addItems(set&lt;int&gt;  &amp;s, int n)</a:t>
            </a:r>
          </a:p>
          <a:p>
            <a:r>
              <a:rPr lang="en-US" sz="2200"/>
              <a:t>{</a:t>
            </a:r>
          </a:p>
          <a:p>
            <a:r>
              <a:rPr lang="en-US" sz="2200"/>
              <a:t>    for (int i=0; i &lt; n*n; i++)</a:t>
            </a:r>
          </a:p>
          <a:p>
            <a:r>
              <a:rPr lang="en-US" sz="2200"/>
              <a:t>         s.insert(i);</a:t>
            </a:r>
          </a:p>
          <a:p>
            <a:r>
              <a:rPr lang="en-US" sz="2200"/>
              <a:t>}</a:t>
            </a:r>
          </a:p>
          <a:p>
            <a:endParaRPr lang="en-US" sz="2200"/>
          </a:p>
          <a:p>
            <a:endParaRPr lang="en-US" sz="2200"/>
          </a:p>
        </p:txBody>
      </p:sp>
      <p:sp>
        <p:nvSpPr>
          <p:cNvPr id="693267" name="Text Box 19"/>
          <p:cNvSpPr txBox="1">
            <a:spLocks noChangeArrowheads="1"/>
          </p:cNvSpPr>
          <p:nvPr/>
        </p:nvSpPr>
        <p:spPr bwMode="auto">
          <a:xfrm>
            <a:off x="4770438" y="4500563"/>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3264"/>
                                        </p:tgtEl>
                                        <p:attrNameLst>
                                          <p:attrName>style.visibility</p:attrName>
                                        </p:attrNameLst>
                                      </p:cBhvr>
                                      <p:to>
                                        <p:strVal val="visible"/>
                                      </p:to>
                                    </p:set>
                                  </p:childTnLst>
                                </p:cTn>
                              </p:par>
                              <p:par>
                                <p:cTn id="7" presetID="2" presetClass="entr" presetSubtype="2" fill="hold" grpId="0" nodeType="withEffect">
                                  <p:stCondLst>
                                    <p:cond delay="0"/>
                                  </p:stCondLst>
                                  <p:childTnLst>
                                    <p:set>
                                      <p:cBhvr>
                                        <p:cTn id="8" dur="1" fill="hold">
                                          <p:stCondLst>
                                            <p:cond delay="0"/>
                                          </p:stCondLst>
                                        </p:cTn>
                                        <p:tgtEl>
                                          <p:spTgt spid="693261"/>
                                        </p:tgtEl>
                                        <p:attrNameLst>
                                          <p:attrName>style.visibility</p:attrName>
                                        </p:attrNameLst>
                                      </p:cBhvr>
                                      <p:to>
                                        <p:strVal val="visible"/>
                                      </p:to>
                                    </p:set>
                                    <p:anim calcmode="lin" valueType="num">
                                      <p:cBhvr additive="base">
                                        <p:cTn id="9" dur="500" fill="hold"/>
                                        <p:tgtEl>
                                          <p:spTgt spid="693261"/>
                                        </p:tgtEl>
                                        <p:attrNameLst>
                                          <p:attrName>ppt_x</p:attrName>
                                        </p:attrNameLst>
                                      </p:cBhvr>
                                      <p:tavLst>
                                        <p:tav tm="0">
                                          <p:val>
                                            <p:strVal val="1+#ppt_w/2"/>
                                          </p:val>
                                        </p:tav>
                                        <p:tav tm="100000">
                                          <p:val>
                                            <p:strVal val="#ppt_x"/>
                                          </p:val>
                                        </p:tav>
                                      </p:tavLst>
                                    </p:anim>
                                    <p:anim calcmode="lin" valueType="num">
                                      <p:cBhvr additive="base">
                                        <p:cTn id="10" dur="500" fill="hold"/>
                                        <p:tgtEl>
                                          <p:spTgt spid="693261"/>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childTnLst>
                                    <p:set>
                                      <p:cBhvr>
                                        <p:cTn id="12" dur="1" fill="hold">
                                          <p:stCondLst>
                                            <p:cond delay="0"/>
                                          </p:stCondLst>
                                        </p:cTn>
                                        <p:tgtEl>
                                          <p:spTgt spid="693267"/>
                                        </p:tgtEl>
                                        <p:attrNameLst>
                                          <p:attrName>style.visibility</p:attrName>
                                        </p:attrNameLst>
                                      </p:cBhvr>
                                      <p:to>
                                        <p:strVal val="visible"/>
                                      </p:to>
                                    </p:set>
                                    <p:anim calcmode="lin" valueType="num">
                                      <p:cBhvr additive="base">
                                        <p:cTn id="13" dur="500" fill="hold"/>
                                        <p:tgtEl>
                                          <p:spTgt spid="693267"/>
                                        </p:tgtEl>
                                        <p:attrNameLst>
                                          <p:attrName>ppt_x</p:attrName>
                                        </p:attrNameLst>
                                      </p:cBhvr>
                                      <p:tavLst>
                                        <p:tav tm="0">
                                          <p:val>
                                            <p:strVal val="1+#ppt_w/2"/>
                                          </p:val>
                                        </p:tav>
                                        <p:tav tm="100000">
                                          <p:val>
                                            <p:strVal val="#ppt_x"/>
                                          </p:val>
                                        </p:tav>
                                      </p:tavLst>
                                    </p:anim>
                                    <p:anim calcmode="lin" valueType="num">
                                      <p:cBhvr additive="base">
                                        <p:cTn id="14" dur="500" fill="hold"/>
                                        <p:tgtEl>
                                          <p:spTgt spid="69326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32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326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3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60" grpId="0" animBg="1"/>
      <p:bldP spid="693263" grpId="0" animBg="1"/>
      <p:bldP spid="693261" grpId="0" animBg="1"/>
      <p:bldP spid="693264" grpId="0"/>
      <p:bldP spid="693262" grpId="0" animBg="1"/>
      <p:bldP spid="69326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F34FB6E-99CF-4E5A-AFDC-2FCCFF88BCE4}" type="slidenum">
              <a:rPr lang="en-US"/>
              <a:pPr/>
              <a:t>33</a:t>
            </a:fld>
            <a:endParaRPr lang="en-US"/>
          </a:p>
        </p:txBody>
      </p:sp>
      <p:sp>
        <p:nvSpPr>
          <p:cNvPr id="695300" name="Text Box 4"/>
          <p:cNvSpPr txBox="1">
            <a:spLocks noChangeArrowheads="1"/>
          </p:cNvSpPr>
          <p:nvPr/>
        </p:nvSpPr>
        <p:spPr bwMode="auto">
          <a:xfrm>
            <a:off x="990600" y="914400"/>
            <a:ext cx="7772400" cy="17367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 have a vector of sets of ints:</a:t>
            </a:r>
          </a:p>
          <a:p>
            <a:pPr algn="ctr"/>
            <a:endParaRPr lang="en-US" sz="1000"/>
          </a:p>
          <a:p>
            <a:pPr algn="ctr"/>
            <a:r>
              <a:rPr lang="en-US" sz="2200">
                <a:solidFill>
                  <a:srgbClr val="6600CC"/>
                </a:solidFill>
              </a:rPr>
              <a:t>vector</a:t>
            </a:r>
            <a:r>
              <a:rPr lang="en-US" sz="2200"/>
              <a:t>&lt; </a:t>
            </a:r>
            <a:r>
              <a:rPr lang="en-US" sz="2200">
                <a:solidFill>
                  <a:srgbClr val="006666"/>
                </a:solidFill>
              </a:rPr>
              <a:t>set</a:t>
            </a:r>
            <a:r>
              <a:rPr lang="en-US" sz="2200"/>
              <a:t>&lt;int&gt; &gt;   v;</a:t>
            </a:r>
          </a:p>
          <a:p>
            <a:pPr algn="ctr"/>
            <a:endParaRPr lang="en-US" sz="1000"/>
          </a:p>
          <a:p>
            <a:pPr algn="ctr"/>
            <a:r>
              <a:rPr lang="en-US" sz="2200"/>
              <a:t>You may assume vector </a:t>
            </a:r>
            <a:r>
              <a:rPr lang="en-US" sz="2200">
                <a:solidFill>
                  <a:srgbClr val="6600CC"/>
                </a:solidFill>
              </a:rPr>
              <a:t>v</a:t>
            </a:r>
            <a:r>
              <a:rPr lang="en-US" sz="2200"/>
              <a:t> has </a:t>
            </a:r>
            <a:r>
              <a:rPr lang="en-US" sz="2200">
                <a:solidFill>
                  <a:srgbClr val="6600CC"/>
                </a:solidFill>
              </a:rPr>
              <a:t>N</a:t>
            </a:r>
            <a:r>
              <a:rPr lang="en-US" sz="2200"/>
              <a:t> total sets in it.</a:t>
            </a:r>
          </a:p>
          <a:p>
            <a:pPr algn="ctr"/>
            <a:r>
              <a:rPr lang="en-US" sz="2200"/>
              <a:t>You may assume that each set has an avg of </a:t>
            </a:r>
            <a:r>
              <a:rPr lang="en-US" sz="2200">
                <a:solidFill>
                  <a:srgbClr val="006666"/>
                </a:solidFill>
              </a:rPr>
              <a:t>Q</a:t>
            </a:r>
            <a:r>
              <a:rPr lang="en-US" sz="2200"/>
              <a:t> items.</a:t>
            </a:r>
          </a:p>
        </p:txBody>
      </p:sp>
      <p:sp>
        <p:nvSpPr>
          <p:cNvPr id="695301" name="Text Box 5"/>
          <p:cNvSpPr txBox="1">
            <a:spLocks noChangeArrowheads="1"/>
          </p:cNvSpPr>
          <p:nvPr/>
        </p:nvSpPr>
        <p:spPr bwMode="auto">
          <a:xfrm>
            <a:off x="1828800" y="2743200"/>
            <a:ext cx="51054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solidFill>
                  <a:schemeClr val="accent2"/>
                </a:solidFill>
              </a:rPr>
              <a:t>Questions:</a:t>
            </a:r>
          </a:p>
        </p:txBody>
      </p:sp>
      <p:sp>
        <p:nvSpPr>
          <p:cNvPr id="695302" name="Text Box 6"/>
          <p:cNvSpPr txBox="1">
            <a:spLocks noChangeArrowheads="1"/>
          </p:cNvSpPr>
          <p:nvPr/>
        </p:nvSpPr>
        <p:spPr bwMode="auto">
          <a:xfrm>
            <a:off x="1371600" y="32004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determining if the first set, v[0], contains the value 7?</a:t>
            </a:r>
          </a:p>
        </p:txBody>
      </p:sp>
      <p:sp>
        <p:nvSpPr>
          <p:cNvPr id="695303" name="Text Box 7"/>
          <p:cNvSpPr txBox="1">
            <a:spLocks noChangeArrowheads="1"/>
          </p:cNvSpPr>
          <p:nvPr/>
        </p:nvSpPr>
        <p:spPr bwMode="auto">
          <a:xfrm>
            <a:off x="1371600" y="40386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006666"/>
                </a:solidFill>
              </a:rPr>
              <a:t>What is the Big-O of determining if any set in v has a value of 7?</a:t>
            </a:r>
          </a:p>
        </p:txBody>
      </p:sp>
      <p:sp>
        <p:nvSpPr>
          <p:cNvPr id="695304" name="Text Box 8"/>
          <p:cNvSpPr txBox="1">
            <a:spLocks noChangeArrowheads="1"/>
          </p:cNvSpPr>
          <p:nvPr/>
        </p:nvSpPr>
        <p:spPr bwMode="auto">
          <a:xfrm>
            <a:off x="1371600" y="48768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What is the Big-O of determining the number of even values in all of v?</a:t>
            </a:r>
          </a:p>
        </p:txBody>
      </p:sp>
      <p:sp>
        <p:nvSpPr>
          <p:cNvPr id="695305" name="Text Box 9"/>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5307" name="Text Box 11"/>
          <p:cNvSpPr txBox="1">
            <a:spLocks noChangeArrowheads="1"/>
          </p:cNvSpPr>
          <p:nvPr/>
        </p:nvSpPr>
        <p:spPr bwMode="auto">
          <a:xfrm>
            <a:off x="533400" y="5643563"/>
            <a:ext cx="79248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finding the first set with a value of 7 and then counting the number of even values in that set?</a:t>
            </a:r>
          </a:p>
        </p:txBody>
      </p:sp>
      <p:grpSp>
        <p:nvGrpSpPr>
          <p:cNvPr id="695325" name="Group 29"/>
          <p:cNvGrpSpPr>
            <a:grpSpLocks/>
          </p:cNvGrpSpPr>
          <p:nvPr/>
        </p:nvGrpSpPr>
        <p:grpSpPr bwMode="auto">
          <a:xfrm>
            <a:off x="-61913" y="598488"/>
            <a:ext cx="1357313" cy="2678112"/>
            <a:chOff x="-39" y="377"/>
            <a:chExt cx="855" cy="1687"/>
          </a:xfrm>
        </p:grpSpPr>
        <p:grpSp>
          <p:nvGrpSpPr>
            <p:cNvPr id="695318" name="Group 22"/>
            <p:cNvGrpSpPr>
              <a:grpSpLocks/>
            </p:cNvGrpSpPr>
            <p:nvPr/>
          </p:nvGrpSpPr>
          <p:grpSpPr bwMode="auto">
            <a:xfrm>
              <a:off x="108" y="377"/>
              <a:ext cx="708" cy="288"/>
              <a:chOff x="-1908" y="1680"/>
              <a:chExt cx="708" cy="288"/>
            </a:xfrm>
          </p:grpSpPr>
          <p:sp>
            <p:nvSpPr>
              <p:cNvPr id="695316" name="Line 20"/>
              <p:cNvSpPr>
                <a:spLocks noChangeShapeType="1"/>
              </p:cNvSpPr>
              <p:nvPr/>
            </p:nvSpPr>
            <p:spPr bwMode="auto">
              <a:xfrm rot="5400000">
                <a:off x="-1554" y="1470"/>
                <a:ext cx="0" cy="708"/>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7" name="Text Box 21"/>
              <p:cNvSpPr txBox="1">
                <a:spLocks noChangeArrowheads="1"/>
              </p:cNvSpPr>
              <p:nvPr/>
            </p:nvSpPr>
            <p:spPr bwMode="auto">
              <a:xfrm>
                <a:off x="-1699" y="1680"/>
                <a:ext cx="284"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a:t>
                </a:r>
              </a:p>
            </p:txBody>
          </p:sp>
        </p:grpSp>
        <p:sp>
          <p:nvSpPr>
            <p:cNvPr id="695314" name="Line 18"/>
            <p:cNvSpPr>
              <a:spLocks noChangeShapeType="1"/>
            </p:cNvSpPr>
            <p:nvPr/>
          </p:nvSpPr>
          <p:spPr bwMode="auto">
            <a:xfrm>
              <a:off x="117" y="624"/>
              <a:ext cx="0" cy="1440"/>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5" name="Text Box 19"/>
            <p:cNvSpPr txBox="1">
              <a:spLocks noChangeArrowheads="1"/>
            </p:cNvSpPr>
            <p:nvPr/>
          </p:nvSpPr>
          <p:spPr bwMode="auto">
            <a:xfrm>
              <a:off x="-39" y="1152"/>
              <a:ext cx="269"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5308" name="Rectangle 12"/>
            <p:cNvSpPr>
              <a:spLocks noChangeArrowheads="1"/>
            </p:cNvSpPr>
            <p:nvPr/>
          </p:nvSpPr>
          <p:spPr bwMode="auto">
            <a:xfrm>
              <a:off x="198" y="6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09" name="Rectangle 13"/>
            <p:cNvSpPr>
              <a:spLocks noChangeArrowheads="1"/>
            </p:cNvSpPr>
            <p:nvPr/>
          </p:nvSpPr>
          <p:spPr bwMode="auto">
            <a:xfrm>
              <a:off x="198" y="86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0" name="Rectangle 14"/>
            <p:cNvSpPr>
              <a:spLocks noChangeArrowheads="1"/>
            </p:cNvSpPr>
            <p:nvPr/>
          </p:nvSpPr>
          <p:spPr bwMode="auto">
            <a:xfrm>
              <a:off x="198" y="110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1" name="Rectangle 15"/>
            <p:cNvSpPr>
              <a:spLocks noChangeArrowheads="1"/>
            </p:cNvSpPr>
            <p:nvPr/>
          </p:nvSpPr>
          <p:spPr bwMode="auto">
            <a:xfrm>
              <a:off x="198" y="134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2" name="Rectangle 16"/>
            <p:cNvSpPr>
              <a:spLocks noChangeArrowheads="1"/>
            </p:cNvSpPr>
            <p:nvPr/>
          </p:nvSpPr>
          <p:spPr bwMode="auto">
            <a:xfrm>
              <a:off x="198" y="158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3" name="Rectangle 17"/>
            <p:cNvSpPr>
              <a:spLocks noChangeArrowheads="1"/>
            </p:cNvSpPr>
            <p:nvPr/>
          </p:nvSpPr>
          <p:spPr bwMode="auto">
            <a:xfrm>
              <a:off x="198" y="18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9" name="Text Box 23"/>
            <p:cNvSpPr txBox="1">
              <a:spLocks noChangeArrowheads="1"/>
            </p:cNvSpPr>
            <p:nvPr/>
          </p:nvSpPr>
          <p:spPr bwMode="auto">
            <a:xfrm>
              <a:off x="240" y="643"/>
              <a:ext cx="50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{1,9,…}</a:t>
              </a:r>
            </a:p>
          </p:txBody>
        </p:sp>
        <p:sp>
          <p:nvSpPr>
            <p:cNvPr id="695320" name="Text Box 24"/>
            <p:cNvSpPr txBox="1">
              <a:spLocks noChangeArrowheads="1"/>
            </p:cNvSpPr>
            <p:nvPr/>
          </p:nvSpPr>
          <p:spPr bwMode="auto">
            <a:xfrm>
              <a:off x="198" y="864"/>
              <a:ext cx="52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{2,3,…}</a:t>
              </a:r>
            </a:p>
          </p:txBody>
        </p:sp>
        <p:sp>
          <p:nvSpPr>
            <p:cNvPr id="695321" name="Text Box 25"/>
            <p:cNvSpPr txBox="1">
              <a:spLocks noChangeArrowheads="1"/>
            </p:cNvSpPr>
            <p:nvPr/>
          </p:nvSpPr>
          <p:spPr bwMode="auto">
            <a:xfrm>
              <a:off x="159" y="1111"/>
              <a:ext cx="613"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{-7, 8,…}</a:t>
              </a:r>
            </a:p>
          </p:txBody>
        </p:sp>
        <p:sp>
          <p:nvSpPr>
            <p:cNvPr id="695322" name="Text Box 26"/>
            <p:cNvSpPr txBox="1">
              <a:spLocks noChangeArrowheads="1"/>
            </p:cNvSpPr>
            <p:nvPr/>
          </p:nvSpPr>
          <p:spPr bwMode="auto">
            <a:xfrm>
              <a:off x="143" y="1344"/>
              <a:ext cx="635"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{4,5,8,…}</a:t>
              </a:r>
            </a:p>
          </p:txBody>
        </p:sp>
        <p:sp>
          <p:nvSpPr>
            <p:cNvPr id="695323" name="Text Box 27"/>
            <p:cNvSpPr txBox="1">
              <a:spLocks noChangeArrowheads="1"/>
            </p:cNvSpPr>
            <p:nvPr/>
          </p:nvSpPr>
          <p:spPr bwMode="auto">
            <a:xfrm>
              <a:off x="341" y="1591"/>
              <a:ext cx="2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 }</a:t>
              </a:r>
            </a:p>
          </p:txBody>
        </p:sp>
        <p:sp>
          <p:nvSpPr>
            <p:cNvPr id="695324" name="Text Box 28"/>
            <p:cNvSpPr txBox="1">
              <a:spLocks noChangeArrowheads="1"/>
            </p:cNvSpPr>
            <p:nvPr/>
          </p:nvSpPr>
          <p:spPr bwMode="auto">
            <a:xfrm>
              <a:off x="141" y="1818"/>
              <a:ext cx="6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{-1,0,1,…}</a:t>
              </a:r>
            </a:p>
          </p:txBody>
        </p:sp>
      </p:grpSp>
      <p:sp>
        <p:nvSpPr>
          <p:cNvPr id="695327" name="Rectangle 31"/>
          <p:cNvSpPr>
            <a:spLocks noGrp="1" noChangeArrowheads="1"/>
          </p:cNvSpPr>
          <p:nvPr>
            <p:ph type="title"/>
          </p:nvPr>
        </p:nvSpPr>
        <p:spPr>
          <a:xfrm>
            <a:off x="685800" y="-228600"/>
            <a:ext cx="7772400" cy="1143000"/>
          </a:xfrm>
          <a:noFill/>
          <a:ln/>
        </p:spPr>
        <p:txBody>
          <a:bodyPr/>
          <a:lstStyle/>
          <a:p>
            <a:r>
              <a:rPr lang="en-US" sz="3600"/>
              <a:t>Find the Big-O Challenge, Part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5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530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530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530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53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95305"/>
                                        </p:tgtEl>
                                        <p:attrNameLst>
                                          <p:attrName>style.visibility</p:attrName>
                                        </p:attrNameLst>
                                      </p:cBhvr>
                                      <p:to>
                                        <p:strVal val="visible"/>
                                      </p:to>
                                    </p:set>
                                    <p:anim calcmode="lin" valueType="num">
                                      <p:cBhvr additive="base">
                                        <p:cTn id="25" dur="500" fill="hold"/>
                                        <p:tgtEl>
                                          <p:spTgt spid="695305"/>
                                        </p:tgtEl>
                                        <p:attrNameLst>
                                          <p:attrName>ppt_x</p:attrName>
                                        </p:attrNameLst>
                                      </p:cBhvr>
                                      <p:tavLst>
                                        <p:tav tm="0">
                                          <p:val>
                                            <p:strVal val="1+#ppt_w/2"/>
                                          </p:val>
                                        </p:tav>
                                        <p:tav tm="100000">
                                          <p:val>
                                            <p:strVal val="#ppt_x"/>
                                          </p:val>
                                        </p:tav>
                                      </p:tavLst>
                                    </p:anim>
                                    <p:anim calcmode="lin" valueType="num">
                                      <p:cBhvr additive="base">
                                        <p:cTn id="26" dur="500" fill="hold"/>
                                        <p:tgtEl>
                                          <p:spTgt spid="69530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53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53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53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53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 0 L 0 -0.12211 " pathEditMode="relative" ptsTypes="AA">
                                      <p:cBhvr>
                                        <p:cTn id="46" dur="2000" fill="hold"/>
                                        <p:tgtEl>
                                          <p:spTgt spid="695302"/>
                                        </p:tgtEl>
                                        <p:attrNameLst>
                                          <p:attrName>ppt_x</p:attrName>
                                          <p:attrName>ppt_y</p:attrName>
                                        </p:attrNameLst>
                                      </p:cBhvr>
                                    </p:animMotion>
                                  </p:childTnLst>
                                </p:cTn>
                              </p:par>
                              <p:par>
                                <p:cTn id="47" presetID="0" presetClass="path" presetSubtype="0" accel="50000" decel="50000" fill="hold" grpId="1" nodeType="withEffect">
                                  <p:stCondLst>
                                    <p:cond delay="0"/>
                                  </p:stCondLst>
                                  <p:childTnLst>
                                    <p:animMotion origin="layout" path="M 0 0 L 0 -0.12211 " pathEditMode="relative" ptsTypes="AA">
                                      <p:cBhvr>
                                        <p:cTn id="48" dur="2000" fill="hold"/>
                                        <p:tgtEl>
                                          <p:spTgt spid="695303"/>
                                        </p:tgtEl>
                                        <p:attrNameLst>
                                          <p:attrName>ppt_x</p:attrName>
                                          <p:attrName>ppt_y</p:attrName>
                                        </p:attrNameLst>
                                      </p:cBhvr>
                                    </p:animMotion>
                                  </p:childTnLst>
                                </p:cTn>
                              </p:par>
                              <p:par>
                                <p:cTn id="49" presetID="0" presetClass="path" presetSubtype="0" accel="50000" decel="50000" fill="hold" grpId="1" nodeType="withEffect">
                                  <p:stCondLst>
                                    <p:cond delay="0"/>
                                  </p:stCondLst>
                                  <p:childTnLst>
                                    <p:animMotion origin="layout" path="M 0 0 L 0 -0.12211 " pathEditMode="relative" ptsTypes="AA">
                                      <p:cBhvr>
                                        <p:cTn id="50" dur="2000" fill="hold"/>
                                        <p:tgtEl>
                                          <p:spTgt spid="695304"/>
                                        </p:tgtEl>
                                        <p:attrNameLst>
                                          <p:attrName>ppt_x</p:attrName>
                                          <p:attrName>ppt_y</p:attrName>
                                        </p:attrNameLst>
                                      </p:cBhvr>
                                    </p:animMotion>
                                  </p:childTnLst>
                                </p:cTn>
                              </p:par>
                              <p:par>
                                <p:cTn id="51" presetID="10" presetClass="exit" presetSubtype="0" fill="hold" grpId="2" nodeType="withEffect">
                                  <p:stCondLst>
                                    <p:cond delay="0"/>
                                  </p:stCondLst>
                                  <p:childTnLst>
                                    <p:animEffect transition="out" filter="fade">
                                      <p:cBhvr>
                                        <p:cTn id="52" dur="2000"/>
                                        <p:tgtEl>
                                          <p:spTgt spid="695302"/>
                                        </p:tgtEl>
                                      </p:cBhvr>
                                    </p:animEffect>
                                    <p:set>
                                      <p:cBhvr>
                                        <p:cTn id="53" dur="1" fill="hold">
                                          <p:stCondLst>
                                            <p:cond delay="1999"/>
                                          </p:stCondLst>
                                        </p:cTn>
                                        <p:tgtEl>
                                          <p:spTgt spid="69530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695307"/>
                                        </p:tgtEl>
                                        <p:attrNameLst>
                                          <p:attrName>style.visibility</p:attrName>
                                        </p:attrNameLst>
                                      </p:cBhvr>
                                      <p:to>
                                        <p:strVal val="visible"/>
                                      </p:to>
                                    </p:set>
                                    <p:animEffect transition="in" filter="fade">
                                      <p:cBhvr>
                                        <p:cTn id="56" dur="2000"/>
                                        <p:tgtEl>
                                          <p:spTgt spid="695307"/>
                                        </p:tgtEl>
                                      </p:cBhvr>
                                    </p:animEffect>
                                  </p:childTnLst>
                                </p:cTn>
                              </p:par>
                              <p:par>
                                <p:cTn id="57" presetID="0" presetClass="path" presetSubtype="0" accel="50000" decel="50000" fill="hold" grpId="1" nodeType="withEffect">
                                  <p:stCondLst>
                                    <p:cond delay="0"/>
                                  </p:stCondLst>
                                  <p:childTnLst>
                                    <p:animMotion origin="layout" path="M 0 0 L 0.00122 -0.11772 " pathEditMode="relative" ptsTypes="AA">
                                      <p:cBhvr>
                                        <p:cTn id="58" dur="2000" fill="hold"/>
                                        <p:tgtEl>
                                          <p:spTgt spid="69530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0" grpId="0" uiExpand="1" build="p"/>
      <p:bldP spid="695301" grpId="0"/>
      <p:bldP spid="695302" grpId="0"/>
      <p:bldP spid="695302" grpId="1"/>
      <p:bldP spid="695302" grpId="2"/>
      <p:bldP spid="695303" grpId="0"/>
      <p:bldP spid="695303" grpId="1"/>
      <p:bldP spid="695304" grpId="0"/>
      <p:bldP spid="695304" grpId="1"/>
      <p:bldP spid="695305" grpId="0" animBg="1"/>
      <p:bldP spid="695307" grpId="0"/>
      <p:bldP spid="69530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FC2B1F8-400F-4AB3-9565-83AA08F29DD2}" type="slidenum">
              <a:rPr lang="en-US"/>
              <a:pPr/>
              <a:t>34</a:t>
            </a:fld>
            <a:endParaRPr lang="en-US"/>
          </a:p>
        </p:txBody>
      </p:sp>
      <p:sp>
        <p:nvSpPr>
          <p:cNvPr id="735234" name="Rectangle 2"/>
          <p:cNvSpPr>
            <a:spLocks noGrp="1" noChangeArrowheads="1"/>
          </p:cNvSpPr>
          <p:nvPr>
            <p:ph type="title"/>
          </p:nvPr>
        </p:nvSpPr>
        <p:spPr/>
        <p:txBody>
          <a:bodyPr/>
          <a:lstStyle/>
          <a:p>
            <a:r>
              <a:rPr lang="en-US"/>
              <a:t>Pre-Sorting Intermission</a:t>
            </a:r>
          </a:p>
        </p:txBody>
      </p:sp>
      <p:pic>
        <p:nvPicPr>
          <p:cNvPr id="735236" name="Picture 4" descr="spider-ca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8613" y="1290638"/>
            <a:ext cx="5840412" cy="4371975"/>
          </a:xfrm>
          <a:prstGeom prst="rect">
            <a:avLst/>
          </a:prstGeom>
          <a:noFill/>
          <a:extLst>
            <a:ext uri="{909E8E84-426E-40DD-AFC4-6F175D3DCCD1}">
              <a14:hiddenFill xmlns:a14="http://schemas.microsoft.com/office/drawing/2010/main">
                <a:solidFill>
                  <a:srgbClr val="FFFFFF"/>
                </a:solidFill>
              </a14:hiddenFill>
            </a:ext>
          </a:extLst>
        </p:spPr>
      </p:pic>
      <p:sp>
        <p:nvSpPr>
          <p:cNvPr id="735237"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5238" name="Text Box 6"/>
          <p:cNvSpPr txBox="1">
            <a:spLocks noChangeArrowheads="1"/>
          </p:cNvSpPr>
          <p:nvPr/>
        </p:nvSpPr>
        <p:spPr bwMode="auto">
          <a:xfrm>
            <a:off x="-436563" y="4083050"/>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5238"/>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completely_different1_x.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5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2"/>
          </p:nvPr>
        </p:nvSpPr>
        <p:spPr/>
        <p:txBody>
          <a:bodyPr/>
          <a:lstStyle/>
          <a:p>
            <a:fld id="{39BD08AC-745B-4A8F-84F0-6FD8FACA052D}" type="slidenum">
              <a:rPr lang="en-US"/>
              <a:pPr/>
              <a:t>35</a:t>
            </a:fld>
            <a:endParaRPr lang="en-US"/>
          </a:p>
        </p:txBody>
      </p:sp>
      <p:sp>
        <p:nvSpPr>
          <p:cNvPr id="610306" name="Rectangle 2"/>
          <p:cNvSpPr>
            <a:spLocks noGrp="1" noChangeArrowheads="1"/>
          </p:cNvSpPr>
          <p:nvPr>
            <p:ph type="title"/>
          </p:nvPr>
        </p:nvSpPr>
        <p:spPr>
          <a:xfrm>
            <a:off x="685800" y="-167641"/>
            <a:ext cx="7772400" cy="1143000"/>
          </a:xfrm>
        </p:spPr>
        <p:txBody>
          <a:bodyPr/>
          <a:lstStyle/>
          <a:p>
            <a:r>
              <a:rPr lang="en-US">
                <a:solidFill>
                  <a:schemeClr val="accent2"/>
                </a:solidFill>
              </a:rPr>
              <a:t>Sorting!</a:t>
            </a:r>
          </a:p>
        </p:txBody>
      </p:sp>
      <p:pic>
        <p:nvPicPr>
          <p:cNvPr id="610497" name="Picture 1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0498" name="Group 194"/>
          <p:cNvGrpSpPr>
            <a:grpSpLocks/>
          </p:cNvGrpSpPr>
          <p:nvPr/>
        </p:nvGrpSpPr>
        <p:grpSpPr bwMode="auto">
          <a:xfrm>
            <a:off x="-6248400" y="2282825"/>
            <a:ext cx="5529262" cy="3594100"/>
            <a:chOff x="912" y="814"/>
            <a:chExt cx="3483" cy="2264"/>
          </a:xfrm>
        </p:grpSpPr>
        <p:sp>
          <p:nvSpPr>
            <p:cNvPr id="610499" name="Rectangle 19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0" name="Line 19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1" name="Line 19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0509"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0510" name="Picture 20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0511" name="Picture 207"/>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0513" name="Picture 20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sp>
        <p:nvSpPr>
          <p:cNvPr id="610515" name="Text Box 211"/>
          <p:cNvSpPr txBox="1">
            <a:spLocks noChangeArrowheads="1"/>
          </p:cNvSpPr>
          <p:nvPr/>
        </p:nvSpPr>
        <p:spPr bwMode="auto">
          <a:xfrm>
            <a:off x="187233" y="886096"/>
            <a:ext cx="861863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Sorting is the process of ordering a bunch of </a:t>
            </a:r>
            <a:r>
              <a:rPr lang="en-US" sz="2400" dirty="0">
                <a:solidFill>
                  <a:srgbClr val="6600FF"/>
                </a:solidFill>
              </a:rPr>
              <a:t>items</a:t>
            </a:r>
            <a:r>
              <a:rPr lang="en-US" sz="2400" dirty="0"/>
              <a:t> based on one or more </a:t>
            </a:r>
            <a:r>
              <a:rPr lang="en-US" sz="2400" dirty="0" smtClean="0">
                <a:solidFill>
                  <a:srgbClr val="6600FF"/>
                </a:solidFill>
              </a:rPr>
              <a:t>rules, </a:t>
            </a:r>
            <a:r>
              <a:rPr lang="en-US" sz="2400" dirty="0" smtClean="0">
                <a:solidFill>
                  <a:schemeClr val="tx1"/>
                </a:solidFill>
              </a:rPr>
              <a:t>subject to one or more</a:t>
            </a:r>
            <a:r>
              <a:rPr lang="en-US" sz="2400" dirty="0" smtClean="0">
                <a:solidFill>
                  <a:srgbClr val="6600FF"/>
                </a:solidFill>
              </a:rPr>
              <a:t> constraints</a:t>
            </a:r>
            <a:r>
              <a:rPr lang="en-US" sz="2400" dirty="0" smtClean="0"/>
              <a:t>…</a:t>
            </a:r>
            <a:endParaRPr lang="en-US" sz="2400" dirty="0"/>
          </a:p>
        </p:txBody>
      </p:sp>
      <p:pic>
        <p:nvPicPr>
          <p:cNvPr id="610533" name="Picture 2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0554" name="Picture 250"/>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0555" name="Text Box 251"/>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sp>
        <p:nvSpPr>
          <p:cNvPr id="610556" name="Text Box 252"/>
          <p:cNvSpPr txBox="1">
            <a:spLocks noChangeArrowheads="1"/>
          </p:cNvSpPr>
          <p:nvPr/>
        </p:nvSpPr>
        <p:spPr bwMode="auto">
          <a:xfrm>
            <a:off x="280852" y="3725088"/>
            <a:ext cx="5029200" cy="16927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solidFill>
                  <a:srgbClr val="6600FF"/>
                </a:solidFill>
              </a:rPr>
              <a:t>Rules – how do we order them?</a:t>
            </a:r>
            <a:endParaRPr lang="en-US" sz="2400" dirty="0">
              <a:solidFill>
                <a:srgbClr val="6600FF"/>
              </a:solidFill>
            </a:endParaRPr>
          </a:p>
          <a:p>
            <a:pPr>
              <a:buFontTx/>
              <a:buChar char="•"/>
            </a:pPr>
            <a:r>
              <a:rPr lang="en-US" sz="2000" dirty="0"/>
              <a:t> Ascending </a:t>
            </a:r>
            <a:r>
              <a:rPr lang="en-US" sz="2000" dirty="0" smtClean="0"/>
              <a:t>    vs</a:t>
            </a:r>
            <a:r>
              <a:rPr lang="en-US" sz="2000" dirty="0"/>
              <a:t>. Descending </a:t>
            </a:r>
            <a:r>
              <a:rPr lang="en-US" sz="2000" dirty="0" smtClean="0"/>
              <a:t>    order</a:t>
            </a:r>
          </a:p>
          <a:p>
            <a:pPr>
              <a:buFontTx/>
              <a:buChar char="•"/>
            </a:pPr>
            <a:r>
              <a:rPr lang="en-US" sz="2000" dirty="0"/>
              <a:t> </a:t>
            </a:r>
            <a:r>
              <a:rPr lang="en-US" sz="2000" dirty="0" smtClean="0"/>
              <a:t>Based on Circle radius? Student GPA?</a:t>
            </a:r>
            <a:endParaRPr lang="en-US" sz="2000" dirty="0"/>
          </a:p>
          <a:p>
            <a:pPr>
              <a:buFontTx/>
              <a:buChar char="•"/>
            </a:pPr>
            <a:r>
              <a:rPr lang="en-US" sz="2000" dirty="0" smtClean="0"/>
              <a:t> Based on multiple criteria, e.g.:  </a:t>
            </a:r>
            <a:br>
              <a:rPr lang="en-US" sz="2000" dirty="0" smtClean="0"/>
            </a:br>
            <a:r>
              <a:rPr lang="en-US" sz="2000" dirty="0" smtClean="0"/>
              <a:t>      by last name, then first name</a:t>
            </a:r>
            <a:endParaRPr lang="en-US" sz="2000" dirty="0"/>
          </a:p>
        </p:txBody>
      </p:sp>
      <p:pic>
        <p:nvPicPr>
          <p:cNvPr id="610557" name="Picture 2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0562" name="Text Box 258"/>
          <p:cNvSpPr txBox="1">
            <a:spLocks noChangeArrowheads="1"/>
          </p:cNvSpPr>
          <p:nvPr/>
        </p:nvSpPr>
        <p:spPr bwMode="auto">
          <a:xfrm>
            <a:off x="280852" y="1865806"/>
            <a:ext cx="4724400" cy="17543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smtClean="0">
                <a:solidFill>
                  <a:srgbClr val="6600FF"/>
                </a:solidFill>
              </a:rPr>
              <a:t>Items – what are we sorting, and how many are there?</a:t>
            </a:r>
            <a:r>
              <a:rPr lang="en-US" sz="2400" dirty="0" smtClean="0"/>
              <a:t> </a:t>
            </a:r>
            <a:endParaRPr lang="en-US" sz="2400" dirty="0"/>
          </a:p>
          <a:p>
            <a:pPr>
              <a:buFontTx/>
              <a:buChar char="•"/>
            </a:pPr>
            <a:r>
              <a:rPr lang="en-US" sz="2000" dirty="0"/>
              <a:t> </a:t>
            </a:r>
            <a:r>
              <a:rPr lang="en-US" sz="2000" dirty="0" smtClean="0"/>
              <a:t>Strings, numbers, student records, </a:t>
            </a:r>
            <a:br>
              <a:rPr lang="en-US" sz="2000" dirty="0" smtClean="0"/>
            </a:br>
            <a:r>
              <a:rPr lang="en-US" sz="2000" dirty="0" smtClean="0"/>
              <a:t>   C++ objects (e.g., Circles, Robots)</a:t>
            </a:r>
            <a:endParaRPr lang="en-US" sz="2000" dirty="0"/>
          </a:p>
          <a:p>
            <a:pPr>
              <a:buFontTx/>
              <a:buChar char="•"/>
            </a:pPr>
            <a:r>
              <a:rPr lang="en-US" sz="2000" dirty="0" smtClean="0"/>
              <a:t> Thousands, millions or trillions?</a:t>
            </a:r>
            <a:endParaRPr lang="en-US" sz="2000" dirty="0"/>
          </a:p>
        </p:txBody>
      </p:sp>
      <p:sp>
        <p:nvSpPr>
          <p:cNvPr id="34" name="Text Box 252"/>
          <p:cNvSpPr txBox="1">
            <a:spLocks noChangeArrowheads="1"/>
          </p:cNvSpPr>
          <p:nvPr/>
        </p:nvSpPr>
        <p:spPr bwMode="auto">
          <a:xfrm>
            <a:off x="280852" y="5501884"/>
            <a:ext cx="5029200" cy="10772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smtClean="0">
                <a:solidFill>
                  <a:srgbClr val="6600FF"/>
                </a:solidFill>
              </a:rPr>
              <a:t>Constraints?</a:t>
            </a:r>
            <a:endParaRPr lang="en-US" sz="2400" dirty="0">
              <a:solidFill>
                <a:srgbClr val="6600FF"/>
              </a:solidFill>
            </a:endParaRPr>
          </a:p>
          <a:p>
            <a:pPr>
              <a:buFontTx/>
              <a:buChar char="•"/>
            </a:pPr>
            <a:r>
              <a:rPr lang="en-US" sz="2000" dirty="0"/>
              <a:t> </a:t>
            </a:r>
            <a:r>
              <a:rPr lang="en-US" sz="2000" dirty="0" smtClean="0"/>
              <a:t>Are the items in RAM or on disk?</a:t>
            </a:r>
          </a:p>
          <a:p>
            <a:pPr>
              <a:buFontTx/>
              <a:buChar char="•"/>
            </a:pPr>
            <a:r>
              <a:rPr lang="en-US" sz="2000" dirty="0"/>
              <a:t> </a:t>
            </a:r>
            <a:r>
              <a:rPr lang="en-US" sz="2000" dirty="0" smtClean="0"/>
              <a:t>Is the data in an array or a linked list?</a:t>
            </a:r>
          </a:p>
        </p:txBody>
      </p:sp>
      <p:pic>
        <p:nvPicPr>
          <p:cNvPr id="579589" name="Picture 5"/>
          <p:cNvPicPr>
            <a:picLocks noChangeAspect="1" noChangeArrowheads="1"/>
          </p:cNvPicPr>
          <p:nvPr/>
        </p:nvPicPr>
        <p:blipFill rotWithShape="1">
          <a:blip r:embed="rId10">
            <a:extLst>
              <a:ext uri="{28A0092B-C50C-407E-A947-70E740481C1C}">
                <a14:useLocalDpi xmlns:a14="http://schemas.microsoft.com/office/drawing/2010/main" val="0"/>
              </a:ext>
            </a:extLst>
          </a:blip>
          <a:srcRect l="11943"/>
          <a:stretch/>
        </p:blipFill>
        <p:spPr bwMode="auto">
          <a:xfrm>
            <a:off x="5656217" y="2470467"/>
            <a:ext cx="335498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quot;No&quot; Symbol 1"/>
          <p:cNvSpPr/>
          <p:nvPr/>
        </p:nvSpPr>
        <p:spPr bwMode="auto">
          <a:xfrm>
            <a:off x="5531033" y="2388326"/>
            <a:ext cx="3657599" cy="2962206"/>
          </a:xfrm>
          <a:prstGeom prst="noSmoking">
            <a:avLst>
              <a:gd name="adj" fmla="val 7737"/>
            </a:avLst>
          </a:prstGeom>
          <a:solidFill>
            <a:srgbClr val="FF0000"/>
          </a:solidFill>
          <a:ln w="3175"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2"/>
              </a:solidFill>
              <a:effectLst/>
              <a:latin typeface="Comic Sans MS" pitchFamily="66" charset="0"/>
              <a:cs typeface="Times New Roman" pitchFamily="18" charset="0"/>
            </a:endParaRPr>
          </a:p>
        </p:txBody>
      </p:sp>
      <p:cxnSp>
        <p:nvCxnSpPr>
          <p:cNvPr id="4" name="Straight Arrow Connector 3"/>
          <p:cNvCxnSpPr/>
          <p:nvPr/>
        </p:nvCxnSpPr>
        <p:spPr bwMode="auto">
          <a:xfrm flipV="1">
            <a:off x="1798537" y="4131549"/>
            <a:ext cx="285917" cy="264843"/>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3863491" y="4113881"/>
            <a:ext cx="261703" cy="306638"/>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9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056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056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1056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0556">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0556">
                                            <p:txEl>
                                              <p:pRg st="1" end="1"/>
                                            </p:txEl>
                                          </p:spTgt>
                                        </p:tgtEl>
                                        <p:attrNameLst>
                                          <p:attrName>style.visibility</p:attrName>
                                        </p:attrNameLst>
                                      </p:cBhvr>
                                      <p:to>
                                        <p:strVal val="visible"/>
                                      </p:to>
                                    </p:set>
                                  </p:childTnLst>
                                </p:cTn>
                              </p:par>
                              <p:par>
                                <p:cTn id="34" presetID="2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0556">
                                            <p:txEl>
                                              <p:pRg st="2" end="2"/>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0556">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556" grpId="0" uiExpand="1" build="p"/>
      <p:bldP spid="610562" grpId="0" build="p"/>
      <p:bldP spid="34" grpId="0" build="p"/>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F67D817E-9E47-4643-BD17-715823064190}" type="slidenum">
              <a:rPr lang="en-US"/>
              <a:pPr/>
              <a:t>36</a:t>
            </a:fld>
            <a:endParaRPr lang="en-US"/>
          </a:p>
        </p:txBody>
      </p:sp>
      <p:sp>
        <p:nvSpPr>
          <p:cNvPr id="632834" name="Rectangle 2"/>
          <p:cNvSpPr>
            <a:spLocks noGrp="1" noChangeArrowheads="1"/>
          </p:cNvSpPr>
          <p:nvPr>
            <p:ph type="title"/>
          </p:nvPr>
        </p:nvSpPr>
        <p:spPr>
          <a:xfrm>
            <a:off x="724277" y="276501"/>
            <a:ext cx="7695446" cy="1143000"/>
          </a:xfrm>
        </p:spPr>
        <p:txBody>
          <a:bodyPr/>
          <a:lstStyle/>
          <a:p>
            <a:r>
              <a:rPr lang="en-US" sz="4800" dirty="0" smtClean="0"/>
              <a:t>Carey’s 2 Rules </a:t>
            </a:r>
            <a:br>
              <a:rPr lang="en-US" sz="4800" dirty="0" smtClean="0"/>
            </a:br>
            <a:r>
              <a:rPr lang="en-US" sz="4800" dirty="0" smtClean="0"/>
              <a:t>of Sorting</a:t>
            </a:r>
            <a:endParaRPr lang="en-US" sz="4800" dirty="0"/>
          </a:p>
        </p:txBody>
      </p:sp>
      <p:sp>
        <p:nvSpPr>
          <p:cNvPr id="632850" name="Text Box 18"/>
          <p:cNvSpPr txBox="1">
            <a:spLocks noChangeArrowheads="1"/>
          </p:cNvSpPr>
          <p:nvPr/>
        </p:nvSpPr>
        <p:spPr bwMode="auto">
          <a:xfrm>
            <a:off x="511175" y="2553803"/>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smtClean="0">
                <a:solidFill>
                  <a:srgbClr val="6600CC"/>
                </a:solidFill>
              </a:rPr>
              <a:t>Rule #1:</a:t>
            </a:r>
          </a:p>
          <a:p>
            <a:pPr algn="ctr"/>
            <a:r>
              <a:rPr lang="en-US" sz="2800" dirty="0" smtClean="0">
                <a:solidFill>
                  <a:schemeClr val="tx1"/>
                </a:solidFill>
              </a:rPr>
              <a:t>Don’t choose a sorting algorithm until you understand the requirements of your problem.</a:t>
            </a:r>
            <a:endParaRPr lang="en-US" sz="2800" dirty="0">
              <a:solidFill>
                <a:srgbClr val="C00000"/>
              </a:solidFill>
            </a:endParaRPr>
          </a:p>
        </p:txBody>
      </p:sp>
      <p:sp>
        <p:nvSpPr>
          <p:cNvPr id="12" name="Text Box 18"/>
          <p:cNvSpPr txBox="1">
            <a:spLocks noChangeArrowheads="1"/>
          </p:cNvSpPr>
          <p:nvPr/>
        </p:nvSpPr>
        <p:spPr bwMode="auto">
          <a:xfrm>
            <a:off x="511175" y="4495806"/>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smtClean="0">
                <a:solidFill>
                  <a:srgbClr val="6600CC"/>
                </a:solidFill>
              </a:rPr>
              <a:t>Rule #2:</a:t>
            </a:r>
          </a:p>
          <a:p>
            <a:pPr algn="ctr"/>
            <a:r>
              <a:rPr lang="en-US" sz="2800" dirty="0" smtClean="0">
                <a:solidFill>
                  <a:schemeClr val="tx1"/>
                </a:solidFill>
              </a:rPr>
              <a:t>Always choose the simplest sorting algorithm possible that meets your requirements.</a:t>
            </a:r>
            <a:endParaRPr lang="en-US" sz="2800" dirty="0">
              <a:solidFill>
                <a:srgbClr val="C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13209" y="442681"/>
            <a:ext cx="2350882" cy="1755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50"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12"/>
          </p:nvPr>
        </p:nvSpPr>
        <p:spPr/>
        <p:txBody>
          <a:bodyPr/>
          <a:lstStyle/>
          <a:p>
            <a:fld id="{17313AEE-F8B7-462C-AA40-70C80F229A42}" type="slidenum">
              <a:rPr lang="en-US"/>
              <a:pPr/>
              <a:t>37</a:t>
            </a:fld>
            <a:endParaRPr lang="en-US"/>
          </a:p>
        </p:txBody>
      </p:sp>
      <p:sp>
        <p:nvSpPr>
          <p:cNvPr id="612354" name="Rectangle 2"/>
          <p:cNvSpPr>
            <a:spLocks noGrp="1" noChangeArrowheads="1"/>
          </p:cNvSpPr>
          <p:nvPr>
            <p:ph type="title"/>
          </p:nvPr>
        </p:nvSpPr>
        <p:spPr/>
        <p:txBody>
          <a:bodyPr/>
          <a:lstStyle/>
          <a:p>
            <a:r>
              <a:rPr lang="en-US" sz="4000">
                <a:solidFill>
                  <a:schemeClr val="accent2"/>
                </a:solidFill>
              </a:rPr>
              <a:t>The Selection Sort</a:t>
            </a:r>
            <a:endParaRPr lang="en-US" sz="4000">
              <a:solidFill>
                <a:srgbClr val="FF0000"/>
              </a:solidFill>
            </a:endParaRPr>
          </a:p>
        </p:txBody>
      </p:sp>
      <p:pic>
        <p:nvPicPr>
          <p:cNvPr id="6123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56" name="Group 4"/>
          <p:cNvGrpSpPr>
            <a:grpSpLocks/>
          </p:cNvGrpSpPr>
          <p:nvPr/>
        </p:nvGrpSpPr>
        <p:grpSpPr bwMode="auto">
          <a:xfrm>
            <a:off x="-6248400" y="2282825"/>
            <a:ext cx="5529262" cy="3594100"/>
            <a:chOff x="912" y="814"/>
            <a:chExt cx="3483" cy="2264"/>
          </a:xfrm>
        </p:grpSpPr>
        <p:sp>
          <p:nvSpPr>
            <p:cNvPr id="612357"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8"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9"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6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236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236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236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2367" name="Text Box 15"/>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2369"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2385"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86" name="Group 34"/>
          <p:cNvGrpSpPr>
            <a:grpSpLocks/>
          </p:cNvGrpSpPr>
          <p:nvPr/>
        </p:nvGrpSpPr>
        <p:grpSpPr bwMode="auto">
          <a:xfrm>
            <a:off x="5221288" y="1222375"/>
            <a:ext cx="4630737" cy="2925763"/>
            <a:chOff x="912" y="814"/>
            <a:chExt cx="3483" cy="2264"/>
          </a:xfrm>
        </p:grpSpPr>
        <p:sp>
          <p:nvSpPr>
            <p:cNvPr id="612387" name="Rectangle 3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8" name="Line 3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9" name="Line 3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91" name="Picture 39"/>
          <p:cNvPicPr>
            <a:picLocks noChangeAspect="1" noChangeArrowheads="1"/>
          </p:cNvPicPr>
          <p:nvPr/>
        </p:nvPicPr>
        <p:blipFill>
          <a:blip r:embed="rId11"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2392" name="Picture 4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2396"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2400" name="Rectangle 48"/>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2401" name="Rectangle 49"/>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239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2394" name="Picture 4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2404" name="Rectangle 52"/>
          <p:cNvSpPr>
            <a:spLocks noChangeArrowheads="1"/>
          </p:cNvSpPr>
          <p:nvPr/>
        </p:nvSpPr>
        <p:spPr bwMode="auto">
          <a:xfrm>
            <a:off x="228600" y="2117725"/>
            <a:ext cx="4657725"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06" name="Rectangle 54"/>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2407" name="Rectangle 55"/>
          <p:cNvSpPr>
            <a:spLocks noChangeArrowheads="1"/>
          </p:cNvSpPr>
          <p:nvPr/>
        </p:nvSpPr>
        <p:spPr bwMode="auto">
          <a:xfrm>
            <a:off x="228600" y="3565525"/>
            <a:ext cx="46180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10" name="Rectangle 58"/>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2393"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2411" name="Rectangle 59"/>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pic>
        <p:nvPicPr>
          <p:cNvPr id="612409" name="Picture 57"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5991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405" name="Picture 53"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384" name="Picture 32"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2416" name="Text Box 64"/>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2421" name="Text Box 69"/>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2422" name="Text Box 70"/>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2425" name="Rectangle 73"/>
          <p:cNvSpPr>
            <a:spLocks noChangeArrowheads="1"/>
          </p:cNvSpPr>
          <p:nvPr/>
        </p:nvSpPr>
        <p:spPr bwMode="auto">
          <a:xfrm>
            <a:off x="5232400" y="1408113"/>
            <a:ext cx="495300" cy="27432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426" name="Rectangle 74"/>
          <p:cNvSpPr>
            <a:spLocks noChangeArrowheads="1"/>
          </p:cNvSpPr>
          <p:nvPr/>
        </p:nvSpPr>
        <p:spPr bwMode="auto">
          <a:xfrm>
            <a:off x="5694363" y="1393825"/>
            <a:ext cx="495300" cy="27559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4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2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4774 -0.00254 " pathEditMode="relative" rAng="0" ptsTypes="AA">
                                      <p:cBhvr>
                                        <p:cTn id="14" dur="2000" fill="hold"/>
                                        <p:tgtEl>
                                          <p:spTgt spid="612384"/>
                                        </p:tgtEl>
                                        <p:attrNameLst>
                                          <p:attrName>ppt_x</p:attrName>
                                          <p:attrName>ppt_y</p:attrName>
                                        </p:attrNameLst>
                                      </p:cBhvr>
                                      <p:rCtr x="17378" y="-139"/>
                                    </p:animMotion>
                                  </p:childTnLst>
                                </p:cTn>
                              </p:par>
                            </p:childTnLst>
                          </p:cTn>
                        </p:par>
                        <p:par>
                          <p:cTn id="15" fill="hold" nodeType="afterGroup">
                            <p:stCondLst>
                              <p:cond delay="2000"/>
                            </p:stCondLst>
                            <p:childTnLst>
                              <p:par>
                                <p:cTn id="16" presetID="35" presetClass="path" presetSubtype="0" accel="50000" decel="50000" fill="hold" nodeType="afterEffect">
                                  <p:stCondLst>
                                    <p:cond delay="0"/>
                                  </p:stCondLst>
                                  <p:childTnLst>
                                    <p:animMotion origin="layout" path="M 0.34774 -0.00254 L 0.15504 -0.00115 " pathEditMode="relative" rAng="0" ptsTypes="AA">
                                      <p:cBhvr>
                                        <p:cTn id="17" dur="2000" fill="hold"/>
                                        <p:tgtEl>
                                          <p:spTgt spid="612384"/>
                                        </p:tgtEl>
                                        <p:attrNameLst>
                                          <p:attrName>ppt_x</p:attrName>
                                          <p:attrName>ppt_y</p:attrName>
                                        </p:attrNameLst>
                                      </p:cBhvr>
                                      <p:rCtr x="-9635" y="69"/>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240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1.66667E-6 4.93062E-6 L -0.06858 0.33395 L -0.15521 0.00393 " pathEditMode="relative" ptsTypes="AAA">
                                      <p:cBhvr>
                                        <p:cTn id="25" dur="2000" fill="hold"/>
                                        <p:tgtEl>
                                          <p:spTgt spid="612390"/>
                                        </p:tgtEl>
                                        <p:attrNameLst>
                                          <p:attrName>ppt_x</p:attrName>
                                          <p:attrName>ppt_y</p:attrName>
                                        </p:attrNameLst>
                                      </p:cBhvr>
                                    </p:animMotion>
                                  </p:childTnLst>
                                </p:cTn>
                              </p:par>
                              <p:par>
                                <p:cTn id="26" presetID="1" presetClass="exit" presetSubtype="0" fill="hold" nodeType="withEffect">
                                  <p:stCondLst>
                                    <p:cond delay="0"/>
                                  </p:stCondLst>
                                  <p:childTnLst>
                                    <p:set>
                                      <p:cBhvr>
                                        <p:cTn id="27" dur="1" fill="hold">
                                          <p:stCondLst>
                                            <p:cond delay="0"/>
                                          </p:stCondLst>
                                        </p:cTn>
                                        <p:tgtEl>
                                          <p:spTgt spid="612384"/>
                                        </p:tgtEl>
                                        <p:attrNameLst>
                                          <p:attrName>style.visibility</p:attrName>
                                        </p:attrNameLst>
                                      </p:cBhvr>
                                      <p:to>
                                        <p:strVal val="hidden"/>
                                      </p:to>
                                    </p:set>
                                  </p:childTnLst>
                                </p:cTn>
                              </p:par>
                              <p:par>
                                <p:cTn id="28" presetID="0" presetClass="path" presetSubtype="0" accel="50000" decel="50000" fill="hold" nodeType="withEffect">
                                  <p:stCondLst>
                                    <p:cond delay="0"/>
                                  </p:stCondLst>
                                  <p:childTnLst>
                                    <p:animMotion origin="layout" path="M 1.66667E-6 -2.27567E-6 L 0.08524 -0.37581 L 0.15816 0.00208 " pathEditMode="relative" rAng="0" ptsTypes="AAA">
                                      <p:cBhvr>
                                        <p:cTn id="29" dur="2000" fill="hold"/>
                                        <p:tgtEl>
                                          <p:spTgt spid="612394"/>
                                        </p:tgtEl>
                                        <p:attrNameLst>
                                          <p:attrName>ppt_x</p:attrName>
                                          <p:attrName>ppt_y</p:attrName>
                                        </p:attrNameLst>
                                      </p:cBhvr>
                                      <p:rCtr x="7899" y="-18686"/>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240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2425"/>
                                        </p:tgtEl>
                                        <p:attrNameLst>
                                          <p:attrName>style.visibility</p:attrName>
                                        </p:attrNameLst>
                                      </p:cBhvr>
                                      <p:to>
                                        <p:strVal val="visible"/>
                                      </p:to>
                                    </p:set>
                                    <p:animEffect transition="in" filter="fade">
                                      <p:cBhvr>
                                        <p:cTn id="38" dur="500"/>
                                        <p:tgtEl>
                                          <p:spTgt spid="6124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124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63" presetClass="path" presetSubtype="0" accel="50000" decel="50000" fill="hold" nodeType="clickEffect">
                                  <p:stCondLst>
                                    <p:cond delay="0"/>
                                  </p:stCondLst>
                                  <p:childTnLst>
                                    <p:animMotion origin="layout" path="M -0.00521 -1.3876E-6 L 0.29722 -0.00254 " pathEditMode="relative" rAng="0" ptsTypes="AA">
                                      <p:cBhvr>
                                        <p:cTn id="46" dur="2000" fill="hold"/>
                                        <p:tgtEl>
                                          <p:spTgt spid="612405"/>
                                        </p:tgtEl>
                                        <p:attrNameLst>
                                          <p:attrName>ppt_x</p:attrName>
                                          <p:attrName>ppt_y</p:attrName>
                                        </p:attrNameLst>
                                      </p:cBhvr>
                                      <p:rCtr x="15122" y="-139"/>
                                    </p:animMotion>
                                  </p:childTnLst>
                                </p:cTn>
                              </p:par>
                            </p:childTnLst>
                          </p:cTn>
                        </p:par>
                        <p:par>
                          <p:cTn id="47" fill="hold" nodeType="afterGroup">
                            <p:stCondLst>
                              <p:cond delay="2000"/>
                            </p:stCondLst>
                            <p:childTnLst>
                              <p:par>
                                <p:cTn id="48" presetID="35" presetClass="path" presetSubtype="0" accel="50000" decel="50000" fill="hold" nodeType="afterEffect">
                                  <p:stCondLst>
                                    <p:cond delay="0"/>
                                  </p:stCondLst>
                                  <p:childTnLst>
                                    <p:animMotion origin="layout" path="M 0.29722 -0.00254 L 0.10451 -0.00115 " pathEditMode="relative" rAng="0" ptsTypes="AA">
                                      <p:cBhvr>
                                        <p:cTn id="49" dur="2000" fill="hold"/>
                                        <p:tgtEl>
                                          <p:spTgt spid="612405"/>
                                        </p:tgtEl>
                                        <p:attrNameLst>
                                          <p:attrName>ppt_x</p:attrName>
                                          <p:attrName>ppt_y</p:attrName>
                                        </p:attrNameLst>
                                      </p:cBhvr>
                                      <p:rCtr x="-9635" y="69"/>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61240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15816 0.00208 L 0.08646 0.34205 L 0.05226 0.00208 " pathEditMode="relative" ptsTypes="AAA">
                                      <p:cBhvr>
                                        <p:cTn id="57" dur="2000" fill="hold"/>
                                        <p:tgtEl>
                                          <p:spTgt spid="612394"/>
                                        </p:tgtEl>
                                        <p:attrNameLst>
                                          <p:attrName>ppt_x</p:attrName>
                                          <p:attrName>ppt_y</p:attrName>
                                        </p:attrNameLst>
                                      </p:cBhvr>
                                    </p:animMotion>
                                  </p:childTnLst>
                                </p:cTn>
                              </p:par>
                              <p:par>
                                <p:cTn id="58" presetID="1" presetClass="exit" presetSubtype="0" fill="hold" nodeType="withEffect">
                                  <p:stCondLst>
                                    <p:cond delay="0"/>
                                  </p:stCondLst>
                                  <p:childTnLst>
                                    <p:set>
                                      <p:cBhvr>
                                        <p:cTn id="59" dur="1" fill="hold">
                                          <p:stCondLst>
                                            <p:cond delay="0"/>
                                          </p:stCondLst>
                                        </p:cTn>
                                        <p:tgtEl>
                                          <p:spTgt spid="612405"/>
                                        </p:tgtEl>
                                        <p:attrNameLst>
                                          <p:attrName>style.visibility</p:attrName>
                                        </p:attrNameLst>
                                      </p:cBhvr>
                                      <p:to>
                                        <p:strVal val="hidden"/>
                                      </p:to>
                                    </p:set>
                                  </p:childTnLst>
                                </p:cTn>
                              </p:par>
                              <p:par>
                                <p:cTn id="60" presetID="0" presetClass="path" presetSubtype="0" accel="50000" decel="50000" fill="hold" nodeType="withEffect">
                                  <p:stCondLst>
                                    <p:cond delay="0"/>
                                  </p:stCondLst>
                                  <p:childTnLst>
                                    <p:animMotion origin="layout" path="M -7.77778E-6 -1.40611E-6 L 0.05381 -0.29232 L 0.10902 0.00185 " pathEditMode="relative" ptsTypes="AAA">
                                      <p:cBhvr>
                                        <p:cTn id="61" dur="2000" fill="hold"/>
                                        <p:tgtEl>
                                          <p:spTgt spid="61239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12407"/>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2426"/>
                                        </p:tgtEl>
                                        <p:attrNameLst>
                                          <p:attrName>style.visibility</p:attrName>
                                        </p:attrNameLst>
                                      </p:cBhvr>
                                      <p:to>
                                        <p:strVal val="visible"/>
                                      </p:to>
                                    </p:set>
                                    <p:animEffect transition="in" filter="fade">
                                      <p:cBhvr>
                                        <p:cTn id="70" dur="500"/>
                                        <p:tgtEl>
                                          <p:spTgt spid="6124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61240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63" presetClass="path" presetSubtype="0" accel="50000" decel="50000" fill="hold" nodeType="clickEffect">
                                  <p:stCondLst>
                                    <p:cond delay="0"/>
                                  </p:stCondLst>
                                  <p:childTnLst>
                                    <p:animMotion origin="layout" path="M 2.22222E-6 -1.3876E-6 L 0.23264 -0.00254 " pathEditMode="relative" rAng="0" ptsTypes="AA">
                                      <p:cBhvr>
                                        <p:cTn id="78" dur="2000" fill="hold"/>
                                        <p:tgtEl>
                                          <p:spTgt spid="612409"/>
                                        </p:tgtEl>
                                        <p:attrNameLst>
                                          <p:attrName>ppt_x</p:attrName>
                                          <p:attrName>ppt_y</p:attrName>
                                        </p:attrNameLst>
                                      </p:cBhvr>
                                      <p:rCtr x="11632" y="-139"/>
                                    </p:animMotion>
                                  </p:childTnLst>
                                </p:cTn>
                              </p:par>
                            </p:childTnLst>
                          </p:cTn>
                        </p:par>
                        <p:par>
                          <p:cTn id="79" fill="hold" nodeType="afterGroup">
                            <p:stCondLst>
                              <p:cond delay="2000"/>
                            </p:stCondLst>
                            <p:childTnLst>
                              <p:par>
                                <p:cTn id="80" presetID="35" presetClass="path" presetSubtype="0" accel="50000" decel="50000" fill="hold" nodeType="afterEffect">
                                  <p:stCondLst>
                                    <p:cond delay="0"/>
                                  </p:stCondLst>
                                  <p:childTnLst>
                                    <p:animMotion origin="layout" path="M 0.23264 -0.00254 L 0.19063 -0.00115 " pathEditMode="relative" rAng="0" ptsTypes="AA">
                                      <p:cBhvr>
                                        <p:cTn id="81" dur="2000" fill="hold"/>
                                        <p:tgtEl>
                                          <p:spTgt spid="612409"/>
                                        </p:tgtEl>
                                        <p:attrNameLst>
                                          <p:attrName>ppt_x</p:attrName>
                                          <p:attrName>ppt_y</p:attrName>
                                        </p:attrNameLst>
                                      </p:cBhvr>
                                      <p:rCtr x="-2101" y="69"/>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12410"/>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1.11022E-16 3.46901E-6 L -0.09878 0.37002 L -0.18368 3.46901E-6 " pathEditMode="relative" rAng="0" ptsTypes="AAA">
                                      <p:cBhvr>
                                        <p:cTn id="89" dur="2000" fill="hold"/>
                                        <p:tgtEl>
                                          <p:spTgt spid="612393"/>
                                        </p:tgtEl>
                                        <p:attrNameLst>
                                          <p:attrName>ppt_x</p:attrName>
                                          <p:attrName>ppt_y</p:attrName>
                                        </p:attrNameLst>
                                      </p:cBhvr>
                                      <p:rCtr x="-9184" y="18501"/>
                                    </p:animMotion>
                                  </p:childTnLst>
                                </p:cTn>
                              </p:par>
                              <p:par>
                                <p:cTn id="90" presetID="1" presetClass="exit" presetSubtype="0" fill="hold" nodeType="withEffect">
                                  <p:stCondLst>
                                    <p:cond delay="0"/>
                                  </p:stCondLst>
                                  <p:childTnLst>
                                    <p:set>
                                      <p:cBhvr>
                                        <p:cTn id="91" dur="1" fill="hold">
                                          <p:stCondLst>
                                            <p:cond delay="0"/>
                                          </p:stCondLst>
                                        </p:cTn>
                                        <p:tgtEl>
                                          <p:spTgt spid="612409"/>
                                        </p:tgtEl>
                                        <p:attrNameLst>
                                          <p:attrName>style.visibility</p:attrName>
                                        </p:attrNameLst>
                                      </p:cBhvr>
                                      <p:to>
                                        <p:strVal val="hidden"/>
                                      </p:to>
                                    </p:set>
                                  </p:childTnLst>
                                </p:cTn>
                              </p:par>
                              <p:par>
                                <p:cTn id="92" presetID="0" presetClass="path" presetSubtype="0" accel="50000" decel="50000" fill="hold" nodeType="withEffect">
                                  <p:stCondLst>
                                    <p:cond delay="0"/>
                                  </p:stCondLst>
                                  <p:childTnLst>
                                    <p:animMotion origin="layout" path="M -2.22222E-6 9.25069E-7 L 0.08802 -0.40542 L 0.18646 0.00208 " pathEditMode="relative" ptsTypes="AAA">
                                      <p:cBhvr>
                                        <p:cTn id="93" dur="2000" fill="hold"/>
                                        <p:tgtEl>
                                          <p:spTgt spid="612391"/>
                                        </p:tgtEl>
                                        <p:attrNameLst>
                                          <p:attrName>ppt_x</p:attrName>
                                          <p:attrName>ppt_y</p:attrName>
                                        </p:attrNameLst>
                                      </p:cBhvr>
                                    </p:animMotion>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612411"/>
                                        </p:tgtEl>
                                        <p:attrNameLst>
                                          <p:attrName>style.visibility</p:attrName>
                                        </p:attrNameLst>
                                      </p:cBhvr>
                                      <p:to>
                                        <p:strVal val="visible"/>
                                      </p:to>
                                    </p:set>
                                  </p:childTnLst>
                                  <p:subTnLst>
                                    <p:audio>
                                      <p:cMediaNode vol="100000">
                                        <p:cTn display="0" masterRel="sameClick">
                                          <p:stCondLst>
                                            <p:cond evt="begin" delay="0">
                                              <p:tn val="96"/>
                                            </p:cond>
                                          </p:stCondLst>
                                          <p:endCondLst>
                                            <p:cond evt="onStopAudio" delay="0">
                                              <p:tgtEl>
                                                <p:sldTgt/>
                                              </p:tgtEl>
                                            </p:cond>
                                          </p:endCondLst>
                                        </p:cTn>
                                        <p:tgtEl>
                                          <p:sndTgt r:embed="rId3" name="so_on.wav"/>
                                        </p:tgtEl>
                                      </p:cMediaNode>
                                    </p:audio>
                                  </p:subTnLst>
                                </p:cTn>
                              </p:par>
                              <p:par>
                                <p:cTn id="98" presetID="10" presetClass="exit" presetSubtype="0" fill="hold" grpId="1" nodeType="withEffect">
                                  <p:stCondLst>
                                    <p:cond delay="0"/>
                                  </p:stCondLst>
                                  <p:childTnLst>
                                    <p:animEffect transition="out" filter="fade">
                                      <p:cBhvr>
                                        <p:cTn id="99" dur="500"/>
                                        <p:tgtEl>
                                          <p:spTgt spid="612425"/>
                                        </p:tgtEl>
                                      </p:cBhvr>
                                    </p:animEffect>
                                    <p:set>
                                      <p:cBhvr>
                                        <p:cTn id="100" dur="1" fill="hold">
                                          <p:stCondLst>
                                            <p:cond delay="499"/>
                                          </p:stCondLst>
                                        </p:cTn>
                                        <p:tgtEl>
                                          <p:spTgt spid="61242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612426"/>
                                        </p:tgtEl>
                                      </p:cBhvr>
                                    </p:animEffect>
                                    <p:set>
                                      <p:cBhvr>
                                        <p:cTn id="103" dur="1" fill="hold">
                                          <p:stCondLst>
                                            <p:cond delay="499"/>
                                          </p:stCondLst>
                                        </p:cTn>
                                        <p:tgtEl>
                                          <p:spTgt spid="61242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2416"/>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2421"/>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2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00" grpId="0"/>
      <p:bldP spid="612401" grpId="0"/>
      <p:bldP spid="612404" grpId="0"/>
      <p:bldP spid="612407" grpId="0"/>
      <p:bldP spid="612410" grpId="0"/>
      <p:bldP spid="612411" grpId="0"/>
      <p:bldP spid="612416" grpId="0"/>
      <p:bldP spid="612421" grpId="0"/>
      <p:bldP spid="612422" grpId="0"/>
      <p:bldP spid="612425" grpId="0" animBg="1"/>
      <p:bldP spid="612425" grpId="1" animBg="1"/>
      <p:bldP spid="612426" grpId="0" animBg="1"/>
      <p:bldP spid="61242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01B2F190-DDCF-48E2-979A-27E08385B221}" type="slidenum">
              <a:rPr lang="en-US"/>
              <a:pPr/>
              <a:t>38</a:t>
            </a:fld>
            <a:endParaRPr lang="en-US"/>
          </a:p>
        </p:txBody>
      </p:sp>
      <p:sp>
        <p:nvSpPr>
          <p:cNvPr id="614402" name="Rectangle 2"/>
          <p:cNvSpPr>
            <a:spLocks noGrp="1" noChangeArrowheads="1"/>
          </p:cNvSpPr>
          <p:nvPr>
            <p:ph type="title"/>
          </p:nvPr>
        </p:nvSpPr>
        <p:spPr/>
        <p:txBody>
          <a:bodyPr/>
          <a:lstStyle/>
          <a:p>
            <a:r>
              <a:rPr lang="en-US">
                <a:solidFill>
                  <a:schemeClr val="accent2"/>
                </a:solidFill>
              </a:rPr>
              <a:t>The Selection Sort- Speed</a:t>
            </a:r>
          </a:p>
        </p:txBody>
      </p:sp>
      <p:pic>
        <p:nvPicPr>
          <p:cNvPr id="6144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04" name="Group 4"/>
          <p:cNvGrpSpPr>
            <a:grpSpLocks/>
          </p:cNvGrpSpPr>
          <p:nvPr/>
        </p:nvGrpSpPr>
        <p:grpSpPr bwMode="auto">
          <a:xfrm>
            <a:off x="-6248400" y="2282825"/>
            <a:ext cx="5529262" cy="3594100"/>
            <a:chOff x="912" y="814"/>
            <a:chExt cx="3483" cy="2264"/>
          </a:xfrm>
        </p:grpSpPr>
        <p:sp>
          <p:nvSpPr>
            <p:cNvPr id="614405"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6"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7"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0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440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44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441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441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4413"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4414" name="Text Box 14"/>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441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1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17" name="Group 17"/>
          <p:cNvGrpSpPr>
            <a:grpSpLocks/>
          </p:cNvGrpSpPr>
          <p:nvPr/>
        </p:nvGrpSpPr>
        <p:grpSpPr bwMode="auto">
          <a:xfrm>
            <a:off x="5221288" y="1222375"/>
            <a:ext cx="4630737" cy="2925763"/>
            <a:chOff x="912" y="814"/>
            <a:chExt cx="3483" cy="2264"/>
          </a:xfrm>
        </p:grpSpPr>
        <p:sp>
          <p:nvSpPr>
            <p:cNvPr id="614418" name="Rectangle 1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19" name="Line 1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20" name="Line 2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21"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442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4423"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4424" name="Rectangle 24"/>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4425" name="Rectangle 25"/>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4426"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4427" name="Picture 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4428" name="Rectangle 28"/>
          <p:cNvSpPr>
            <a:spLocks noChangeArrowheads="1"/>
          </p:cNvSpPr>
          <p:nvPr/>
        </p:nvSpPr>
        <p:spPr bwMode="auto">
          <a:xfrm>
            <a:off x="228600" y="21177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29" name="Rectangle 29"/>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4430" name="Rectangle 30"/>
          <p:cNvSpPr>
            <a:spLocks noChangeArrowheads="1"/>
          </p:cNvSpPr>
          <p:nvPr/>
        </p:nvSpPr>
        <p:spPr bwMode="auto">
          <a:xfrm>
            <a:off x="228600" y="35655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31" name="Rectangle 31"/>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4432"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4433" name="Rectangle 33"/>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sp>
        <p:nvSpPr>
          <p:cNvPr id="614438" name="Text Box 38"/>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4439" name="Text Box 39"/>
          <p:cNvSpPr txBox="1">
            <a:spLocks noChangeArrowheads="1"/>
          </p:cNvSpPr>
          <p:nvPr/>
        </p:nvSpPr>
        <p:spPr bwMode="auto">
          <a:xfrm>
            <a:off x="974725" y="7437438"/>
            <a:ext cx="61118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Assume book b is the smallest book</a:t>
            </a:r>
          </a:p>
          <a:p>
            <a:r>
              <a:rPr lang="en-US" sz="2400"/>
              <a:t>for j = b to N</a:t>
            </a:r>
          </a:p>
          <a:p>
            <a:r>
              <a:rPr lang="en-US" sz="2400"/>
              <a:t>   IF book j is smaller than our current</a:t>
            </a:r>
            <a:br>
              <a:rPr lang="en-US" sz="2400"/>
            </a:br>
            <a:r>
              <a:rPr lang="en-US" sz="2400"/>
              <a:t>     smallest book THEN</a:t>
            </a:r>
          </a:p>
          <a:p>
            <a:r>
              <a:rPr lang="en-US" sz="2400"/>
              <a:t>     smallest = book j</a:t>
            </a:r>
          </a:p>
        </p:txBody>
      </p:sp>
      <p:sp>
        <p:nvSpPr>
          <p:cNvPr id="614440" name="Text Box 40"/>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4441" name="Text Box 41"/>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4442" name="Rectangle 42"/>
          <p:cNvSpPr>
            <a:spLocks noChangeArrowheads="1"/>
          </p:cNvSpPr>
          <p:nvPr/>
        </p:nvSpPr>
        <p:spPr bwMode="auto">
          <a:xfrm>
            <a:off x="152400" y="9477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45" name="Group 45"/>
          <p:cNvGrpSpPr>
            <a:grpSpLocks/>
          </p:cNvGrpSpPr>
          <p:nvPr/>
        </p:nvGrpSpPr>
        <p:grpSpPr bwMode="auto">
          <a:xfrm>
            <a:off x="152400" y="962025"/>
            <a:ext cx="4651375" cy="744538"/>
            <a:chOff x="96" y="606"/>
            <a:chExt cx="2930" cy="469"/>
          </a:xfrm>
        </p:grpSpPr>
        <p:sp>
          <p:nvSpPr>
            <p:cNvPr id="614443" name="Rectangle 4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44" name="Text Box 44"/>
            <p:cNvSpPr txBox="1">
              <a:spLocks noChangeArrowheads="1"/>
            </p:cNvSpPr>
            <p:nvPr/>
          </p:nvSpPr>
          <p:spPr bwMode="auto">
            <a:xfrm>
              <a:off x="1077" y="663"/>
              <a:ext cx="9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 steps</a:t>
              </a:r>
            </a:p>
          </p:txBody>
        </p:sp>
      </p:grpSp>
      <p:sp>
        <p:nvSpPr>
          <p:cNvPr id="614447" name="Rectangle 47"/>
          <p:cNvSpPr>
            <a:spLocks noChangeArrowheads="1"/>
          </p:cNvSpPr>
          <p:nvPr/>
        </p:nvSpPr>
        <p:spPr bwMode="auto">
          <a:xfrm>
            <a:off x="152400" y="1708150"/>
            <a:ext cx="4651375" cy="3889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1" name="Group 51"/>
          <p:cNvGrpSpPr>
            <a:grpSpLocks/>
          </p:cNvGrpSpPr>
          <p:nvPr/>
        </p:nvGrpSpPr>
        <p:grpSpPr bwMode="auto">
          <a:xfrm>
            <a:off x="157163" y="1628775"/>
            <a:ext cx="4651375" cy="549275"/>
            <a:chOff x="-1680" y="6432"/>
            <a:chExt cx="2930" cy="346"/>
          </a:xfrm>
        </p:grpSpPr>
        <p:sp>
          <p:nvSpPr>
            <p:cNvPr id="614449" name="Rectangle 49"/>
            <p:cNvSpPr>
              <a:spLocks noChangeArrowheads="1"/>
            </p:cNvSpPr>
            <p:nvPr/>
          </p:nvSpPr>
          <p:spPr bwMode="auto">
            <a:xfrm>
              <a:off x="-1680" y="6480"/>
              <a:ext cx="2930" cy="240"/>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0" name="Text Box 50"/>
            <p:cNvSpPr txBox="1">
              <a:spLocks noChangeArrowheads="1"/>
            </p:cNvSpPr>
            <p:nvPr/>
          </p:nvSpPr>
          <p:spPr bwMode="auto">
            <a:xfrm>
              <a:off x="-699" y="6432"/>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pic>
        <p:nvPicPr>
          <p:cNvPr id="614436" name="Picture 36" descr="MCj0233154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4453" name="Rectangle 53"/>
          <p:cNvSpPr>
            <a:spLocks noChangeArrowheads="1"/>
          </p:cNvSpPr>
          <p:nvPr/>
        </p:nvSpPr>
        <p:spPr bwMode="auto">
          <a:xfrm>
            <a:off x="149225" y="21034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4" name="Group 54"/>
          <p:cNvGrpSpPr>
            <a:grpSpLocks/>
          </p:cNvGrpSpPr>
          <p:nvPr/>
        </p:nvGrpSpPr>
        <p:grpSpPr bwMode="auto">
          <a:xfrm>
            <a:off x="149225" y="2089150"/>
            <a:ext cx="4651375" cy="744538"/>
            <a:chOff x="96" y="606"/>
            <a:chExt cx="2930" cy="469"/>
          </a:xfrm>
        </p:grpSpPr>
        <p:sp>
          <p:nvSpPr>
            <p:cNvPr id="614455" name="Rectangle 55"/>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6" name="Text Box 56"/>
            <p:cNvSpPr txBox="1">
              <a:spLocks noChangeArrowheads="1"/>
            </p:cNvSpPr>
            <p:nvPr/>
          </p:nvSpPr>
          <p:spPr bwMode="auto">
            <a:xfrm>
              <a:off x="1077" y="663"/>
              <a:ext cx="1193"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N-1 steps</a:t>
              </a:r>
            </a:p>
          </p:txBody>
        </p:sp>
      </p:grpSp>
      <p:sp>
        <p:nvSpPr>
          <p:cNvPr id="614457" name="Rectangle 57"/>
          <p:cNvSpPr>
            <a:spLocks noChangeArrowheads="1"/>
          </p:cNvSpPr>
          <p:nvPr/>
        </p:nvSpPr>
        <p:spPr bwMode="auto">
          <a:xfrm>
            <a:off x="157163" y="285115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8" name="Group 58"/>
          <p:cNvGrpSpPr>
            <a:grpSpLocks/>
          </p:cNvGrpSpPr>
          <p:nvPr/>
        </p:nvGrpSpPr>
        <p:grpSpPr bwMode="auto">
          <a:xfrm>
            <a:off x="157163" y="2833688"/>
            <a:ext cx="4651375" cy="744537"/>
            <a:chOff x="96" y="606"/>
            <a:chExt cx="2930" cy="469"/>
          </a:xfrm>
        </p:grpSpPr>
        <p:sp>
          <p:nvSpPr>
            <p:cNvPr id="614459" name="Rectangle 59"/>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0" name="Text Box 60"/>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1" name="Rectangle 61"/>
          <p:cNvSpPr>
            <a:spLocks noChangeArrowheads="1"/>
          </p:cNvSpPr>
          <p:nvPr/>
        </p:nvSpPr>
        <p:spPr bwMode="auto">
          <a:xfrm>
            <a:off x="152400" y="3598863"/>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2" name="Group 62"/>
          <p:cNvGrpSpPr>
            <a:grpSpLocks/>
          </p:cNvGrpSpPr>
          <p:nvPr/>
        </p:nvGrpSpPr>
        <p:grpSpPr bwMode="auto">
          <a:xfrm>
            <a:off x="157163" y="3581400"/>
            <a:ext cx="4651375" cy="744538"/>
            <a:chOff x="96" y="606"/>
            <a:chExt cx="2930" cy="469"/>
          </a:xfrm>
        </p:grpSpPr>
        <p:sp>
          <p:nvSpPr>
            <p:cNvPr id="614463" name="Rectangle 6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4" name="Text Box 64"/>
            <p:cNvSpPr txBox="1">
              <a:spLocks noChangeArrowheads="1"/>
            </p:cNvSpPr>
            <p:nvPr/>
          </p:nvSpPr>
          <p:spPr bwMode="auto">
            <a:xfrm>
              <a:off x="1077" y="663"/>
              <a:ext cx="1231"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N-2 steps</a:t>
              </a:r>
            </a:p>
          </p:txBody>
        </p:sp>
      </p:grpSp>
      <p:sp>
        <p:nvSpPr>
          <p:cNvPr id="614465" name="Rectangle 65"/>
          <p:cNvSpPr>
            <a:spLocks noChangeArrowheads="1"/>
          </p:cNvSpPr>
          <p:nvPr/>
        </p:nvSpPr>
        <p:spPr bwMode="auto">
          <a:xfrm>
            <a:off x="152400" y="435610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6" name="Group 66"/>
          <p:cNvGrpSpPr>
            <a:grpSpLocks/>
          </p:cNvGrpSpPr>
          <p:nvPr/>
        </p:nvGrpSpPr>
        <p:grpSpPr bwMode="auto">
          <a:xfrm>
            <a:off x="152400" y="4338638"/>
            <a:ext cx="4651375" cy="744537"/>
            <a:chOff x="96" y="606"/>
            <a:chExt cx="2930" cy="469"/>
          </a:xfrm>
        </p:grpSpPr>
        <p:sp>
          <p:nvSpPr>
            <p:cNvPr id="614467" name="Rectangle 67"/>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8" name="Text Box 68"/>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9" name="Text Box 69"/>
          <p:cNvSpPr txBox="1">
            <a:spLocks noChangeArrowheads="1"/>
          </p:cNvSpPr>
          <p:nvPr/>
        </p:nvSpPr>
        <p:spPr bwMode="auto">
          <a:xfrm>
            <a:off x="304800" y="5089525"/>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this comes to:</a:t>
            </a:r>
          </a:p>
        </p:txBody>
      </p:sp>
      <p:sp>
        <p:nvSpPr>
          <p:cNvPr id="614470" name="Text Box 70"/>
          <p:cNvSpPr txBox="1">
            <a:spLocks noChangeArrowheads="1"/>
          </p:cNvSpPr>
          <p:nvPr/>
        </p:nvSpPr>
        <p:spPr bwMode="auto">
          <a:xfrm>
            <a:off x="271463" y="5851525"/>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PLUS</a:t>
            </a:r>
          </a:p>
          <a:p>
            <a:pPr algn="ctr"/>
            <a:r>
              <a:rPr lang="en-US" sz="2000">
                <a:solidFill>
                  <a:srgbClr val="6600FF"/>
                </a:solidFill>
              </a:rPr>
              <a:t>N + N-1 + N-2 + … + 2 + 1</a:t>
            </a:r>
          </a:p>
          <a:p>
            <a:pPr algn="ctr"/>
            <a:r>
              <a:rPr lang="en-US" sz="2000">
                <a:solidFill>
                  <a:srgbClr val="006666"/>
                </a:solidFill>
              </a:rPr>
              <a:t>steps to find the smallest item</a:t>
            </a:r>
          </a:p>
        </p:txBody>
      </p:sp>
      <p:sp>
        <p:nvSpPr>
          <p:cNvPr id="614471" name="Text Box 71"/>
          <p:cNvSpPr txBox="1">
            <a:spLocks noChangeArrowheads="1"/>
          </p:cNvSpPr>
          <p:nvPr/>
        </p:nvSpPr>
        <p:spPr bwMode="auto">
          <a:xfrm>
            <a:off x="381000" y="5470525"/>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a:t>
            </a:r>
            <a:r>
              <a:rPr lang="en-US" sz="2000">
                <a:solidFill>
                  <a:srgbClr val="006666"/>
                </a:solidFill>
              </a:rPr>
              <a:t>swap steps</a:t>
            </a:r>
            <a:r>
              <a:rPr lang="en-US" sz="2000">
                <a:solidFill>
                  <a:srgbClr val="6600FF"/>
                </a:solidFill>
              </a:rPr>
              <a:t> </a:t>
            </a:r>
            <a:br>
              <a:rPr lang="en-US" sz="2000">
                <a:solidFill>
                  <a:srgbClr val="6600FF"/>
                </a:solidFill>
              </a:rPr>
            </a:br>
            <a:endParaRPr lang="en-US" sz="2000">
              <a:solidFill>
                <a:srgbClr val="006666"/>
              </a:solidFill>
            </a:endParaRPr>
          </a:p>
        </p:txBody>
      </p:sp>
      <p:sp>
        <p:nvSpPr>
          <p:cNvPr id="614472" name="Rectangle 72"/>
          <p:cNvSpPr>
            <a:spLocks noChangeArrowheads="1"/>
          </p:cNvSpPr>
          <p:nvPr/>
        </p:nvSpPr>
        <p:spPr bwMode="auto">
          <a:xfrm>
            <a:off x="4953000" y="43434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73" name="Text Box 73"/>
          <p:cNvSpPr txBox="1">
            <a:spLocks noChangeArrowheads="1"/>
          </p:cNvSpPr>
          <p:nvPr/>
        </p:nvSpPr>
        <p:spPr bwMode="auto">
          <a:xfrm>
            <a:off x="4876800" y="44958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Now if you remember your math…</a:t>
            </a:r>
          </a:p>
        </p:txBody>
      </p:sp>
      <p:sp>
        <p:nvSpPr>
          <p:cNvPr id="614475" name="Text Box 75"/>
          <p:cNvSpPr txBox="1">
            <a:spLocks noChangeArrowheads="1"/>
          </p:cNvSpPr>
          <p:nvPr/>
        </p:nvSpPr>
        <p:spPr bwMode="auto">
          <a:xfrm>
            <a:off x="4876800" y="50292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 N-1 + N-2 + … + 2 + 1</a:t>
            </a:r>
          </a:p>
        </p:txBody>
      </p:sp>
      <p:sp>
        <p:nvSpPr>
          <p:cNvPr id="614476" name="Text Box 76"/>
          <p:cNvSpPr txBox="1">
            <a:spLocks noChangeArrowheads="1"/>
          </p:cNvSpPr>
          <p:nvPr/>
        </p:nvSpPr>
        <p:spPr bwMode="auto">
          <a:xfrm>
            <a:off x="4876800" y="55626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is equal to...</a:t>
            </a:r>
          </a:p>
        </p:txBody>
      </p:sp>
      <p:sp>
        <p:nvSpPr>
          <p:cNvPr id="614477" name="Text Box 77"/>
          <p:cNvSpPr txBox="1">
            <a:spLocks noChangeArrowheads="1"/>
          </p:cNvSpPr>
          <p:nvPr/>
        </p:nvSpPr>
        <p:spPr bwMode="auto">
          <a:xfrm>
            <a:off x="3886200" y="6019800"/>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u="sng">
                <a:solidFill>
                  <a:srgbClr val="6600FF"/>
                </a:solidFill>
              </a:rPr>
              <a:t>N * (N+1)</a:t>
            </a:r>
          </a:p>
          <a:p>
            <a:pPr algn="ctr"/>
            <a:r>
              <a:rPr lang="en-US" sz="2000">
                <a:solidFill>
                  <a:srgbClr val="6600FF"/>
                </a:solidFill>
              </a:rPr>
              <a:t>2</a:t>
            </a:r>
          </a:p>
        </p:txBody>
      </p:sp>
      <p:sp>
        <p:nvSpPr>
          <p:cNvPr id="614478" name="Text Box 78"/>
          <p:cNvSpPr txBox="1">
            <a:spLocks noChangeArrowheads="1"/>
          </p:cNvSpPr>
          <p:nvPr/>
        </p:nvSpPr>
        <p:spPr bwMode="auto">
          <a:xfrm>
            <a:off x="6248400" y="6096000"/>
            <a:ext cx="26670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or roughly</a:t>
            </a:r>
            <a:r>
              <a:rPr lang="en-US" sz="2000">
                <a:solidFill>
                  <a:srgbClr val="6600FF"/>
                </a:solidFill>
              </a:rPr>
              <a:t> N</a:t>
            </a:r>
            <a:r>
              <a:rPr lang="en-US" sz="2000" baseline="30000">
                <a:solidFill>
                  <a:srgbClr val="6600FF"/>
                </a:solidFill>
              </a:rPr>
              <a:t>2</a:t>
            </a:r>
          </a:p>
        </p:txBody>
      </p:sp>
      <p:sp>
        <p:nvSpPr>
          <p:cNvPr id="614481" name="Rectangle 81"/>
          <p:cNvSpPr>
            <a:spLocks noChangeArrowheads="1"/>
          </p:cNvSpPr>
          <p:nvPr/>
        </p:nvSpPr>
        <p:spPr bwMode="auto">
          <a:xfrm>
            <a:off x="4876800" y="42672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80" name="Text Box 80"/>
          <p:cNvSpPr txBox="1">
            <a:spLocks noChangeArrowheads="1"/>
          </p:cNvSpPr>
          <p:nvPr/>
        </p:nvSpPr>
        <p:spPr bwMode="auto">
          <a:xfrm>
            <a:off x="4953000" y="4572000"/>
            <a:ext cx="3886200" cy="1463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So Selection Sort is</a:t>
            </a:r>
          </a:p>
          <a:p>
            <a:pPr algn="ctr"/>
            <a:r>
              <a:rPr lang="en-US" sz="2000">
                <a:solidFill>
                  <a:schemeClr val="accent2"/>
                </a:solidFill>
              </a:rPr>
              <a:t>O(N</a:t>
            </a:r>
            <a:r>
              <a:rPr lang="en-US" sz="2000" b="1" baseline="30000">
                <a:solidFill>
                  <a:schemeClr val="accent2"/>
                </a:solidFill>
              </a:rPr>
              <a:t>2</a:t>
            </a:r>
            <a:r>
              <a:rPr lang="en-US" sz="2000">
                <a:solidFill>
                  <a:schemeClr val="accent2"/>
                </a:solidFill>
              </a:rPr>
              <a:t>)</a:t>
            </a:r>
          </a:p>
          <a:p>
            <a:pPr algn="ctr"/>
            <a:endParaRPr lang="en-US" sz="1000">
              <a:solidFill>
                <a:schemeClr val="tx1"/>
              </a:solidFill>
            </a:endParaRPr>
          </a:p>
          <a:p>
            <a:pPr algn="ctr"/>
            <a:r>
              <a:rPr lang="en-US" sz="2000">
                <a:solidFill>
                  <a:schemeClr val="tx1"/>
                </a:solidFill>
              </a:rPr>
              <a:t>Or, for </a:t>
            </a:r>
            <a:r>
              <a:rPr lang="en-US" sz="2000">
                <a:solidFill>
                  <a:schemeClr val="accent2"/>
                </a:solidFill>
              </a:rPr>
              <a:t>N</a:t>
            </a:r>
            <a:r>
              <a:rPr lang="en-US" sz="2000">
                <a:solidFill>
                  <a:schemeClr val="tx1"/>
                </a:solidFill>
              </a:rPr>
              <a:t> books, you need roughly </a:t>
            </a:r>
            <a:r>
              <a:rPr lang="en-US" sz="2000">
                <a:solidFill>
                  <a:schemeClr val="accent2"/>
                </a:solidFill>
              </a:rPr>
              <a:t>N</a:t>
            </a:r>
            <a:r>
              <a:rPr lang="en-US" sz="2000" b="1" baseline="30000">
                <a:solidFill>
                  <a:schemeClr val="accent2"/>
                </a:solidFill>
              </a:rPr>
              <a:t>2</a:t>
            </a:r>
            <a:r>
              <a:rPr lang="en-US" sz="2000">
                <a:solidFill>
                  <a:schemeClr val="tx1"/>
                </a:solidFill>
              </a:rPr>
              <a:t> steps to sort them.</a:t>
            </a:r>
          </a:p>
        </p:txBody>
      </p:sp>
      <p:sp>
        <p:nvSpPr>
          <p:cNvPr id="614483" name="Text Box 83"/>
          <p:cNvSpPr txBox="1">
            <a:spLocks noChangeArrowheads="1"/>
          </p:cNvSpPr>
          <p:nvPr/>
        </p:nvSpPr>
        <p:spPr bwMode="auto">
          <a:xfrm>
            <a:off x="4876800" y="6324600"/>
            <a:ext cx="3886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(It’s considered pretty </a:t>
            </a:r>
            <a:r>
              <a:rPr lang="en-US" sz="2000">
                <a:solidFill>
                  <a:srgbClr val="FF0000"/>
                </a:solidFill>
              </a:rPr>
              <a:t>slow</a:t>
            </a:r>
            <a:r>
              <a:rPr lang="en-US" sz="200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1771 -0.00254 " pathEditMode="relative" rAng="0" ptsTypes="AA">
                                      <p:cBhvr>
                                        <p:cTn id="14" dur="2000" fill="hold"/>
                                        <p:tgtEl>
                                          <p:spTgt spid="614436"/>
                                        </p:tgtEl>
                                        <p:attrNameLst>
                                          <p:attrName>ppt_x</p:attrName>
                                          <p:attrName>ppt_y</p:attrName>
                                        </p:attrNameLst>
                                      </p:cBhvr>
                                      <p:rCtr x="15885" y="-139"/>
                                    </p:animMotion>
                                  </p:childTnLst>
                                </p:cTn>
                              </p:par>
                            </p:childTnLst>
                          </p:cTn>
                        </p:par>
                        <p:par>
                          <p:cTn id="15" fill="hold" nodeType="afterGroup">
                            <p:stCondLst>
                              <p:cond delay="2000"/>
                            </p:stCondLst>
                            <p:childTnLst>
                              <p:par>
                                <p:cTn id="16" presetID="1" presetClass="exit" presetSubtype="0" fill="hold" nodeType="afterEffect">
                                  <p:stCondLst>
                                    <p:cond delay="0"/>
                                  </p:stCondLst>
                                  <p:childTnLst>
                                    <p:set>
                                      <p:cBhvr>
                                        <p:cTn id="17" dur="1" fill="hold">
                                          <p:stCondLst>
                                            <p:cond delay="0"/>
                                          </p:stCondLst>
                                        </p:cTn>
                                        <p:tgtEl>
                                          <p:spTgt spid="61443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445"/>
                                        </p:tgtEl>
                                        <p:attrNameLst>
                                          <p:attrName>style.visibility</p:attrName>
                                        </p:attrNameLst>
                                      </p:cBhvr>
                                      <p:to>
                                        <p:strVal val="visible"/>
                                      </p:to>
                                    </p:set>
                                    <p:animEffect transition="in" filter="fade">
                                      <p:cBhvr>
                                        <p:cTn id="22" dur="2000"/>
                                        <p:tgtEl>
                                          <p:spTgt spid="614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14451"/>
                                        </p:tgtEl>
                                        <p:attrNameLst>
                                          <p:attrName>style.visibility</p:attrName>
                                        </p:attrNameLst>
                                      </p:cBhvr>
                                      <p:to>
                                        <p:strVal val="visible"/>
                                      </p:to>
                                    </p:set>
                                    <p:animEffect transition="in" filter="fade">
                                      <p:cBhvr>
                                        <p:cTn id="31" dur="2000"/>
                                        <p:tgtEl>
                                          <p:spTgt spid="6144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445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14454"/>
                                        </p:tgtEl>
                                        <p:attrNameLst>
                                          <p:attrName>style.visibility</p:attrName>
                                        </p:attrNameLst>
                                      </p:cBhvr>
                                      <p:to>
                                        <p:strVal val="visible"/>
                                      </p:to>
                                    </p:set>
                                    <p:animEffect transition="in" filter="fade">
                                      <p:cBhvr>
                                        <p:cTn id="40" dur="2000"/>
                                        <p:tgtEl>
                                          <p:spTgt spid="6144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1445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614458"/>
                                        </p:tgtEl>
                                        <p:attrNameLst>
                                          <p:attrName>style.visibility</p:attrName>
                                        </p:attrNameLst>
                                      </p:cBhvr>
                                      <p:to>
                                        <p:strVal val="visible"/>
                                      </p:to>
                                    </p:set>
                                    <p:animEffect transition="in" filter="fade">
                                      <p:cBhvr>
                                        <p:cTn id="49" dur="2000"/>
                                        <p:tgtEl>
                                          <p:spTgt spid="6144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1446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614462"/>
                                        </p:tgtEl>
                                        <p:attrNameLst>
                                          <p:attrName>style.visibility</p:attrName>
                                        </p:attrNameLst>
                                      </p:cBhvr>
                                      <p:to>
                                        <p:strVal val="visible"/>
                                      </p:to>
                                    </p:set>
                                    <p:animEffect transition="in" filter="fade">
                                      <p:cBhvr>
                                        <p:cTn id="58" dur="2000"/>
                                        <p:tgtEl>
                                          <p:spTgt spid="6144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446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614466"/>
                                        </p:tgtEl>
                                        <p:attrNameLst>
                                          <p:attrName>style.visibility</p:attrName>
                                        </p:attrNameLst>
                                      </p:cBhvr>
                                      <p:to>
                                        <p:strVal val="visible"/>
                                      </p:to>
                                    </p:set>
                                    <p:animEffect transition="in" filter="fade">
                                      <p:cBhvr>
                                        <p:cTn id="67" dur="2000"/>
                                        <p:tgtEl>
                                          <p:spTgt spid="6144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446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47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447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14472"/>
                                        </p:tgtEl>
                                        <p:attrNameLst>
                                          <p:attrName>style.visibility</p:attrName>
                                        </p:attrNameLst>
                                      </p:cBhvr>
                                      <p:to>
                                        <p:strVal val="visible"/>
                                      </p:to>
                                    </p:set>
                                    <p:animEffect transition="in" filter="fade">
                                      <p:cBhvr>
                                        <p:cTn id="84" dur="2000"/>
                                        <p:tgtEl>
                                          <p:spTgt spid="61447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1447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14475"/>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4476"/>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447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1447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14481"/>
                                        </p:tgtEl>
                                        <p:attrNameLst>
                                          <p:attrName>style.visibility</p:attrName>
                                        </p:attrNameLst>
                                      </p:cBhvr>
                                      <p:to>
                                        <p:strVal val="visible"/>
                                      </p:to>
                                    </p:set>
                                    <p:animEffect transition="in" filter="fade">
                                      <p:cBhvr>
                                        <p:cTn id="109" dur="500"/>
                                        <p:tgtEl>
                                          <p:spTgt spid="614481"/>
                                        </p:tgtEl>
                                      </p:cBhvr>
                                    </p:animEffect>
                                  </p:childTnLst>
                                </p:cTn>
                              </p:par>
                              <p:par>
                                <p:cTn id="110" presetID="1" presetClass="entr" presetSubtype="0" fill="hold" grpId="1" nodeType="withEffect">
                                  <p:stCondLst>
                                    <p:cond delay="0"/>
                                  </p:stCondLst>
                                  <p:childTnLst>
                                    <p:set>
                                      <p:cBhvr>
                                        <p:cTn id="111" dur="1" fill="hold">
                                          <p:stCondLst>
                                            <p:cond delay="0"/>
                                          </p:stCondLst>
                                        </p:cTn>
                                        <p:tgtEl>
                                          <p:spTgt spid="614480"/>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4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2" grpId="0" animBg="1"/>
      <p:bldP spid="614447" grpId="0" animBg="1"/>
      <p:bldP spid="614453" grpId="0" animBg="1"/>
      <p:bldP spid="614457" grpId="0" animBg="1"/>
      <p:bldP spid="614461" grpId="0" animBg="1"/>
      <p:bldP spid="614465" grpId="0" animBg="1"/>
      <p:bldP spid="614469" grpId="0"/>
      <p:bldP spid="614470" grpId="0"/>
      <p:bldP spid="614471" grpId="0"/>
      <p:bldP spid="614472" grpId="0" animBg="1"/>
      <p:bldP spid="614473" grpId="0"/>
      <p:bldP spid="614475" grpId="0"/>
      <p:bldP spid="614476" grpId="0"/>
      <p:bldP spid="614477" grpId="0"/>
      <p:bldP spid="614478" grpId="0"/>
      <p:bldP spid="614481" grpId="0" animBg="1"/>
      <p:bldP spid="614480" grpId="1"/>
      <p:bldP spid="61448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42726F2B-7F58-4293-A72B-EEFDA43EFF6D}" type="slidenum">
              <a:rPr lang="en-US"/>
              <a:pPr/>
              <a:t>39</a:t>
            </a:fld>
            <a:endParaRPr lang="en-US"/>
          </a:p>
        </p:txBody>
      </p:sp>
      <p:sp>
        <p:nvSpPr>
          <p:cNvPr id="630786" name="Rectangle 2"/>
          <p:cNvSpPr>
            <a:spLocks noGrp="1" noChangeArrowheads="1"/>
          </p:cNvSpPr>
          <p:nvPr>
            <p:ph type="title"/>
          </p:nvPr>
        </p:nvSpPr>
        <p:spPr>
          <a:xfrm>
            <a:off x="381000" y="-76200"/>
            <a:ext cx="8262938" cy="1143000"/>
          </a:xfrm>
        </p:spPr>
        <p:txBody>
          <a:bodyPr/>
          <a:lstStyle/>
          <a:p>
            <a:r>
              <a:rPr lang="en-US" sz="3800"/>
              <a:t>Selection Sort – Better or Worse?</a:t>
            </a:r>
          </a:p>
        </p:txBody>
      </p:sp>
      <p:sp>
        <p:nvSpPr>
          <p:cNvPr id="630789" name="Text Box 5"/>
          <p:cNvSpPr txBox="1">
            <a:spLocks noChangeArrowheads="1"/>
          </p:cNvSpPr>
          <p:nvPr/>
        </p:nvSpPr>
        <p:spPr bwMode="auto">
          <a:xfrm>
            <a:off x="533400" y="990600"/>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Selection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30790" name="Text Box 6"/>
          <p:cNvSpPr txBox="1">
            <a:spLocks noChangeArrowheads="1"/>
          </p:cNvSpPr>
          <p:nvPr/>
        </p:nvSpPr>
        <p:spPr bwMode="auto">
          <a:xfrm>
            <a:off x="381000" y="198120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For example, what if all of the books are </a:t>
            </a:r>
            <a:r>
              <a:rPr lang="en-US" sz="2400">
                <a:solidFill>
                  <a:schemeClr val="accent2"/>
                </a:solidFill>
              </a:rPr>
              <a:t>mostly in order</a:t>
            </a:r>
            <a:r>
              <a:rPr lang="en-US" sz="2400">
                <a:solidFill>
                  <a:schemeClr val="tx1"/>
                </a:solidFill>
              </a:rPr>
              <a:t> before our sort starts?</a:t>
            </a:r>
          </a:p>
        </p:txBody>
      </p:sp>
      <p:grpSp>
        <p:nvGrpSpPr>
          <p:cNvPr id="630802" name="Group 18"/>
          <p:cNvGrpSpPr>
            <a:grpSpLocks/>
          </p:cNvGrpSpPr>
          <p:nvPr/>
        </p:nvGrpSpPr>
        <p:grpSpPr bwMode="auto">
          <a:xfrm>
            <a:off x="5562600" y="2057400"/>
            <a:ext cx="5105400" cy="3349625"/>
            <a:chOff x="3264" y="2258"/>
            <a:chExt cx="3216" cy="2110"/>
          </a:xfrm>
        </p:grpSpPr>
        <p:pic>
          <p:nvPicPr>
            <p:cNvPr id="63079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4" y="2258"/>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0792" name="Group 8"/>
            <p:cNvGrpSpPr>
              <a:grpSpLocks/>
            </p:cNvGrpSpPr>
            <p:nvPr/>
          </p:nvGrpSpPr>
          <p:grpSpPr bwMode="auto">
            <a:xfrm>
              <a:off x="3385" y="2452"/>
              <a:ext cx="2917" cy="1843"/>
              <a:chOff x="912" y="814"/>
              <a:chExt cx="3483" cy="2264"/>
            </a:xfrm>
          </p:grpSpPr>
          <p:sp>
            <p:nvSpPr>
              <p:cNvPr id="630793" name="Rectangle 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4" name="Line 10"/>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5" name="Line 11"/>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07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299" y="2813"/>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307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56" y="2682"/>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3079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1" y="2449"/>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3079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456" y="3452"/>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30800"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8" y="3335"/>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308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957" y="3032"/>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30804" name="Text Box 20"/>
          <p:cNvSpPr txBox="1">
            <a:spLocks noChangeArrowheads="1"/>
          </p:cNvSpPr>
          <p:nvPr/>
        </p:nvSpPr>
        <p:spPr bwMode="auto">
          <a:xfrm>
            <a:off x="5562600" y="5562600"/>
            <a:ext cx="35814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No! Selection sort takes just as many steps either way!</a:t>
            </a:r>
          </a:p>
        </p:txBody>
      </p:sp>
      <p:sp>
        <p:nvSpPr>
          <p:cNvPr id="630805" name="Text Box 21"/>
          <p:cNvSpPr txBox="1">
            <a:spLocks noChangeArrowheads="1"/>
          </p:cNvSpPr>
          <p:nvPr/>
        </p:nvSpPr>
        <p:spPr bwMode="auto">
          <a:xfrm>
            <a:off x="152400" y="3429000"/>
            <a:ext cx="5257800" cy="3295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chemeClr val="tx1"/>
                </a:solidFill>
                <a:latin typeface="Courier New" pitchFamily="49" charset="0"/>
                <a:cs typeface="Courier New" pitchFamily="49" charset="0"/>
              </a:rPr>
              <a:t>void selectSort(shelf of N books)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 = 1 to N</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find the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between slots i and N</a:t>
            </a:r>
          </a:p>
          <a:p>
            <a:r>
              <a:rPr lang="en-US" sz="1000" b="1">
                <a:solidFill>
                  <a:schemeClr val="tx1"/>
                </a:solidFill>
                <a:latin typeface="Courier New" pitchFamily="49" charset="0"/>
                <a:cs typeface="Courier New" pitchFamily="49" charset="0"/>
              </a:rPr>
              <a:t> </a:t>
            </a:r>
            <a:br>
              <a:rPr lang="en-US" sz="1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swap this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with book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07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30802"/>
                                        </p:tgtEl>
                                        <p:attrNameLst>
                                          <p:attrName>style.visibility</p:attrName>
                                        </p:attrNameLst>
                                      </p:cBhvr>
                                      <p:to>
                                        <p:strVal val="visible"/>
                                      </p:to>
                                    </p:set>
                                    <p:anim calcmode="lin" valueType="num">
                                      <p:cBhvr additive="base">
                                        <p:cTn id="15" dur="500" fill="hold"/>
                                        <p:tgtEl>
                                          <p:spTgt spid="630802"/>
                                        </p:tgtEl>
                                        <p:attrNameLst>
                                          <p:attrName>ppt_x</p:attrName>
                                        </p:attrNameLst>
                                      </p:cBhvr>
                                      <p:tavLst>
                                        <p:tav tm="0">
                                          <p:val>
                                            <p:strVal val="1+#ppt_w/2"/>
                                          </p:val>
                                        </p:tav>
                                        <p:tav tm="100000">
                                          <p:val>
                                            <p:strVal val="#ppt_x"/>
                                          </p:val>
                                        </p:tav>
                                      </p:tavLst>
                                    </p:anim>
                                    <p:anim calcmode="lin" valueType="num">
                                      <p:cBhvr additive="base">
                                        <p:cTn id="16" dur="500" fill="hold"/>
                                        <p:tgtEl>
                                          <p:spTgt spid="6308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0805"/>
                                        </p:tgtEl>
                                        <p:attrNameLst>
                                          <p:attrName>style.visibility</p:attrName>
                                        </p:attrNameLst>
                                      </p:cBhvr>
                                      <p:to>
                                        <p:strVal val="visible"/>
                                      </p:to>
                                    </p:set>
                                    <p:anim calcmode="lin" valueType="num">
                                      <p:cBhvr additive="base">
                                        <p:cTn id="21" dur="500" fill="hold"/>
                                        <p:tgtEl>
                                          <p:spTgt spid="630805"/>
                                        </p:tgtEl>
                                        <p:attrNameLst>
                                          <p:attrName>ppt_x</p:attrName>
                                        </p:attrNameLst>
                                      </p:cBhvr>
                                      <p:tavLst>
                                        <p:tav tm="0">
                                          <p:val>
                                            <p:strVal val="#ppt_x"/>
                                          </p:val>
                                        </p:tav>
                                        <p:tav tm="100000">
                                          <p:val>
                                            <p:strVal val="#ppt_x"/>
                                          </p:val>
                                        </p:tav>
                                      </p:tavLst>
                                    </p:anim>
                                    <p:anim calcmode="lin" valueType="num">
                                      <p:cBhvr additive="base">
                                        <p:cTn id="22" dur="500" fill="hold"/>
                                        <p:tgtEl>
                                          <p:spTgt spid="63080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0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9" grpId="0"/>
      <p:bldP spid="630790" grpId="0"/>
      <p:bldP spid="630804" grpId="0"/>
      <p:bldP spid="63080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41F6DD-BE82-414A-9DB3-C0E221D467C5}" type="slidenum">
              <a:rPr lang="en-US"/>
              <a:pPr/>
              <a:t>4</a:t>
            </a:fld>
            <a:endParaRPr lang="en-US"/>
          </a:p>
        </p:txBody>
      </p:sp>
      <p:sp>
        <p:nvSpPr>
          <p:cNvPr id="456711" name="Text Box 7"/>
          <p:cNvSpPr txBox="1">
            <a:spLocks noChangeArrowheads="1"/>
          </p:cNvSpPr>
          <p:nvPr/>
        </p:nvSpPr>
        <p:spPr bwMode="auto">
          <a:xfrm>
            <a:off x="914400" y="930275"/>
            <a:ext cx="734536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Ok, so simply measuring the run-time of an algorithm isn’t really all that useful.</a:t>
            </a:r>
          </a:p>
        </p:txBody>
      </p:sp>
      <p:sp>
        <p:nvSpPr>
          <p:cNvPr id="456717" name="Text Box 13"/>
          <p:cNvSpPr txBox="1">
            <a:spLocks noChangeArrowheads="1"/>
          </p:cNvSpPr>
          <p:nvPr/>
        </p:nvSpPr>
        <p:spPr bwMode="auto">
          <a:xfrm>
            <a:off x="228600" y="1920875"/>
            <a:ext cx="87360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006666"/>
                </a:solidFill>
              </a:rPr>
              <a:t>What if instead we measure an algorithm based on:</a:t>
            </a:r>
          </a:p>
          <a:p>
            <a:pPr algn="ctr"/>
            <a:endParaRPr lang="en-US" sz="1000">
              <a:solidFill>
                <a:srgbClr val="006666"/>
              </a:solidFill>
            </a:endParaRPr>
          </a:p>
          <a:p>
            <a:pPr algn="ctr"/>
            <a:r>
              <a:rPr lang="en-US" sz="2400">
                <a:solidFill>
                  <a:schemeClr val="accent2"/>
                </a:solidFill>
              </a:rPr>
              <a:t> how many computer instructions it takes </a:t>
            </a:r>
          </a:p>
          <a:p>
            <a:pPr algn="ctr"/>
            <a:endParaRPr lang="en-US" sz="600">
              <a:solidFill>
                <a:schemeClr val="accent2"/>
              </a:solidFill>
            </a:endParaRPr>
          </a:p>
          <a:p>
            <a:pPr algn="ctr"/>
            <a:r>
              <a:rPr lang="en-US" sz="2400">
                <a:solidFill>
                  <a:schemeClr val="accent2"/>
                </a:solidFill>
              </a:rPr>
              <a:t>to solve a problem of a given size</a:t>
            </a:r>
          </a:p>
        </p:txBody>
      </p:sp>
      <p:sp>
        <p:nvSpPr>
          <p:cNvPr id="456722" name="Rectangle 18"/>
          <p:cNvSpPr>
            <a:spLocks noGrp="1" noChangeArrowheads="1"/>
          </p:cNvSpPr>
          <p:nvPr>
            <p:ph type="title"/>
          </p:nvPr>
        </p:nvSpPr>
        <p:spPr>
          <a:noFill/>
          <a:ln/>
        </p:spPr>
        <p:txBody>
          <a:bodyPr/>
          <a:lstStyle/>
          <a:p>
            <a:r>
              <a:rPr lang="en-US"/>
              <a:t>How Fast is That Algorithm?</a:t>
            </a:r>
          </a:p>
        </p:txBody>
      </p:sp>
      <p:sp>
        <p:nvSpPr>
          <p:cNvPr id="456726" name="Text Box 22"/>
          <p:cNvSpPr txBox="1">
            <a:spLocks noChangeArrowheads="1"/>
          </p:cNvSpPr>
          <p:nvPr/>
        </p:nvSpPr>
        <p:spPr bwMode="auto">
          <a:xfrm>
            <a:off x="685800" y="3581400"/>
            <a:ext cx="75025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took 370 million instructions to sort 1,000 numbers.”</a:t>
            </a:r>
            <a:endParaRPr lang="en-US" sz="2400">
              <a:solidFill>
                <a:schemeClr val="accent2"/>
              </a:solidFill>
            </a:endParaRPr>
          </a:p>
        </p:txBody>
      </p:sp>
      <p:sp>
        <p:nvSpPr>
          <p:cNvPr id="456727" name="Text Box 23"/>
          <p:cNvSpPr txBox="1">
            <a:spLocks noChangeArrowheads="1"/>
          </p:cNvSpPr>
          <p:nvPr/>
        </p:nvSpPr>
        <p:spPr bwMode="auto">
          <a:xfrm>
            <a:off x="261938" y="4495800"/>
            <a:ext cx="83089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“Dude – you SUCK! Mine only took only 5 million instructions, it’s better!”</a:t>
            </a:r>
            <a:endParaRPr lang="en-US" sz="2400">
              <a:solidFill>
                <a:schemeClr val="accent2"/>
              </a:solidFill>
            </a:endParaRPr>
          </a:p>
        </p:txBody>
      </p:sp>
      <p:sp>
        <p:nvSpPr>
          <p:cNvPr id="456728" name="Text Box 24"/>
          <p:cNvSpPr txBox="1">
            <a:spLocks noChangeArrowheads="1"/>
          </p:cNvSpPr>
          <p:nvPr/>
        </p:nvSpPr>
        <p:spPr bwMode="auto">
          <a:xfrm>
            <a:off x="200025" y="5349875"/>
            <a:ext cx="8807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grasshopper! Mine might be slower on 1,000 numbers, but what if we sort 1 million numbers?”</a:t>
            </a:r>
            <a:endParaRPr lang="en-US" sz="2400">
              <a:solidFill>
                <a:schemeClr val="accent2"/>
              </a:solidFill>
            </a:endParaRPr>
          </a:p>
        </p:txBody>
      </p:sp>
      <p:sp>
        <p:nvSpPr>
          <p:cNvPr id="456729" name="Text Box 25"/>
          <p:cNvSpPr txBox="1">
            <a:spLocks noChangeArrowheads="1"/>
          </p:cNvSpPr>
          <p:nvPr/>
        </p:nvSpPr>
        <p:spPr bwMode="auto">
          <a:xfrm>
            <a:off x="228600" y="63246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“Hmm. I don’t know – I haven’t tried.”</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6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67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67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671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726">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7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672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67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1" grpId="0"/>
      <p:bldP spid="456717" grpId="0" build="p"/>
      <p:bldP spid="456726" grpId="0" build="p"/>
      <p:bldP spid="456727" grpId="0" build="p"/>
      <p:bldP spid="456728" grpId="0" build="p"/>
      <p:bldP spid="456729"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40</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cs typeface="Courier New" pitchFamily="49" charset="0"/>
              </a:rPr>
              <a:t>void selectionSort(int A[], int n)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i = 0; i &lt; n;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int minIndex = i;</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j = i+1; j &lt; n;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if (A[j] &lt;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minIndex =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swap(A[i],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grpSp>
        <p:nvGrpSpPr>
          <p:cNvPr id="584709" name="Group 5"/>
          <p:cNvGrpSpPr>
            <a:grpSpLocks/>
          </p:cNvGrpSpPr>
          <p:nvPr/>
        </p:nvGrpSpPr>
        <p:grpSpPr bwMode="auto">
          <a:xfrm>
            <a:off x="5138738" y="3870325"/>
            <a:ext cx="3929062" cy="1463675"/>
            <a:chOff x="3257" y="2438"/>
            <a:chExt cx="2647" cy="922"/>
          </a:xfrm>
        </p:grpSpPr>
        <p:sp>
          <p:nvSpPr>
            <p:cNvPr id="584710" name="Text Box 6"/>
            <p:cNvSpPr txBox="1">
              <a:spLocks noChangeArrowheads="1"/>
            </p:cNvSpPr>
            <p:nvPr/>
          </p:nvSpPr>
          <p:spPr bwMode="auto">
            <a:xfrm>
              <a:off x="3257" y="2438"/>
              <a:ext cx="2023" cy="9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0">
                  <a:solidFill>
                    <a:srgbClr val="A50021"/>
                  </a:solidFill>
                </a:rPr>
                <a:t>}</a:t>
              </a:r>
              <a:r>
                <a:rPr lang="en-US" sz="4000">
                  <a:solidFill>
                    <a:srgbClr val="A50021"/>
                  </a:solidFill>
                </a:rPr>
                <a:t> </a:t>
              </a:r>
            </a:p>
          </p:txBody>
        </p:sp>
        <p:sp>
          <p:nvSpPr>
            <p:cNvPr id="584711" name="Text Box 7"/>
            <p:cNvSpPr txBox="1">
              <a:spLocks noChangeArrowheads="1"/>
            </p:cNvSpPr>
            <p:nvPr/>
          </p:nvSpPr>
          <p:spPr bwMode="auto">
            <a:xfrm>
              <a:off x="3736" y="2573"/>
              <a:ext cx="2168"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rgbClr val="A50021"/>
                  </a:solidFill>
                </a:rPr>
                <a:t>Locate the smallest item in the array between the </a:t>
              </a:r>
              <a:r>
                <a:rPr lang="en-US" sz="2000" dirty="0" err="1">
                  <a:solidFill>
                    <a:srgbClr val="6600CC"/>
                  </a:solidFill>
                </a:rPr>
                <a:t>i</a:t>
              </a:r>
              <a:r>
                <a:rPr lang="en-US" sz="2000" b="1" baseline="30000" dirty="0" err="1">
                  <a:solidFill>
                    <a:srgbClr val="6600CC"/>
                  </a:solidFill>
                </a:rPr>
                <a:t>th</a:t>
              </a:r>
              <a:r>
                <a:rPr lang="en-US" sz="2000" dirty="0">
                  <a:solidFill>
                    <a:srgbClr val="A50021"/>
                  </a:solidFill>
                </a:rPr>
                <a:t> </a:t>
              </a:r>
              <a:r>
                <a:rPr lang="en-US" sz="2000" dirty="0">
                  <a:solidFill>
                    <a:srgbClr val="6600FF"/>
                  </a:solidFill>
                </a:rPr>
                <a:t>slot</a:t>
              </a:r>
              <a:r>
                <a:rPr lang="en-US" sz="2000" dirty="0">
                  <a:solidFill>
                    <a:srgbClr val="A50021"/>
                  </a:solidFill>
                </a:rPr>
                <a:t> and </a:t>
              </a:r>
              <a:r>
                <a:rPr lang="en-US" sz="2000" dirty="0">
                  <a:solidFill>
                    <a:srgbClr val="6600FF"/>
                  </a:solidFill>
                </a:rPr>
                <a:t>slot n-1</a:t>
              </a:r>
              <a:r>
                <a:rPr lang="en-US" sz="2000" dirty="0">
                  <a:solidFill>
                    <a:srgbClr val="A50021"/>
                  </a:solidFill>
                </a:rPr>
                <a:t>.</a:t>
              </a:r>
            </a:p>
          </p:txBody>
        </p:sp>
        <p:sp>
          <p:nvSpPr>
            <p:cNvPr id="584712" name="Rectangle 8"/>
            <p:cNvSpPr>
              <a:spLocks noChangeArrowheads="1"/>
            </p:cNvSpPr>
            <p:nvPr/>
          </p:nvSpPr>
          <p:spPr bwMode="auto">
            <a:xfrm>
              <a:off x="3546" y="2694"/>
              <a:ext cx="2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84713" name="Group 9"/>
          <p:cNvGrpSpPr>
            <a:grpSpLocks/>
          </p:cNvGrpSpPr>
          <p:nvPr/>
        </p:nvGrpSpPr>
        <p:grpSpPr bwMode="auto">
          <a:xfrm>
            <a:off x="4648200" y="5410200"/>
            <a:ext cx="4403725" cy="776288"/>
            <a:chOff x="2928" y="3408"/>
            <a:chExt cx="2688" cy="489"/>
          </a:xfrm>
        </p:grpSpPr>
        <p:sp>
          <p:nvSpPr>
            <p:cNvPr id="584714" name="Text Box 10"/>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5" name="Text Box 11"/>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A50021"/>
                  </a:solidFill>
                </a:rPr>
                <a:t>Swap the smallest item found with slot </a:t>
              </a:r>
              <a:r>
                <a:rPr lang="en-US" sz="2200">
                  <a:solidFill>
                    <a:srgbClr val="6600CC"/>
                  </a:solidFill>
                </a:rPr>
                <a:t>A[i]</a:t>
              </a:r>
              <a:r>
                <a:rPr lang="en-US" sz="2200">
                  <a:solidFill>
                    <a:srgbClr val="A50021"/>
                  </a:solidFill>
                </a:rPr>
                <a:t>.</a:t>
              </a:r>
            </a:p>
          </p:txBody>
        </p:sp>
      </p:grpSp>
      <p:grpSp>
        <p:nvGrpSpPr>
          <p:cNvPr id="584716" name="Group 12"/>
          <p:cNvGrpSpPr>
            <a:grpSpLocks/>
          </p:cNvGrpSpPr>
          <p:nvPr/>
        </p:nvGrpSpPr>
        <p:grpSpPr bwMode="auto">
          <a:xfrm>
            <a:off x="4648200" y="3048000"/>
            <a:ext cx="4267200" cy="776288"/>
            <a:chOff x="2928" y="3408"/>
            <a:chExt cx="2688" cy="489"/>
          </a:xfrm>
        </p:grpSpPr>
        <p:sp>
          <p:nvSpPr>
            <p:cNvPr id="584717" name="Text Box 13"/>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8" name="Text Box 14"/>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smtClean="0">
                  <a:solidFill>
                    <a:srgbClr val="A50021"/>
                  </a:solidFill>
                </a:rPr>
                <a:t>For each of the </a:t>
              </a:r>
              <a:r>
                <a:rPr lang="en-US" sz="2200" dirty="0" smtClean="0">
                  <a:solidFill>
                    <a:schemeClr val="accent2"/>
                  </a:solidFill>
                </a:rPr>
                <a:t>n</a:t>
              </a:r>
              <a:r>
                <a:rPr lang="en-US" sz="2200" dirty="0" smtClean="0">
                  <a:solidFill>
                    <a:srgbClr val="A50021"/>
                  </a:solidFill>
                </a:rPr>
                <a:t> array elements…</a:t>
              </a:r>
              <a:endParaRPr lang="en-US" sz="2200" dirty="0">
                <a:solidFill>
                  <a:srgbClr val="A50021"/>
                </a:solidFill>
              </a:endParaRPr>
            </a:p>
          </p:txBody>
        </p:sp>
      </p:grpSp>
      <p:sp>
        <p:nvSpPr>
          <p:cNvPr id="19" name="Rounded Rectangular Callout 1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smtClean="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lang="en-US" dirty="0" smtClean="0"/>
              <a:t>Can </a:t>
            </a:r>
            <a:r>
              <a:rPr lang="en-US" dirty="0" smtClean="0">
                <a:solidFill>
                  <a:schemeClr val="accent6">
                    <a:lumMod val="60000"/>
                    <a:lumOff val="40000"/>
                  </a:schemeClr>
                </a:solidFill>
              </a:rPr>
              <a:t>Selection Sort </a:t>
            </a:r>
            <a:r>
              <a:rPr lang="en-US" dirty="0" smtClean="0"/>
              <a:t>be applied easily to </a:t>
            </a:r>
            <a:br>
              <a:rPr lang="en-US" dirty="0" smtClean="0"/>
            </a:br>
            <a:r>
              <a:rPr lang="en-US" dirty="0" smtClean="0"/>
              <a:t>sort items within a</a:t>
            </a:r>
            <a:r>
              <a:rPr lang="en-US" dirty="0"/>
              <a:t> </a:t>
            </a:r>
            <a:r>
              <a:rPr lang="en-US" dirty="0" smtClean="0">
                <a:solidFill>
                  <a:srgbClr val="FF0000"/>
                </a:solidFill>
              </a:rPr>
              <a:t>linked list</a:t>
            </a:r>
            <a:r>
              <a:rPr lang="en-US" dirty="0" smtClean="0"/>
              <a:t>?</a:t>
            </a:r>
            <a:br>
              <a:rPr lang="en-US" dirty="0" smtClean="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Is </a:t>
            </a:r>
            <a:r>
              <a:rPr kumimoji="0" lang="en-US" sz="1800" b="0" i="0" u="none" strike="noStrike" cap="none" normalizeH="0" baseline="0" dirty="0" smtClean="0">
                <a:ln>
                  <a:noFill/>
                </a:ln>
                <a:solidFill>
                  <a:schemeClr val="accent6">
                    <a:lumMod val="60000"/>
                    <a:lumOff val="40000"/>
                  </a:schemeClr>
                </a:solidFill>
                <a:effectLst/>
                <a:latin typeface="Comic Sans MS" pitchFamily="66" charset="0"/>
                <a:cs typeface="Times New Roman" pitchFamily="18" charset="0"/>
              </a:rPr>
              <a:t>Selection Sort </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a:t>
            </a:r>
            <a:r>
              <a:rPr kumimoji="0" lang="en-US" sz="1800" b="0" i="0" u="none" strike="noStrike" cap="none" normalizeH="0" baseline="0" dirty="0" smtClean="0">
                <a:ln>
                  <a:noFill/>
                </a:ln>
                <a:solidFill>
                  <a:srgbClr val="FF0000"/>
                </a:solidFill>
                <a:effectLst/>
                <a:latin typeface="Comic Sans MS" pitchFamily="66" charset="0"/>
                <a:cs typeface="Times New Roman" pitchFamily="18" charset="0"/>
              </a:rPr>
              <a:t>stable</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or </a:t>
            </a:r>
            <a:r>
              <a:rPr kumimoji="0" lang="en-US" sz="1800" b="0" i="0" u="none" strike="noStrike" cap="none" normalizeH="0" baseline="0" dirty="0" smtClean="0">
                <a:ln>
                  <a:noFill/>
                </a:ln>
                <a:solidFill>
                  <a:schemeClr val="tx1"/>
                </a:solidFill>
                <a:effectLst/>
                <a:latin typeface="Comic Sans MS" pitchFamily="66" charset="0"/>
                <a:cs typeface="Times New Roman" pitchFamily="18" charset="0"/>
              </a:rPr>
              <a:t>“</a:t>
            </a:r>
            <a:r>
              <a:rPr kumimoji="0" lang="en-US" sz="1800" b="0" i="0" u="none" strike="noStrike" cap="none" normalizeH="0" baseline="0" dirty="0" smtClean="0">
                <a:ln>
                  <a:noFill/>
                </a:ln>
                <a:solidFill>
                  <a:srgbClr val="FF0000"/>
                </a:solidFill>
                <a:effectLst/>
                <a:latin typeface="Comic Sans MS" pitchFamily="66" charset="0"/>
                <a:cs typeface="Times New Roman" pitchFamily="18" charset="0"/>
              </a:rPr>
              <a:t>unstable</a:t>
            </a:r>
            <a:r>
              <a:rPr kumimoji="0" lang="en-US" sz="1800" b="0" i="0" u="none" strike="noStrike" cap="none" normalizeH="0" baseline="0" dirty="0" smtClean="0">
                <a:ln>
                  <a:noFill/>
                </a:ln>
                <a:solidFill>
                  <a:schemeClr val="tx1"/>
                </a:solidFill>
                <a:effectLst/>
                <a:latin typeface="Comic Sans MS" pitchFamily="66" charset="0"/>
                <a:cs typeface="Times New Roman" pitchFamily="18" charset="0"/>
              </a:rPr>
              <a:t>”</a:t>
            </a:r>
            <a:r>
              <a:rPr lang="en-US" dirty="0" smtClean="0">
                <a:solidFill>
                  <a:schemeClr val="tx1"/>
                </a:solidFill>
              </a:rPr>
              <a:t>?</a:t>
            </a:r>
            <a:r>
              <a:rPr lang="en-US" dirty="0"/>
              <a:t/>
            </a:r>
            <a:br>
              <a:rPr lang="en-US" dirty="0"/>
            </a:br>
            <a:r>
              <a:rPr lang="en-US" dirty="0"/>
              <a:t/>
            </a:r>
            <a:br>
              <a:rPr lang="en-US" dirty="0"/>
            </a:b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t>
            </a:r>
          </a:p>
        </p:txBody>
      </p:sp>
      <p:pic>
        <p:nvPicPr>
          <p:cNvPr id="2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7153" r="16955"/>
          <a:stretch/>
        </p:blipFill>
        <p:spPr bwMode="auto">
          <a:xfrm>
            <a:off x="5889221" y="2853280"/>
            <a:ext cx="2949269" cy="335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47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847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8470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47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bg/>
                                          </p:spTgt>
                                        </p:tgtEl>
                                        <p:attrNameLst>
                                          <p:attrName>style.visibility</p:attrName>
                                        </p:attrNameLst>
                                      </p:cBhvr>
                                      <p:to>
                                        <p:strVal val="visible"/>
                                      </p:to>
                                    </p:set>
                                    <p:animEffect transition="in" filter="wipe(down)">
                                      <p:cBhvr>
                                        <p:cTn id="27" dur="500"/>
                                        <p:tgtEl>
                                          <p:spTgt spid="19">
                                            <p:bg/>
                                          </p:spTgt>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1+#ppt_w/2"/>
                                          </p:val>
                                        </p:tav>
                                        <p:tav tm="100000">
                                          <p:val>
                                            <p:strVal val="#ppt_x"/>
                                          </p:val>
                                        </p:tav>
                                      </p:tavLst>
                                    </p:anim>
                                    <p:anim calcmode="lin" valueType="num">
                                      <p:cBhvr additive="base">
                                        <p:cTn id="4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xit" presetSubtype="2" fill="hold" nodeType="clickEffect">
                                  <p:stCondLst>
                                    <p:cond delay="0"/>
                                  </p:stCondLst>
                                  <p:childTnLst>
                                    <p:anim calcmode="lin" valueType="num">
                                      <p:cBhvr additive="base">
                                        <p:cTn id="48" dur="500"/>
                                        <p:tgtEl>
                                          <p:spTgt spid="21"/>
                                        </p:tgtEl>
                                        <p:attrNameLst>
                                          <p:attrName>ppt_x</p:attrName>
                                        </p:attrNameLst>
                                      </p:cBhvr>
                                      <p:tavLst>
                                        <p:tav tm="0">
                                          <p:val>
                                            <p:strVal val="ppt_x"/>
                                          </p:val>
                                        </p:tav>
                                        <p:tav tm="100000">
                                          <p:val>
                                            <p:strVal val="1+ppt_w/2"/>
                                          </p:val>
                                        </p:tav>
                                      </p:tavLst>
                                    </p:anim>
                                    <p:anim calcmode="lin" valueType="num">
                                      <p:cBhvr additive="base">
                                        <p:cTn id="49" dur="500"/>
                                        <p:tgtEl>
                                          <p:spTgt spid="21"/>
                                        </p:tgtEl>
                                        <p:attrNameLst>
                                          <p:attrName>ppt_y</p:attrName>
                                        </p:attrNameLst>
                                      </p:cBhvr>
                                      <p:tavLst>
                                        <p:tav tm="0">
                                          <p:val>
                                            <p:strVal val="ppt_y"/>
                                          </p:val>
                                        </p:tav>
                                        <p:tav tm="100000">
                                          <p:val>
                                            <p:strVal val="ppt_y"/>
                                          </p:val>
                                        </p:tav>
                                      </p:tavLst>
                                    </p:anim>
                                    <p:set>
                                      <p:cBhvr>
                                        <p:cTn id="5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76116" y="4346671"/>
            <a:ext cx="2951746" cy="369332"/>
          </a:xfrm>
          <a:prstGeom prst="rect">
            <a:avLst/>
          </a:prstGeom>
          <a:noFill/>
        </p:spPr>
        <p:txBody>
          <a:bodyPr wrap="square" rtlCol="0">
            <a:spAutoFit/>
          </a:bodyPr>
          <a:lstStyle/>
          <a:p>
            <a:pPr algn="ctr"/>
            <a:r>
              <a:rPr lang="en-US" dirty="0" smtClean="0">
                <a:solidFill>
                  <a:schemeClr val="tx1">
                    <a:lumMod val="75000"/>
                    <a:lumOff val="25000"/>
                  </a:schemeClr>
                </a:solidFill>
              </a:rPr>
              <a:t>People in line</a:t>
            </a:r>
            <a:endParaRPr lang="en-US" dirty="0">
              <a:solidFill>
                <a:schemeClr val="tx1">
                  <a:lumMod val="75000"/>
                  <a:lumOff val="25000"/>
                </a:schemeClr>
              </a:solidFill>
            </a:endParaRPr>
          </a:p>
        </p:txBody>
      </p:sp>
      <p:sp>
        <p:nvSpPr>
          <p:cNvPr id="14" name="TextBox 13"/>
          <p:cNvSpPr txBox="1"/>
          <p:nvPr/>
        </p:nvSpPr>
        <p:spPr>
          <a:xfrm>
            <a:off x="229817" y="3274081"/>
            <a:ext cx="8757290" cy="646331"/>
          </a:xfrm>
          <a:prstGeom prst="rect">
            <a:avLst/>
          </a:prstGeom>
          <a:noFill/>
        </p:spPr>
        <p:txBody>
          <a:bodyPr wrap="square" rtlCol="0">
            <a:spAutoFit/>
          </a:bodyPr>
          <a:lstStyle/>
          <a:p>
            <a:pPr algn="ctr"/>
            <a:r>
              <a:rPr lang="en-US" dirty="0" smtClean="0"/>
              <a:t>A </a:t>
            </a:r>
            <a:r>
              <a:rPr lang="en-US" dirty="0" smtClean="0">
                <a:solidFill>
                  <a:srgbClr val="FF0000"/>
                </a:solidFill>
              </a:rPr>
              <a:t>“stable” </a:t>
            </a:r>
            <a:r>
              <a:rPr lang="en-US" dirty="0" smtClean="0"/>
              <a:t>sorting algorithm does take into account the initial </a:t>
            </a:r>
            <a:br>
              <a:rPr lang="en-US" dirty="0" smtClean="0"/>
            </a:br>
            <a:r>
              <a:rPr lang="en-US" dirty="0" smtClean="0"/>
              <a:t>ordering when sorting, maintaining the order of similar-valued items.</a:t>
            </a:r>
            <a:endParaRPr lang="en-US" dirty="0"/>
          </a:p>
        </p:txBody>
      </p:sp>
      <p:sp>
        <p:nvSpPr>
          <p:cNvPr id="2" name="Title 1"/>
          <p:cNvSpPr>
            <a:spLocks noGrp="1"/>
          </p:cNvSpPr>
          <p:nvPr>
            <p:ph type="title"/>
          </p:nvPr>
        </p:nvSpPr>
        <p:spPr>
          <a:xfrm>
            <a:off x="497406" y="-177814"/>
            <a:ext cx="7772400" cy="1143000"/>
          </a:xfrm>
        </p:spPr>
        <p:txBody>
          <a:bodyPr/>
          <a:lstStyle/>
          <a:p>
            <a:r>
              <a:rPr lang="en-US" sz="4000" dirty="0" smtClean="0"/>
              <a:t> What’s a </a:t>
            </a:r>
            <a:r>
              <a:rPr lang="en-US" sz="4000" smtClean="0"/>
              <a:t>Stable Sort?</a:t>
            </a:r>
            <a:endParaRPr lang="en-US" sz="4000"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41</a:t>
            </a:fld>
            <a:endParaRPr lang="en-US"/>
          </a:p>
        </p:txBody>
      </p:sp>
      <p:sp>
        <p:nvSpPr>
          <p:cNvPr id="4" name="TextBox 3"/>
          <p:cNvSpPr txBox="1"/>
          <p:nvPr/>
        </p:nvSpPr>
        <p:spPr>
          <a:xfrm>
            <a:off x="1015171" y="881954"/>
            <a:ext cx="7186583" cy="369332"/>
          </a:xfrm>
          <a:prstGeom prst="rect">
            <a:avLst/>
          </a:prstGeom>
          <a:noFill/>
        </p:spPr>
        <p:txBody>
          <a:bodyPr wrap="none" rtlCol="0">
            <a:spAutoFit/>
          </a:bodyPr>
          <a:lstStyle/>
          <a:p>
            <a:pPr algn="ctr"/>
            <a:r>
              <a:rPr lang="en-US" dirty="0" smtClean="0"/>
              <a:t>Imagine that N old people line up to buy </a:t>
            </a:r>
            <a:r>
              <a:rPr lang="en-US" dirty="0" smtClean="0">
                <a:solidFill>
                  <a:srgbClr val="990000"/>
                </a:solidFill>
              </a:rPr>
              <a:t>laxatives</a:t>
            </a:r>
            <a:r>
              <a:rPr lang="en-US" dirty="0" smtClean="0"/>
              <a:t> at a drugstore.</a:t>
            </a:r>
            <a:endParaRPr lang="en-US" dirty="0"/>
          </a:p>
        </p:txBody>
      </p:sp>
      <p:sp>
        <p:nvSpPr>
          <p:cNvPr id="5" name="TextBox 4"/>
          <p:cNvSpPr txBox="1"/>
          <p:nvPr/>
        </p:nvSpPr>
        <p:spPr>
          <a:xfrm>
            <a:off x="605614" y="1366286"/>
            <a:ext cx="8005718" cy="369332"/>
          </a:xfrm>
          <a:prstGeom prst="rect">
            <a:avLst/>
          </a:prstGeom>
          <a:noFill/>
        </p:spPr>
        <p:txBody>
          <a:bodyPr wrap="none" rtlCol="0">
            <a:spAutoFit/>
          </a:bodyPr>
          <a:lstStyle/>
          <a:p>
            <a:pPr algn="ctr"/>
            <a:r>
              <a:rPr lang="en-US" dirty="0" smtClean="0"/>
              <a:t>And the drugstore wants to sort them and serve them based on urgency.</a:t>
            </a:r>
            <a:endParaRPr lang="en-US" dirty="0"/>
          </a:p>
        </p:txBody>
      </p:sp>
      <p:sp>
        <p:nvSpPr>
          <p:cNvPr id="6" name="TextBox 5"/>
          <p:cNvSpPr txBox="1"/>
          <p:nvPr/>
        </p:nvSpPr>
        <p:spPr>
          <a:xfrm>
            <a:off x="606525" y="4699961"/>
            <a:ext cx="2257349" cy="2031325"/>
          </a:xfrm>
          <a:prstGeom prst="rect">
            <a:avLst/>
          </a:prstGeom>
          <a:noFill/>
        </p:spPr>
        <p:txBody>
          <a:bodyPr wrap="none" rtlCol="0">
            <a:spAutoFit/>
          </a:bodyPr>
          <a:lstStyle/>
          <a:p>
            <a:r>
              <a:rPr lang="en-US" dirty="0" err="1" smtClean="0"/>
              <a:t>Ebeneezer</a:t>
            </a:r>
            <a:r>
              <a:rPr lang="en-US" dirty="0" smtClean="0"/>
              <a:t> - 8 days</a:t>
            </a:r>
          </a:p>
          <a:p>
            <a:r>
              <a:rPr lang="en-US" dirty="0" smtClean="0"/>
              <a:t>Carey – 5 days</a:t>
            </a:r>
          </a:p>
          <a:p>
            <a:r>
              <a:rPr lang="en-US" dirty="0" smtClean="0"/>
              <a:t>David – 2 days</a:t>
            </a:r>
          </a:p>
          <a:p>
            <a:r>
              <a:rPr lang="en-US" dirty="0" smtClean="0"/>
              <a:t>Michael – 4 days</a:t>
            </a:r>
          </a:p>
          <a:p>
            <a:r>
              <a:rPr lang="en-US" dirty="0" smtClean="0"/>
              <a:t>Steve – 8 days</a:t>
            </a:r>
          </a:p>
          <a:p>
            <a:r>
              <a:rPr lang="en-US" dirty="0" smtClean="0"/>
              <a:t>Vicki – 8 days</a:t>
            </a:r>
          </a:p>
          <a:p>
            <a:r>
              <a:rPr lang="en-US" dirty="0" smtClean="0"/>
              <a:t>Andrea – 5 days</a:t>
            </a:r>
          </a:p>
        </p:txBody>
      </p:sp>
      <p:sp>
        <p:nvSpPr>
          <p:cNvPr id="10" name="TextBox 9"/>
          <p:cNvSpPr txBox="1"/>
          <p:nvPr/>
        </p:nvSpPr>
        <p:spPr>
          <a:xfrm>
            <a:off x="3550340" y="4699961"/>
            <a:ext cx="2257349" cy="2031325"/>
          </a:xfrm>
          <a:prstGeom prst="rect">
            <a:avLst/>
          </a:prstGeom>
          <a:noFill/>
        </p:spPr>
        <p:txBody>
          <a:bodyPr wrap="none" rtlCol="0">
            <a:spAutoFit/>
          </a:bodyPr>
          <a:lstStyle/>
          <a:p>
            <a:r>
              <a:rPr lang="en-US" dirty="0" smtClean="0">
                <a:solidFill>
                  <a:schemeClr val="tx1"/>
                </a:solidFill>
              </a:rPr>
              <a:t>Steve </a:t>
            </a:r>
            <a:r>
              <a:rPr lang="en-US" dirty="0">
                <a:solidFill>
                  <a:schemeClr val="tx1"/>
                </a:solidFill>
              </a:rPr>
              <a:t>– </a:t>
            </a:r>
            <a:r>
              <a:rPr lang="en-US" dirty="0" smtClean="0">
                <a:solidFill>
                  <a:schemeClr val="tx1"/>
                </a:solidFill>
              </a:rPr>
              <a:t>8 days</a:t>
            </a:r>
            <a:endParaRPr lang="en-US" dirty="0">
              <a:solidFill>
                <a:schemeClr val="tx1"/>
              </a:solidFill>
            </a:endParaRPr>
          </a:p>
          <a:p>
            <a:r>
              <a:rPr lang="en-US" dirty="0" smtClean="0">
                <a:solidFill>
                  <a:schemeClr val="tx1"/>
                </a:solidFill>
              </a:rPr>
              <a:t>Vicki </a:t>
            </a:r>
            <a:r>
              <a:rPr lang="en-US" dirty="0">
                <a:solidFill>
                  <a:schemeClr val="tx1"/>
                </a:solidFill>
              </a:rPr>
              <a:t>– </a:t>
            </a:r>
            <a:r>
              <a:rPr lang="en-US" dirty="0" smtClean="0">
                <a:solidFill>
                  <a:schemeClr val="tx1"/>
                </a:solidFill>
              </a:rPr>
              <a:t>8 days</a:t>
            </a:r>
          </a:p>
          <a:p>
            <a:r>
              <a:rPr lang="en-US" dirty="0" err="1" smtClean="0">
                <a:solidFill>
                  <a:schemeClr val="tx1"/>
                </a:solidFill>
              </a:rPr>
              <a:t>Ebeneezer</a:t>
            </a:r>
            <a:r>
              <a:rPr lang="en-US" dirty="0" smtClean="0">
                <a:solidFill>
                  <a:schemeClr val="tx1"/>
                </a:solidFill>
              </a:rPr>
              <a:t> - 8 days</a:t>
            </a:r>
          </a:p>
          <a:p>
            <a:r>
              <a:rPr lang="en-US" dirty="0" smtClean="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nvGrpSpPr>
          <p:cNvPr id="26" name="Group 25"/>
          <p:cNvGrpSpPr/>
          <p:nvPr/>
        </p:nvGrpSpPr>
        <p:grpSpPr>
          <a:xfrm>
            <a:off x="605177" y="4698613"/>
            <a:ext cx="5201164" cy="2031325"/>
            <a:chOff x="758925" y="4852361"/>
            <a:chExt cx="5201164" cy="2031325"/>
          </a:xfrm>
        </p:grpSpPr>
        <p:sp>
          <p:nvSpPr>
            <p:cNvPr id="24" name="TextBox 23"/>
            <p:cNvSpPr txBox="1"/>
            <p:nvPr/>
          </p:nvSpPr>
          <p:spPr>
            <a:xfrm>
              <a:off x="758925" y="4852361"/>
              <a:ext cx="2257349" cy="2031325"/>
            </a:xfrm>
            <a:prstGeom prst="rect">
              <a:avLst/>
            </a:prstGeom>
            <a:noFill/>
          </p:spPr>
          <p:txBody>
            <a:bodyPr wrap="none" rtlCol="0">
              <a:spAutoFit/>
            </a:bodyPr>
            <a:lstStyle/>
            <a:p>
              <a:r>
                <a:rPr lang="en-US" dirty="0" err="1" smtClean="0">
                  <a:solidFill>
                    <a:srgbClr val="FF0000"/>
                  </a:solidFill>
                </a:rPr>
                <a:t>Ebeneezer</a:t>
              </a:r>
              <a:r>
                <a:rPr lang="en-US" dirty="0" smtClean="0">
                  <a:solidFill>
                    <a:srgbClr val="FF0000"/>
                  </a:solidFill>
                </a:rPr>
                <a:t> - 8 days</a:t>
              </a:r>
            </a:p>
            <a:p>
              <a:r>
                <a:rPr lang="en-US" dirty="0" smtClean="0"/>
                <a:t>Carey – 5 days</a:t>
              </a:r>
            </a:p>
            <a:p>
              <a:r>
                <a:rPr lang="en-US" dirty="0" smtClean="0"/>
                <a:t>David – 2 days</a:t>
              </a:r>
            </a:p>
            <a:p>
              <a:r>
                <a:rPr lang="en-US" dirty="0" smtClean="0"/>
                <a:t>Michael – 4 days</a:t>
              </a:r>
            </a:p>
            <a:p>
              <a:r>
                <a:rPr lang="en-US" dirty="0" smtClean="0">
                  <a:solidFill>
                    <a:schemeClr val="accent1">
                      <a:lumMod val="75000"/>
                    </a:schemeClr>
                  </a:solidFill>
                </a:rPr>
                <a:t>Steve – 8 days</a:t>
              </a:r>
            </a:p>
            <a:p>
              <a:r>
                <a:rPr lang="en-US" dirty="0" smtClean="0">
                  <a:solidFill>
                    <a:srgbClr val="C49500"/>
                  </a:solidFill>
                </a:rPr>
                <a:t>Vicki – 8 days</a:t>
              </a:r>
            </a:p>
            <a:p>
              <a:r>
                <a:rPr lang="en-US" dirty="0" smtClean="0"/>
                <a:t>Andrea – 5 days</a:t>
              </a:r>
            </a:p>
          </p:txBody>
        </p:sp>
        <p:sp>
          <p:nvSpPr>
            <p:cNvPr id="25" name="TextBox 24"/>
            <p:cNvSpPr txBox="1"/>
            <p:nvPr/>
          </p:nvSpPr>
          <p:spPr>
            <a:xfrm>
              <a:off x="3702740" y="4852361"/>
              <a:ext cx="2257349" cy="2031325"/>
            </a:xfrm>
            <a:prstGeom prst="rect">
              <a:avLst/>
            </a:prstGeom>
            <a:noFill/>
          </p:spPr>
          <p:txBody>
            <a:bodyPr wrap="none" rtlCol="0">
              <a:spAutoFit/>
            </a:bodyPr>
            <a:lstStyle/>
            <a:p>
              <a:r>
                <a:rPr lang="en-US" dirty="0" smtClean="0">
                  <a:solidFill>
                    <a:schemeClr val="accent1">
                      <a:lumMod val="75000"/>
                    </a:schemeClr>
                  </a:solidFill>
                </a:rPr>
                <a:t>Steve </a:t>
              </a:r>
              <a:r>
                <a:rPr lang="en-US" dirty="0">
                  <a:solidFill>
                    <a:schemeClr val="accent1">
                      <a:lumMod val="75000"/>
                    </a:schemeClr>
                  </a:solidFill>
                </a:rPr>
                <a:t>– </a:t>
              </a:r>
              <a:r>
                <a:rPr lang="en-US" dirty="0" smtClean="0">
                  <a:solidFill>
                    <a:schemeClr val="accent1">
                      <a:lumMod val="75000"/>
                    </a:schemeClr>
                  </a:solidFill>
                </a:rPr>
                <a:t>8 days</a:t>
              </a:r>
              <a:endParaRPr lang="en-US" dirty="0">
                <a:solidFill>
                  <a:schemeClr val="accent1">
                    <a:lumMod val="75000"/>
                  </a:schemeClr>
                </a:solidFill>
              </a:endParaRPr>
            </a:p>
            <a:p>
              <a:r>
                <a:rPr lang="en-US" dirty="0" smtClean="0">
                  <a:solidFill>
                    <a:srgbClr val="FFC000"/>
                  </a:solidFill>
                </a:rPr>
                <a:t>Vicki </a:t>
              </a:r>
              <a:r>
                <a:rPr lang="en-US" dirty="0">
                  <a:solidFill>
                    <a:srgbClr val="FFC000"/>
                  </a:solidFill>
                </a:rPr>
                <a:t>– </a:t>
              </a:r>
              <a:r>
                <a:rPr lang="en-US" dirty="0" smtClean="0">
                  <a:solidFill>
                    <a:srgbClr val="FFC000"/>
                  </a:solidFill>
                </a:rPr>
                <a:t>8 days</a:t>
              </a:r>
            </a:p>
            <a:p>
              <a:r>
                <a:rPr lang="en-US" dirty="0" err="1" smtClean="0">
                  <a:solidFill>
                    <a:srgbClr val="FF0000"/>
                  </a:solidFill>
                </a:rPr>
                <a:t>Ebeneezer</a:t>
              </a:r>
              <a:r>
                <a:rPr lang="en-US" dirty="0" smtClean="0">
                  <a:solidFill>
                    <a:srgbClr val="FF0000"/>
                  </a:solidFill>
                </a:rPr>
                <a:t> - 8 days</a:t>
              </a:r>
            </a:p>
            <a:p>
              <a:r>
                <a:rPr lang="en-US" dirty="0" smtClean="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sp>
        <p:nvSpPr>
          <p:cNvPr id="11" name="TextBox 10"/>
          <p:cNvSpPr txBox="1"/>
          <p:nvPr/>
        </p:nvSpPr>
        <p:spPr>
          <a:xfrm>
            <a:off x="409822" y="1812518"/>
            <a:ext cx="8363415" cy="646331"/>
          </a:xfrm>
          <a:prstGeom prst="rect">
            <a:avLst/>
          </a:prstGeom>
          <a:noFill/>
        </p:spPr>
        <p:txBody>
          <a:bodyPr wrap="square" rtlCol="0">
            <a:spAutoFit/>
          </a:bodyPr>
          <a:lstStyle/>
          <a:p>
            <a:pPr algn="ctr"/>
            <a:r>
              <a:rPr lang="en-US" dirty="0" smtClean="0"/>
              <a:t>The drugstore needs to pick a sort algorithm to re-order the guests.  </a:t>
            </a:r>
            <a:br>
              <a:rPr lang="en-US" dirty="0" smtClean="0"/>
            </a:br>
            <a:r>
              <a:rPr lang="en-US" dirty="0" smtClean="0"/>
              <a:t>They can choose between a </a:t>
            </a:r>
            <a:r>
              <a:rPr lang="en-US" dirty="0" smtClean="0">
                <a:solidFill>
                  <a:srgbClr val="FF0000"/>
                </a:solidFill>
              </a:rPr>
              <a:t>“stable”</a:t>
            </a:r>
            <a:r>
              <a:rPr lang="en-US" dirty="0" smtClean="0"/>
              <a:t> sort or an </a:t>
            </a:r>
            <a:r>
              <a:rPr lang="en-US" dirty="0" smtClean="0">
                <a:solidFill>
                  <a:srgbClr val="FF0000"/>
                </a:solidFill>
              </a:rPr>
              <a:t>“unstable”</a:t>
            </a:r>
            <a:r>
              <a:rPr lang="en-US" dirty="0" smtClean="0"/>
              <a:t> sort.</a:t>
            </a:r>
          </a:p>
        </p:txBody>
      </p:sp>
      <p:sp>
        <p:nvSpPr>
          <p:cNvPr id="12" name="TextBox 11"/>
          <p:cNvSpPr txBox="1"/>
          <p:nvPr/>
        </p:nvSpPr>
        <p:spPr>
          <a:xfrm>
            <a:off x="426755" y="2550850"/>
            <a:ext cx="8363415" cy="646331"/>
          </a:xfrm>
          <a:prstGeom prst="rect">
            <a:avLst/>
          </a:prstGeom>
          <a:noFill/>
        </p:spPr>
        <p:txBody>
          <a:bodyPr wrap="square" rtlCol="0">
            <a:spAutoFit/>
          </a:bodyPr>
          <a:lstStyle/>
          <a:p>
            <a:pPr algn="ctr"/>
            <a:r>
              <a:rPr lang="en-US" dirty="0" smtClean="0"/>
              <a:t>An </a:t>
            </a:r>
            <a:r>
              <a:rPr lang="en-US" dirty="0" smtClean="0">
                <a:solidFill>
                  <a:srgbClr val="FF0000"/>
                </a:solidFill>
              </a:rPr>
              <a:t>“unstable” </a:t>
            </a:r>
            <a:r>
              <a:rPr lang="en-US" dirty="0" smtClean="0"/>
              <a:t>sorting algorithm re-orders the items without taking into account their initial ordering. </a:t>
            </a:r>
            <a:endParaRPr lang="en-US" dirty="0"/>
          </a:p>
        </p:txBody>
      </p:sp>
      <p:sp>
        <p:nvSpPr>
          <p:cNvPr id="19" name="TextBox 18"/>
          <p:cNvSpPr txBox="1"/>
          <p:nvPr/>
        </p:nvSpPr>
        <p:spPr>
          <a:xfrm>
            <a:off x="3127862" y="4346671"/>
            <a:ext cx="2951746" cy="369332"/>
          </a:xfrm>
          <a:prstGeom prst="rect">
            <a:avLst/>
          </a:prstGeom>
          <a:noFill/>
        </p:spPr>
        <p:txBody>
          <a:bodyPr wrap="square" rtlCol="0">
            <a:spAutoFit/>
          </a:bodyPr>
          <a:lstStyle/>
          <a:p>
            <a:pPr algn="ctr"/>
            <a:r>
              <a:rPr lang="en-US" dirty="0" smtClean="0">
                <a:solidFill>
                  <a:schemeClr val="tx1">
                    <a:lumMod val="75000"/>
                    <a:lumOff val="25000"/>
                  </a:schemeClr>
                </a:solidFill>
              </a:rPr>
              <a:t>Unstable Sort Results</a:t>
            </a:r>
            <a:endParaRPr lang="en-US" dirty="0">
              <a:solidFill>
                <a:schemeClr val="tx1">
                  <a:lumMod val="75000"/>
                  <a:lumOff val="25000"/>
                </a:schemeClr>
              </a:solidFill>
            </a:endParaRPr>
          </a:p>
        </p:txBody>
      </p:sp>
      <p:sp>
        <p:nvSpPr>
          <p:cNvPr id="15" name="TextBox 14"/>
          <p:cNvSpPr txBox="1"/>
          <p:nvPr/>
        </p:nvSpPr>
        <p:spPr>
          <a:xfrm>
            <a:off x="6483662" y="46999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smtClean="0">
                <a:solidFill>
                  <a:schemeClr val="tx1"/>
                </a:solidFill>
              </a:rPr>
              <a:t>Steve </a:t>
            </a:r>
            <a:r>
              <a:rPr lang="en-US" dirty="0">
                <a:solidFill>
                  <a:schemeClr val="tx1"/>
                </a:solidFill>
              </a:rPr>
              <a:t>– </a:t>
            </a:r>
            <a:r>
              <a:rPr lang="en-US" dirty="0" smtClean="0">
                <a:solidFill>
                  <a:schemeClr val="tx1"/>
                </a:solidFill>
              </a:rPr>
              <a:t>8 days</a:t>
            </a:r>
            <a:endParaRPr lang="en-US" dirty="0">
              <a:solidFill>
                <a:schemeClr val="tx1"/>
              </a:solidFill>
            </a:endParaRPr>
          </a:p>
          <a:p>
            <a:r>
              <a:rPr lang="en-US" dirty="0" smtClean="0">
                <a:solidFill>
                  <a:schemeClr val="tx1"/>
                </a:solidFill>
              </a:rPr>
              <a:t>Vicki </a:t>
            </a:r>
            <a:r>
              <a:rPr lang="en-US" dirty="0">
                <a:solidFill>
                  <a:schemeClr val="tx1"/>
                </a:solidFill>
              </a:rPr>
              <a:t>– </a:t>
            </a:r>
            <a:r>
              <a:rPr lang="en-US" dirty="0" smtClean="0">
                <a:solidFill>
                  <a:schemeClr val="tx1"/>
                </a:solidFill>
              </a:rPr>
              <a:t>8 days</a:t>
            </a:r>
          </a:p>
          <a:p>
            <a:r>
              <a:rPr lang="en-US" dirty="0" smtClean="0">
                <a:solidFill>
                  <a:schemeClr val="tx1"/>
                </a:solidFill>
              </a:rPr>
              <a:t>Carey </a:t>
            </a:r>
            <a:r>
              <a:rPr lang="en-US" dirty="0">
                <a:solidFill>
                  <a:schemeClr val="tx1"/>
                </a:solidFill>
              </a:rPr>
              <a:t>– 5 </a:t>
            </a:r>
            <a:r>
              <a:rPr lang="en-US" dirty="0" smtClean="0">
                <a:solidFill>
                  <a:schemeClr val="tx1"/>
                </a:solidFill>
              </a:rPr>
              <a:t>days</a:t>
            </a:r>
          </a:p>
          <a:p>
            <a:r>
              <a:rPr lang="en-US" dirty="0" smtClean="0">
                <a:solidFill>
                  <a:schemeClr val="tx1"/>
                </a:solidFill>
              </a:rPr>
              <a:t>Andrea – 5 days</a:t>
            </a:r>
            <a:endParaRPr lang="en-US" dirty="0">
              <a:solidFill>
                <a:schemeClr val="tx1"/>
              </a:solidFill>
            </a:endParaRPr>
          </a:p>
          <a:p>
            <a:r>
              <a:rPr lang="en-US" dirty="0">
                <a:solidFill>
                  <a:schemeClr val="tx1"/>
                </a:solidFill>
              </a:rPr>
              <a:t>Michael –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nvGrpSpPr>
          <p:cNvPr id="27" name="Group 26"/>
          <p:cNvGrpSpPr/>
          <p:nvPr/>
        </p:nvGrpSpPr>
        <p:grpSpPr>
          <a:xfrm>
            <a:off x="603829" y="4697265"/>
            <a:ext cx="5201164" cy="2031325"/>
            <a:chOff x="758925" y="4852361"/>
            <a:chExt cx="5201164" cy="2031325"/>
          </a:xfrm>
        </p:grpSpPr>
        <p:sp>
          <p:nvSpPr>
            <p:cNvPr id="28" name="TextBox 27"/>
            <p:cNvSpPr txBox="1"/>
            <p:nvPr/>
          </p:nvSpPr>
          <p:spPr>
            <a:xfrm>
              <a:off x="758925" y="4852361"/>
              <a:ext cx="2257349" cy="2031325"/>
            </a:xfrm>
            <a:prstGeom prst="rect">
              <a:avLst/>
            </a:prstGeom>
            <a:noFill/>
          </p:spPr>
          <p:txBody>
            <a:bodyPr wrap="none" rtlCol="0">
              <a:spAutoFit/>
            </a:bodyPr>
            <a:lstStyle/>
            <a:p>
              <a:r>
                <a:rPr lang="en-US" dirty="0" err="1" smtClean="0">
                  <a:solidFill>
                    <a:schemeClr val="tx1"/>
                  </a:solidFill>
                </a:rPr>
                <a:t>Ebeneezer</a:t>
              </a:r>
              <a:r>
                <a:rPr lang="en-US" dirty="0" smtClean="0">
                  <a:solidFill>
                    <a:schemeClr val="tx1"/>
                  </a:solidFill>
                </a:rPr>
                <a:t> - 8 days</a:t>
              </a:r>
            </a:p>
            <a:p>
              <a:r>
                <a:rPr lang="en-US" dirty="0" smtClean="0">
                  <a:solidFill>
                    <a:srgbClr val="FF0000"/>
                  </a:solidFill>
                </a:rPr>
                <a:t>Carey – 5 days</a:t>
              </a:r>
            </a:p>
            <a:p>
              <a:r>
                <a:rPr lang="en-US" dirty="0" smtClean="0">
                  <a:solidFill>
                    <a:schemeClr val="tx1"/>
                  </a:solidFill>
                </a:rPr>
                <a:t>David – 2 days</a:t>
              </a:r>
            </a:p>
            <a:p>
              <a:r>
                <a:rPr lang="en-US" dirty="0" smtClean="0">
                  <a:solidFill>
                    <a:schemeClr val="tx1"/>
                  </a:solidFill>
                </a:rPr>
                <a:t>Michael – 4 days</a:t>
              </a:r>
            </a:p>
            <a:p>
              <a:r>
                <a:rPr lang="en-US" dirty="0" smtClean="0">
                  <a:solidFill>
                    <a:schemeClr val="tx1"/>
                  </a:solidFill>
                </a:rPr>
                <a:t>Steve – 8 days</a:t>
              </a:r>
            </a:p>
            <a:p>
              <a:r>
                <a:rPr lang="en-US" dirty="0" smtClean="0">
                  <a:solidFill>
                    <a:schemeClr val="tx1"/>
                  </a:solidFill>
                </a:rPr>
                <a:t>Vicki – 8 days</a:t>
              </a:r>
            </a:p>
            <a:p>
              <a:r>
                <a:rPr lang="en-US" dirty="0" smtClean="0">
                  <a:solidFill>
                    <a:schemeClr val="accent6">
                      <a:lumMod val="60000"/>
                      <a:lumOff val="40000"/>
                    </a:schemeClr>
                  </a:solidFill>
                </a:rPr>
                <a:t>Andrea – 5 days</a:t>
              </a:r>
            </a:p>
          </p:txBody>
        </p:sp>
        <p:sp>
          <p:nvSpPr>
            <p:cNvPr id="29" name="TextBox 28"/>
            <p:cNvSpPr txBox="1"/>
            <p:nvPr/>
          </p:nvSpPr>
          <p:spPr>
            <a:xfrm>
              <a:off x="3702740" y="4852361"/>
              <a:ext cx="2257349" cy="2031325"/>
            </a:xfrm>
            <a:prstGeom prst="rect">
              <a:avLst/>
            </a:prstGeom>
            <a:noFill/>
          </p:spPr>
          <p:txBody>
            <a:bodyPr wrap="none" rtlCol="0">
              <a:spAutoFit/>
            </a:bodyPr>
            <a:lstStyle/>
            <a:p>
              <a:r>
                <a:rPr lang="en-US" dirty="0" smtClean="0">
                  <a:solidFill>
                    <a:schemeClr val="tx1"/>
                  </a:solidFill>
                </a:rPr>
                <a:t>Steve </a:t>
              </a:r>
              <a:r>
                <a:rPr lang="en-US" dirty="0">
                  <a:solidFill>
                    <a:schemeClr val="tx1"/>
                  </a:solidFill>
                </a:rPr>
                <a:t>– </a:t>
              </a:r>
              <a:r>
                <a:rPr lang="en-US" dirty="0" smtClean="0">
                  <a:solidFill>
                    <a:schemeClr val="tx1"/>
                  </a:solidFill>
                </a:rPr>
                <a:t>8 days</a:t>
              </a:r>
              <a:endParaRPr lang="en-US" dirty="0">
                <a:solidFill>
                  <a:schemeClr val="tx1"/>
                </a:solidFill>
              </a:endParaRPr>
            </a:p>
            <a:p>
              <a:r>
                <a:rPr lang="en-US" dirty="0" smtClean="0">
                  <a:solidFill>
                    <a:schemeClr val="tx1"/>
                  </a:solidFill>
                </a:rPr>
                <a:t>Vicki </a:t>
              </a:r>
              <a:r>
                <a:rPr lang="en-US" dirty="0">
                  <a:solidFill>
                    <a:schemeClr val="tx1"/>
                  </a:solidFill>
                </a:rPr>
                <a:t>– </a:t>
              </a:r>
              <a:r>
                <a:rPr lang="en-US" dirty="0" smtClean="0">
                  <a:solidFill>
                    <a:schemeClr val="tx1"/>
                  </a:solidFill>
                </a:rPr>
                <a:t>8 days</a:t>
              </a:r>
            </a:p>
            <a:p>
              <a:r>
                <a:rPr lang="en-US" dirty="0" err="1" smtClean="0">
                  <a:solidFill>
                    <a:schemeClr val="tx1"/>
                  </a:solidFill>
                </a:rPr>
                <a:t>Ebeneezer</a:t>
              </a:r>
              <a:r>
                <a:rPr lang="en-US" dirty="0" smtClean="0">
                  <a:solidFill>
                    <a:schemeClr val="tx1"/>
                  </a:solidFill>
                </a:rPr>
                <a:t> - 8 days</a:t>
              </a:r>
            </a:p>
            <a:p>
              <a:r>
                <a:rPr lang="en-US" dirty="0" smtClean="0">
                  <a:solidFill>
                    <a:schemeClr val="accent6">
                      <a:lumMod val="60000"/>
                      <a:lumOff val="40000"/>
                    </a:schemeClr>
                  </a:solidFill>
                </a:rPr>
                <a:t>Andrea – 5 days</a:t>
              </a:r>
            </a:p>
            <a:p>
              <a:r>
                <a:rPr lang="en-US" dirty="0">
                  <a:solidFill>
                    <a:srgbClr val="FF0000"/>
                  </a:solidFill>
                </a:rPr>
                <a:t>Carey – 5 days</a:t>
              </a:r>
            </a:p>
            <a:p>
              <a:r>
                <a:rPr lang="en-US" dirty="0">
                  <a:solidFill>
                    <a:schemeClr val="tx1"/>
                  </a:solidFill>
                </a:rPr>
                <a:t>Michael –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sp>
        <p:nvSpPr>
          <p:cNvPr id="20" name="TextBox 19"/>
          <p:cNvSpPr txBox="1"/>
          <p:nvPr/>
        </p:nvSpPr>
        <p:spPr>
          <a:xfrm>
            <a:off x="6330318" y="4346671"/>
            <a:ext cx="2515958" cy="369332"/>
          </a:xfrm>
          <a:prstGeom prst="rect">
            <a:avLst/>
          </a:prstGeom>
          <a:noFill/>
        </p:spPr>
        <p:txBody>
          <a:bodyPr wrap="square" rtlCol="0">
            <a:spAutoFit/>
          </a:bodyPr>
          <a:lstStyle/>
          <a:p>
            <a:pPr algn="ctr"/>
            <a:r>
              <a:rPr lang="en-US" dirty="0" smtClean="0">
                <a:solidFill>
                  <a:schemeClr val="tx1">
                    <a:lumMod val="75000"/>
                    <a:lumOff val="25000"/>
                  </a:schemeClr>
                </a:solidFill>
              </a:rPr>
              <a:t>Stable Sort Results</a:t>
            </a:r>
            <a:endParaRPr lang="en-US" dirty="0">
              <a:solidFill>
                <a:schemeClr val="tx1">
                  <a:lumMod val="75000"/>
                  <a:lumOff val="25000"/>
                </a:schemeClr>
              </a:solidFill>
            </a:endParaRPr>
          </a:p>
        </p:txBody>
      </p:sp>
      <p:sp>
        <p:nvSpPr>
          <p:cNvPr id="21" name="Rounded Rectangular Callout 20"/>
          <p:cNvSpPr/>
          <p:nvPr/>
        </p:nvSpPr>
        <p:spPr bwMode="auto">
          <a:xfrm>
            <a:off x="3996267" y="115414"/>
            <a:ext cx="4987385" cy="2342148"/>
          </a:xfrm>
          <a:prstGeom prst="wedgeRoundRectCallout">
            <a:avLst>
              <a:gd name="adj1" fmla="val -94029"/>
              <a:gd name="adj2" fmla="val 5606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6600CC"/>
                </a:solidFill>
              </a:rPr>
              <a:t>Unstable sort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“Grandpa, you need to chill.  </a:t>
            </a:r>
            <a:r>
              <a:rPr lang="en-US" sz="2000" dirty="0" smtClean="0"/>
              <a:t>Everyone’s been ordered based on the number of days they haven’t pooped. That’s totally fair!</a:t>
            </a:r>
            <a:r>
              <a:rPr kumimoji="0" lang="en-US" sz="2000" b="0" i="0" u="none" strike="noStrike" cap="none" normalizeH="0" dirty="0" smtClean="0">
                <a:ln>
                  <a:noFill/>
                </a:ln>
                <a:solidFill>
                  <a:schemeClr val="tx2"/>
                </a:solidFill>
                <a:effectLst/>
              </a:rPr>
              <a:t>  Get a life.”</a:t>
            </a:r>
            <a:endParaRPr lang="en-US" sz="1600" dirty="0" smtClean="0"/>
          </a:p>
        </p:txBody>
      </p:sp>
      <p:grpSp>
        <p:nvGrpSpPr>
          <p:cNvPr id="30" name="Group 29"/>
          <p:cNvGrpSpPr/>
          <p:nvPr/>
        </p:nvGrpSpPr>
        <p:grpSpPr>
          <a:xfrm>
            <a:off x="603829" y="4697265"/>
            <a:ext cx="8138560" cy="2031325"/>
            <a:chOff x="758925" y="4852361"/>
            <a:chExt cx="8138560" cy="2031325"/>
          </a:xfrm>
        </p:grpSpPr>
        <p:sp>
          <p:nvSpPr>
            <p:cNvPr id="31" name="TextBox 30"/>
            <p:cNvSpPr txBox="1"/>
            <p:nvPr/>
          </p:nvSpPr>
          <p:spPr>
            <a:xfrm>
              <a:off x="758925" y="4852361"/>
              <a:ext cx="2257349" cy="2031325"/>
            </a:xfrm>
            <a:prstGeom prst="rect">
              <a:avLst/>
            </a:prstGeom>
            <a:noFill/>
          </p:spPr>
          <p:txBody>
            <a:bodyPr wrap="none" rtlCol="0">
              <a:spAutoFit/>
            </a:bodyPr>
            <a:lstStyle/>
            <a:p>
              <a:r>
                <a:rPr lang="en-US" dirty="0" err="1" smtClean="0">
                  <a:solidFill>
                    <a:srgbClr val="FF0000"/>
                  </a:solidFill>
                </a:rPr>
                <a:t>Ebeneezer</a:t>
              </a:r>
              <a:r>
                <a:rPr lang="en-US" dirty="0" smtClean="0">
                  <a:solidFill>
                    <a:srgbClr val="FF0000"/>
                  </a:solidFill>
                </a:rPr>
                <a:t> - 8 days</a:t>
              </a:r>
            </a:p>
            <a:p>
              <a:r>
                <a:rPr lang="en-US" dirty="0" smtClean="0"/>
                <a:t>Carey – 5 days</a:t>
              </a:r>
            </a:p>
            <a:p>
              <a:r>
                <a:rPr lang="en-US" dirty="0" smtClean="0"/>
                <a:t>David – 2 days</a:t>
              </a:r>
            </a:p>
            <a:p>
              <a:r>
                <a:rPr lang="en-US" dirty="0" smtClean="0"/>
                <a:t>Michael – 4 days</a:t>
              </a:r>
            </a:p>
            <a:p>
              <a:r>
                <a:rPr lang="en-US" dirty="0" smtClean="0">
                  <a:solidFill>
                    <a:schemeClr val="accent1">
                      <a:lumMod val="75000"/>
                    </a:schemeClr>
                  </a:solidFill>
                </a:rPr>
                <a:t>Steve – 8 days</a:t>
              </a:r>
            </a:p>
            <a:p>
              <a:r>
                <a:rPr lang="en-US" dirty="0" smtClean="0">
                  <a:solidFill>
                    <a:srgbClr val="C49500"/>
                  </a:solidFill>
                </a:rPr>
                <a:t>Vicki – 8 days</a:t>
              </a:r>
            </a:p>
            <a:p>
              <a:r>
                <a:rPr lang="en-US" dirty="0" smtClean="0"/>
                <a:t>Andrea – 5 days</a:t>
              </a:r>
            </a:p>
          </p:txBody>
        </p:sp>
        <p:sp>
          <p:nvSpPr>
            <p:cNvPr id="32" name="TextBox 31"/>
            <p:cNvSpPr txBox="1"/>
            <p:nvPr/>
          </p:nvSpPr>
          <p:spPr>
            <a:xfrm>
              <a:off x="6640136"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smtClean="0">
                  <a:solidFill>
                    <a:schemeClr val="accent1">
                      <a:lumMod val="75000"/>
                    </a:schemeClr>
                  </a:solidFill>
                </a:rPr>
                <a:t>Steve </a:t>
              </a:r>
              <a:r>
                <a:rPr lang="en-US" dirty="0">
                  <a:solidFill>
                    <a:schemeClr val="accent1">
                      <a:lumMod val="75000"/>
                    </a:schemeClr>
                  </a:solidFill>
                </a:rPr>
                <a:t>– </a:t>
              </a:r>
              <a:r>
                <a:rPr lang="en-US" dirty="0" smtClean="0">
                  <a:solidFill>
                    <a:schemeClr val="accent1">
                      <a:lumMod val="75000"/>
                    </a:schemeClr>
                  </a:solidFill>
                </a:rPr>
                <a:t>8 days</a:t>
              </a:r>
              <a:endParaRPr lang="en-US" dirty="0">
                <a:solidFill>
                  <a:schemeClr val="accent1">
                    <a:lumMod val="75000"/>
                  </a:schemeClr>
                </a:solidFill>
              </a:endParaRPr>
            </a:p>
            <a:p>
              <a:r>
                <a:rPr lang="en-US" dirty="0" smtClean="0">
                  <a:solidFill>
                    <a:srgbClr val="FFC000"/>
                  </a:solidFill>
                </a:rPr>
                <a:t>Vicki </a:t>
              </a:r>
              <a:r>
                <a:rPr lang="en-US" dirty="0">
                  <a:solidFill>
                    <a:srgbClr val="FFC000"/>
                  </a:solidFill>
                </a:rPr>
                <a:t>– </a:t>
              </a:r>
              <a:r>
                <a:rPr lang="en-US" dirty="0" smtClean="0">
                  <a:solidFill>
                    <a:srgbClr val="FFC000"/>
                  </a:solidFill>
                </a:rPr>
                <a:t>8 days</a:t>
              </a:r>
            </a:p>
            <a:p>
              <a:r>
                <a:rPr lang="en-US" dirty="0">
                  <a:solidFill>
                    <a:schemeClr val="tx1"/>
                  </a:solidFill>
                </a:rPr>
                <a:t>Carey – 5 days</a:t>
              </a:r>
            </a:p>
            <a:p>
              <a:r>
                <a:rPr lang="en-US" dirty="0" smtClean="0">
                  <a:solidFill>
                    <a:schemeClr val="tx1"/>
                  </a:solidFill>
                </a:rPr>
                <a:t>Andrea – 5 days</a:t>
              </a:r>
            </a:p>
            <a:p>
              <a:r>
                <a:rPr lang="en-US" dirty="0" smtClean="0">
                  <a:solidFill>
                    <a:schemeClr val="tx1"/>
                  </a:solidFill>
                </a:rPr>
                <a:t>Michael </a:t>
              </a:r>
              <a:r>
                <a:rPr lang="en-US" dirty="0">
                  <a:solidFill>
                    <a:schemeClr val="tx1"/>
                  </a:solidFill>
                </a:rPr>
                <a:t>–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sp>
        <p:nvSpPr>
          <p:cNvPr id="13" name="Rounded Rectangular Callout 12"/>
          <p:cNvSpPr/>
          <p:nvPr/>
        </p:nvSpPr>
        <p:spPr bwMode="auto">
          <a:xfrm>
            <a:off x="6007395" y="4269156"/>
            <a:ext cx="2976258" cy="2342148"/>
          </a:xfrm>
          <a:prstGeom prst="wedgeRoundRectCallout">
            <a:avLst>
              <a:gd name="adj1" fmla="val -79550"/>
              <a:gd name="adj2" fmla="val 3061"/>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smtClean="0">
                <a:solidFill>
                  <a:srgbClr val="6600CC"/>
                </a:solidFill>
              </a:rPr>
              <a:t>Ebeneezer</a:t>
            </a:r>
            <a:r>
              <a:rPr lang="en-US" sz="2400" dirty="0" smtClean="0">
                <a:solidFill>
                  <a:srgbClr val="6600CC"/>
                </a:solidFill>
              </a:rPr>
              <a:t>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“You bastard!</a:t>
            </a:r>
            <a:r>
              <a:rPr kumimoji="0" lang="en-US" sz="2000" b="0" i="0" u="none" strike="noStrike" cap="none" normalizeH="0" dirty="0" smtClean="0">
                <a:ln>
                  <a:noFill/>
                </a:ln>
                <a:solidFill>
                  <a:schemeClr val="tx2"/>
                </a:solidFill>
                <a:effectLst/>
              </a:rPr>
              <a:t>  I was first in </a:t>
            </a:r>
            <a:r>
              <a:rPr lang="en-US" sz="2000" dirty="0" smtClean="0"/>
              <a:t>line, yet you put me </a:t>
            </a:r>
            <a:r>
              <a:rPr lang="en-US" sz="2000" dirty="0" smtClean="0">
                <a:solidFill>
                  <a:srgbClr val="FF0000"/>
                </a:solidFill>
              </a:rPr>
              <a:t>after</a:t>
            </a:r>
            <a:r>
              <a:rPr lang="en-US" sz="2000" dirty="0" smtClean="0"/>
              <a:t> Steve and Vicki who were later in line than me!”</a:t>
            </a:r>
            <a:endParaRPr lang="en-US" sz="1600" dirty="0" smtClean="0"/>
          </a:p>
        </p:txBody>
      </p:sp>
      <p:grpSp>
        <p:nvGrpSpPr>
          <p:cNvPr id="33" name="Group 32"/>
          <p:cNvGrpSpPr/>
          <p:nvPr/>
        </p:nvGrpSpPr>
        <p:grpSpPr>
          <a:xfrm>
            <a:off x="602481" y="4695926"/>
            <a:ext cx="8138560" cy="2031325"/>
            <a:chOff x="758925" y="4852361"/>
            <a:chExt cx="8138560" cy="2031325"/>
          </a:xfrm>
        </p:grpSpPr>
        <p:sp>
          <p:nvSpPr>
            <p:cNvPr id="34" name="TextBox 33"/>
            <p:cNvSpPr txBox="1"/>
            <p:nvPr/>
          </p:nvSpPr>
          <p:spPr>
            <a:xfrm>
              <a:off x="758925" y="4852361"/>
              <a:ext cx="2257349" cy="2031325"/>
            </a:xfrm>
            <a:prstGeom prst="rect">
              <a:avLst/>
            </a:prstGeom>
            <a:noFill/>
          </p:spPr>
          <p:txBody>
            <a:bodyPr wrap="none" rtlCol="0">
              <a:spAutoFit/>
            </a:bodyPr>
            <a:lstStyle/>
            <a:p>
              <a:r>
                <a:rPr lang="en-US" dirty="0" err="1" smtClean="0">
                  <a:solidFill>
                    <a:schemeClr val="tx1"/>
                  </a:solidFill>
                </a:rPr>
                <a:t>Ebeneezer</a:t>
              </a:r>
              <a:r>
                <a:rPr lang="en-US" dirty="0" smtClean="0">
                  <a:solidFill>
                    <a:schemeClr val="tx1"/>
                  </a:solidFill>
                </a:rPr>
                <a:t> - 8 days</a:t>
              </a:r>
            </a:p>
            <a:p>
              <a:r>
                <a:rPr lang="en-US" dirty="0" smtClean="0">
                  <a:solidFill>
                    <a:srgbClr val="FF0000"/>
                  </a:solidFill>
                </a:rPr>
                <a:t>Carey – 5 days</a:t>
              </a:r>
            </a:p>
            <a:p>
              <a:r>
                <a:rPr lang="en-US" dirty="0" smtClean="0">
                  <a:solidFill>
                    <a:schemeClr val="tx1"/>
                  </a:solidFill>
                </a:rPr>
                <a:t>David – 2 days</a:t>
              </a:r>
            </a:p>
            <a:p>
              <a:r>
                <a:rPr lang="en-US" dirty="0" smtClean="0">
                  <a:solidFill>
                    <a:schemeClr val="tx1"/>
                  </a:solidFill>
                </a:rPr>
                <a:t>Michael – 4 days</a:t>
              </a:r>
            </a:p>
            <a:p>
              <a:r>
                <a:rPr lang="en-US" dirty="0" smtClean="0">
                  <a:solidFill>
                    <a:schemeClr val="tx1"/>
                  </a:solidFill>
                </a:rPr>
                <a:t>Steve – 8 days</a:t>
              </a:r>
            </a:p>
            <a:p>
              <a:r>
                <a:rPr lang="en-US" dirty="0" smtClean="0">
                  <a:solidFill>
                    <a:schemeClr val="tx1"/>
                  </a:solidFill>
                </a:rPr>
                <a:t>Vicki – 8 days</a:t>
              </a:r>
            </a:p>
            <a:p>
              <a:r>
                <a:rPr lang="en-US" dirty="0" smtClean="0">
                  <a:solidFill>
                    <a:schemeClr val="accent6">
                      <a:lumMod val="60000"/>
                      <a:lumOff val="40000"/>
                    </a:schemeClr>
                  </a:solidFill>
                </a:rPr>
                <a:t>Andrea – 5 days</a:t>
              </a:r>
            </a:p>
          </p:txBody>
        </p:sp>
        <p:sp>
          <p:nvSpPr>
            <p:cNvPr id="35" name="TextBox 34"/>
            <p:cNvSpPr txBox="1"/>
            <p:nvPr/>
          </p:nvSpPr>
          <p:spPr>
            <a:xfrm>
              <a:off x="6640136"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smtClean="0">
                  <a:solidFill>
                    <a:schemeClr val="tx1"/>
                  </a:solidFill>
                </a:rPr>
                <a:t>Steve </a:t>
              </a:r>
              <a:r>
                <a:rPr lang="en-US" dirty="0">
                  <a:solidFill>
                    <a:schemeClr val="tx1"/>
                  </a:solidFill>
                </a:rPr>
                <a:t>– </a:t>
              </a:r>
              <a:r>
                <a:rPr lang="en-US" dirty="0" smtClean="0">
                  <a:solidFill>
                    <a:schemeClr val="tx1"/>
                  </a:solidFill>
                </a:rPr>
                <a:t>8 days</a:t>
              </a:r>
              <a:endParaRPr lang="en-US" dirty="0">
                <a:solidFill>
                  <a:schemeClr val="tx1"/>
                </a:solidFill>
              </a:endParaRPr>
            </a:p>
            <a:p>
              <a:r>
                <a:rPr lang="en-US" dirty="0" smtClean="0">
                  <a:solidFill>
                    <a:schemeClr val="tx1"/>
                  </a:solidFill>
                </a:rPr>
                <a:t>Vicki </a:t>
              </a:r>
              <a:r>
                <a:rPr lang="en-US" dirty="0">
                  <a:solidFill>
                    <a:schemeClr val="tx1"/>
                  </a:solidFill>
                </a:rPr>
                <a:t>– </a:t>
              </a:r>
              <a:r>
                <a:rPr lang="en-US" dirty="0" smtClean="0">
                  <a:solidFill>
                    <a:schemeClr val="tx1"/>
                  </a:solidFill>
                </a:rPr>
                <a:t>8 days</a:t>
              </a:r>
            </a:p>
            <a:p>
              <a:r>
                <a:rPr lang="en-US" dirty="0">
                  <a:solidFill>
                    <a:srgbClr val="FF0000"/>
                  </a:solidFill>
                </a:rPr>
                <a:t>Carey – 5 days</a:t>
              </a:r>
            </a:p>
            <a:p>
              <a:r>
                <a:rPr lang="en-US" dirty="0" smtClean="0">
                  <a:solidFill>
                    <a:schemeClr val="accent2">
                      <a:lumMod val="60000"/>
                      <a:lumOff val="40000"/>
                    </a:schemeClr>
                  </a:solidFill>
                </a:rPr>
                <a:t>Andrea – 5 days</a:t>
              </a:r>
            </a:p>
            <a:p>
              <a:r>
                <a:rPr lang="en-US" dirty="0" smtClean="0">
                  <a:solidFill>
                    <a:schemeClr val="tx1"/>
                  </a:solidFill>
                </a:rPr>
                <a:t>Michael </a:t>
              </a:r>
              <a:r>
                <a:rPr lang="en-US" dirty="0">
                  <a:solidFill>
                    <a:schemeClr val="tx1"/>
                  </a:solidFill>
                </a:rPr>
                <a:t>– 4 days</a:t>
              </a:r>
            </a:p>
            <a:p>
              <a:r>
                <a:rPr lang="en-US" dirty="0" smtClean="0">
                  <a:solidFill>
                    <a:schemeClr val="tx1"/>
                  </a:solidFill>
                </a:rPr>
                <a:t>David </a:t>
              </a:r>
              <a:r>
                <a:rPr lang="en-US" dirty="0">
                  <a:solidFill>
                    <a:schemeClr val="tx1"/>
                  </a:solidFill>
                </a:rPr>
                <a:t>– 2 </a:t>
              </a:r>
              <a:r>
                <a:rPr lang="en-US" dirty="0" smtClean="0">
                  <a:solidFill>
                    <a:schemeClr val="tx1"/>
                  </a:solidFill>
                </a:rPr>
                <a:t>days</a:t>
              </a:r>
              <a:endParaRPr lang="en-US" dirty="0">
                <a:solidFill>
                  <a:schemeClr val="tx1"/>
                </a:solidFill>
              </a:endParaRPr>
            </a:p>
          </p:txBody>
        </p:sp>
      </p:grpSp>
      <p:sp>
        <p:nvSpPr>
          <p:cNvPr id="18" name="Rounded Rectangular Callout 17"/>
          <p:cNvSpPr/>
          <p:nvPr/>
        </p:nvSpPr>
        <p:spPr bwMode="auto">
          <a:xfrm>
            <a:off x="2738079" y="2550850"/>
            <a:ext cx="3745583" cy="1087867"/>
          </a:xfrm>
          <a:prstGeom prst="wedgeRoundRectCallout">
            <a:avLst>
              <a:gd name="adj1" fmla="val 53312"/>
              <a:gd name="adj2" fmla="val 23664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6600CC"/>
                </a:solidFill>
              </a:rPr>
              <a:t>Carey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“I agree</a:t>
            </a:r>
            <a:r>
              <a:rPr lang="en-US" sz="2000" dirty="0" smtClean="0"/>
              <a:t>. This is more fair.”</a:t>
            </a:r>
            <a:endParaRPr kumimoji="0" lang="en-US" sz="2000" b="0" i="0" u="none" strike="noStrike" cap="none" normalizeH="0" baseline="0" dirty="0" smtClean="0">
              <a:ln>
                <a:noFill/>
              </a:ln>
              <a:solidFill>
                <a:schemeClr val="tx2"/>
              </a:solidFill>
              <a:effectLst/>
            </a:endParaRPr>
          </a:p>
        </p:txBody>
      </p:sp>
      <p:sp>
        <p:nvSpPr>
          <p:cNvPr id="16" name="Rounded Rectangular Callout 15"/>
          <p:cNvSpPr/>
          <p:nvPr/>
        </p:nvSpPr>
        <p:spPr bwMode="auto">
          <a:xfrm>
            <a:off x="1628274" y="2357813"/>
            <a:ext cx="3745583" cy="2342148"/>
          </a:xfrm>
          <a:prstGeom prst="wedgeRoundRectCallout">
            <a:avLst>
              <a:gd name="adj1" fmla="val 82046"/>
              <a:gd name="adj2" fmla="val 5663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smtClean="0">
                <a:solidFill>
                  <a:srgbClr val="7030A0"/>
                </a:solidFill>
              </a:rPr>
              <a:t>Ebeneezer</a:t>
            </a:r>
            <a:r>
              <a:rPr lang="en-US" sz="2400" dirty="0" smtClean="0">
                <a:solidFill>
                  <a:srgbClr val="7030A0"/>
                </a:solidFill>
              </a:rPr>
              <a:t>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“That’s better.</a:t>
            </a:r>
            <a:r>
              <a:rPr kumimoji="0" lang="en-US" sz="2000" b="0" i="0" u="none" strike="noStrike" cap="none" normalizeH="0" dirty="0" smtClean="0">
                <a:ln>
                  <a:noFill/>
                </a:ln>
                <a:solidFill>
                  <a:schemeClr val="tx2"/>
                </a:solidFill>
                <a:effectLst/>
              </a:rPr>
              <a:t> Since I started in line before Steve and Vicki, I remained in </a:t>
            </a:r>
            <a:r>
              <a:rPr lang="en-US" sz="2000" dirty="0" smtClean="0"/>
              <a:t>line before Steve and Vicki after the sort.”</a:t>
            </a:r>
            <a:endParaRPr kumimoji="0" lang="en-US" sz="2000" b="0" i="0" u="none" strike="noStrike" cap="none" normalizeH="0" baseline="0" dirty="0" smtClean="0">
              <a:ln>
                <a:noFill/>
              </a:ln>
              <a:solidFill>
                <a:schemeClr val="tx2"/>
              </a:solidFill>
              <a:effectLst/>
            </a:endParaRPr>
          </a:p>
        </p:txBody>
      </p:sp>
      <p:sp>
        <p:nvSpPr>
          <p:cNvPr id="17" name="Rounded Rectangular Callout 16"/>
          <p:cNvSpPr/>
          <p:nvPr/>
        </p:nvSpPr>
        <p:spPr bwMode="auto">
          <a:xfrm>
            <a:off x="0" y="2002573"/>
            <a:ext cx="4163176" cy="2342148"/>
          </a:xfrm>
          <a:prstGeom prst="wedgeRoundRectCallout">
            <a:avLst>
              <a:gd name="adj1" fmla="val 36885"/>
              <a:gd name="adj2" fmla="val 120646"/>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smtClean="0">
                <a:solidFill>
                  <a:srgbClr val="6600CC"/>
                </a:solidFill>
              </a:rPr>
              <a:t>Carey says:</a:t>
            </a:r>
            <a:r>
              <a:rPr lang="en-US" sz="2400" dirty="0" smtClean="0"/>
              <a:t/>
            </a:r>
            <a:br>
              <a:rPr lang="en-US" sz="2400" dirty="0" smtClean="0"/>
            </a:br>
            <a:endParaRPr lang="en-US" sz="1400" dirty="0" smtClean="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2"/>
                </a:solidFill>
                <a:effectLst/>
              </a:rPr>
              <a:t>“I’m not happy, either! </a:t>
            </a:r>
            <a:r>
              <a:rPr lang="en-US" sz="2000" dirty="0" smtClean="0"/>
              <a:t>Why did Andrea get moved in line before me? I know we’ve both been constipated for 5 days, but I was ahead in line.”</a:t>
            </a:r>
            <a:endParaRPr lang="en-US" sz="1600" dirty="0" smtClean="0"/>
          </a:p>
        </p:txBody>
      </p:sp>
      <p:sp>
        <p:nvSpPr>
          <p:cNvPr id="36" name="TextBox 35"/>
          <p:cNvSpPr txBox="1"/>
          <p:nvPr/>
        </p:nvSpPr>
        <p:spPr>
          <a:xfrm>
            <a:off x="88986" y="5049868"/>
            <a:ext cx="8757290" cy="1323439"/>
          </a:xfrm>
          <a:prstGeom prst="rect">
            <a:avLst/>
          </a:prstGeom>
          <a:noFill/>
        </p:spPr>
        <p:txBody>
          <a:bodyPr wrap="square" rtlCol="0">
            <a:spAutoFit/>
          </a:bodyPr>
          <a:lstStyle/>
          <a:p>
            <a:pPr algn="ctr"/>
            <a:r>
              <a:rPr lang="en-US" sz="2000" dirty="0" smtClean="0"/>
              <a:t>As you solve problems (in class or at work) you should choose</a:t>
            </a:r>
            <a:br>
              <a:rPr lang="en-US" sz="2000" dirty="0" smtClean="0"/>
            </a:br>
            <a:r>
              <a:rPr lang="en-US" sz="2000" dirty="0" smtClean="0"/>
              <a:t> your sort depending on whether stability is important.</a:t>
            </a:r>
          </a:p>
          <a:p>
            <a:pPr algn="ctr"/>
            <a:endParaRPr lang="en-US" sz="2000" dirty="0"/>
          </a:p>
          <a:p>
            <a:pPr algn="ctr"/>
            <a:r>
              <a:rPr lang="en-US" sz="2000" dirty="0" smtClean="0"/>
              <a:t>If you forget the concept, just remember the </a:t>
            </a:r>
            <a:r>
              <a:rPr lang="en-US" sz="2000" dirty="0" smtClean="0">
                <a:solidFill>
                  <a:srgbClr val="C00000"/>
                </a:solidFill>
              </a:rPr>
              <a:t>laxatives</a:t>
            </a:r>
            <a:r>
              <a:rPr lang="en-US" sz="2000" dirty="0" smtClean="0"/>
              <a:t>! </a:t>
            </a:r>
            <a:r>
              <a:rPr lang="en-US" sz="2000" dirty="0" smtClean="0">
                <a:sym typeface="Wingdings" pitchFamily="2" charset="2"/>
              </a:rPr>
              <a:t></a:t>
            </a:r>
            <a:endParaRPr lang="en-US" sz="2000" dirty="0"/>
          </a:p>
        </p:txBody>
      </p:sp>
    </p:spTree>
    <p:extLst>
      <p:ext uri="{BB962C8B-B14F-4D97-AF65-F5344CB8AC3E}">
        <p14:creationId xmlns:p14="http://schemas.microsoft.com/office/powerpoint/2010/main" val="40546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up)">
                                      <p:cBhvr>
                                        <p:cTn id="78" dur="500"/>
                                        <p:tgtEl>
                                          <p:spTgt spid="15"/>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down)">
                                      <p:cBhvr>
                                        <p:cTn id="97" dur="500"/>
                                        <p:tgtEl>
                                          <p:spTgt spid="18"/>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3"/>
                                        </p:tgtEl>
                                      </p:cBhvr>
                                    </p:animEffect>
                                    <p:set>
                                      <p:cBhvr>
                                        <p:cTn id="112" dur="1" fill="hold">
                                          <p:stCondLst>
                                            <p:cond delay="499"/>
                                          </p:stCondLst>
                                        </p:cTn>
                                        <p:tgtEl>
                                          <p:spTgt spid="23"/>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7"/>
                                        </p:tgtEl>
                                      </p:cBhvr>
                                    </p:animEffect>
                                    <p:set>
                                      <p:cBhvr>
                                        <p:cTn id="124" dur="1" fill="hold">
                                          <p:stCondLst>
                                            <p:cond delay="499"/>
                                          </p:stCondLst>
                                        </p:cTn>
                                        <p:tgtEl>
                                          <p:spTgt spid="2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20"/>
                                        </p:tgtEl>
                                      </p:cBhvr>
                                    </p:animEffect>
                                    <p:set>
                                      <p:cBhvr>
                                        <p:cTn id="130" dur="1" fill="hold">
                                          <p:stCondLst>
                                            <p:cond delay="499"/>
                                          </p:stCondLst>
                                        </p:cTn>
                                        <p:tgtEl>
                                          <p:spTgt spid="20"/>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0"/>
                                        </p:tgtEl>
                                      </p:cBhvr>
                                    </p:animEffect>
                                    <p:set>
                                      <p:cBhvr>
                                        <p:cTn id="133" dur="1" fill="hold">
                                          <p:stCondLst>
                                            <p:cond delay="499"/>
                                          </p:stCondLst>
                                        </p:cTn>
                                        <p:tgtEl>
                                          <p:spTgt spid="30"/>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4" grpId="0"/>
      <p:bldP spid="4" grpId="0"/>
      <p:bldP spid="5" grpId="0"/>
      <p:bldP spid="6" grpId="0"/>
      <p:bldP spid="6" grpId="1"/>
      <p:bldP spid="10" grpId="0"/>
      <p:bldP spid="10" grpId="1"/>
      <p:bldP spid="11" grpId="0"/>
      <p:bldP spid="12" grpId="0"/>
      <p:bldP spid="19" grpId="0"/>
      <p:bldP spid="19" grpId="1"/>
      <p:bldP spid="15" grpId="0"/>
      <p:bldP spid="15" grpId="1"/>
      <p:bldP spid="20" grpId="0"/>
      <p:bldP spid="20" grpId="1"/>
      <p:bldP spid="21" grpId="0" animBg="1"/>
      <p:bldP spid="21" grpId="1" animBg="1"/>
      <p:bldP spid="13" grpId="0" animBg="1"/>
      <p:bldP spid="13" grpId="1" animBg="1"/>
      <p:bldP spid="18" grpId="0" animBg="1"/>
      <p:bldP spid="18" grpId="1" animBg="1"/>
      <p:bldP spid="16" grpId="0" animBg="1"/>
      <p:bldP spid="16" grpId="1" animBg="1"/>
      <p:bldP spid="17" grpId="0" animBg="1"/>
      <p:bldP spid="17" grpId="1" animBg="1"/>
      <p:bldP spid="3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42</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cs typeface="Courier New" pitchFamily="49" charset="0"/>
              </a:rPr>
              <a:t>void selectionSort(int A[], int n)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i = 0; i &lt; n;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int minIndex = i;</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j = i+1; j &lt; n;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if (A[j] &lt;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minIndex =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swap(A[i],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sp>
        <p:nvSpPr>
          <p:cNvPr id="9" name="Rounded Rectangular Callout 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smtClean="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smtClean="0"/>
          </a:p>
          <a:p>
            <a:pPr algn="ctr"/>
            <a:r>
              <a:rPr lang="en-US" dirty="0"/>
              <a:t>Can </a:t>
            </a:r>
            <a:r>
              <a:rPr lang="en-US" dirty="0">
                <a:solidFill>
                  <a:schemeClr val="accent6">
                    <a:lumMod val="60000"/>
                    <a:lumOff val="40000"/>
                  </a:schemeClr>
                </a:solidFill>
              </a:rPr>
              <a:t>Selection Sort</a:t>
            </a:r>
            <a:r>
              <a:rPr lang="en-US" dirty="0"/>
              <a:t> be applied easily to </a:t>
            </a:r>
            <a:br>
              <a:rPr lang="en-US" dirty="0"/>
            </a:br>
            <a:r>
              <a:rPr lang="en-US" dirty="0"/>
              <a:t>sort items within a </a:t>
            </a:r>
            <a:r>
              <a:rPr lang="en-US" dirty="0">
                <a:solidFill>
                  <a:srgbClr val="FF0000"/>
                </a:solidFill>
              </a:rPr>
              <a:t>linked list</a:t>
            </a:r>
            <a:r>
              <a:rPr lang="en-US" dirty="0"/>
              <a:t>?</a:t>
            </a:r>
            <a:r>
              <a:rPr lang="en-US" dirty="0" smtClean="0"/>
              <a:t/>
            </a:r>
            <a:br>
              <a:rPr lang="en-US" dirty="0" smtClean="0"/>
            </a:br>
            <a:endParaRPr lang="en-US" sz="1400" dirty="0"/>
          </a:p>
          <a:p>
            <a:pPr algn="ctr"/>
            <a:r>
              <a:rPr lang="en-US" dirty="0"/>
              <a:t>Is </a:t>
            </a:r>
            <a:r>
              <a:rPr lang="en-US" dirty="0">
                <a:solidFill>
                  <a:schemeClr val="accent6">
                    <a:lumMod val="60000"/>
                    <a:lumOff val="40000"/>
                  </a:schemeClr>
                </a:solidFill>
              </a:rPr>
              <a:t>Selection Sort </a:t>
            </a:r>
            <a:r>
              <a:rPr lang="en-US" dirty="0"/>
              <a:t>“</a:t>
            </a:r>
            <a:r>
              <a:rPr lang="en-US" dirty="0">
                <a:solidFill>
                  <a:srgbClr val="FF0000"/>
                </a:solidFill>
              </a:rPr>
              <a:t>stable</a:t>
            </a:r>
            <a:r>
              <a:rPr lang="en-US" dirty="0"/>
              <a:t>” or </a:t>
            </a:r>
            <a:r>
              <a:rPr lang="en-US" dirty="0">
                <a:solidFill>
                  <a:srgbClr val="6600CC"/>
                </a:solidFill>
              </a:rPr>
              <a:t>“</a:t>
            </a:r>
            <a:r>
              <a:rPr lang="en-US" dirty="0">
                <a:solidFill>
                  <a:srgbClr val="FF0000"/>
                </a:solidFill>
              </a:rPr>
              <a:t>unstable</a:t>
            </a:r>
            <a:r>
              <a:rPr lang="en-US" dirty="0">
                <a:solidFill>
                  <a:srgbClr val="6600CC"/>
                </a:solidFill>
              </a:rPr>
              <a:t>”</a:t>
            </a:r>
            <a:r>
              <a:rPr lang="en-US" dirty="0"/>
              <a:t>?</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r>
            <a:b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smtClean="0">
              <a:ln>
                <a:noFill/>
              </a:ln>
              <a:solidFill>
                <a:schemeClr val="tx2"/>
              </a:solidFill>
              <a:effectLst/>
              <a:latin typeface="Comic Sans MS" pitchFamily="66"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mic Sans MS" pitchFamily="66" charset="0"/>
                <a:cs typeface="Times New Roman" pitchFamily="18" charset="0"/>
              </a:rPr>
              <a:t>When</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might you use </a:t>
            </a:r>
            <a:r>
              <a:rPr kumimoji="0" lang="en-US" sz="1800" b="0" i="0" u="none" strike="noStrike" cap="none" normalizeH="0" baseline="0" dirty="0" smtClean="0">
                <a:ln>
                  <a:noFill/>
                </a:ln>
                <a:solidFill>
                  <a:schemeClr val="accent6">
                    <a:lumMod val="60000"/>
                    <a:lumOff val="40000"/>
                  </a:schemeClr>
                </a:solidFill>
                <a:effectLst/>
                <a:latin typeface="Comic Sans MS" pitchFamily="66" charset="0"/>
                <a:cs typeface="Times New Roman" pitchFamily="18" charset="0"/>
              </a:rPr>
              <a:t>Selection </a:t>
            </a:r>
            <a:r>
              <a:rPr lang="en-US" dirty="0">
                <a:solidFill>
                  <a:schemeClr val="accent6">
                    <a:lumMod val="60000"/>
                    <a:lumOff val="40000"/>
                  </a:schemeClr>
                </a:solidFill>
              </a:rPr>
              <a:t>S</a:t>
            </a:r>
            <a:r>
              <a:rPr kumimoji="0" lang="en-US" sz="1800" b="0" i="0" u="none" strike="noStrike" cap="none" normalizeH="0" baseline="0" dirty="0" smtClean="0">
                <a:ln>
                  <a:noFill/>
                </a:ln>
                <a:solidFill>
                  <a:schemeClr val="accent6">
                    <a:lumMod val="60000"/>
                    <a:lumOff val="40000"/>
                  </a:schemeClr>
                </a:solidFill>
                <a:effectLst/>
                <a:latin typeface="Comic Sans MS" pitchFamily="66" charset="0"/>
                <a:cs typeface="Times New Roman" pitchFamily="18" charset="0"/>
              </a:rPr>
              <a:t>ort</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t>
            </a:r>
          </a:p>
        </p:txBody>
      </p:sp>
    </p:spTree>
    <p:extLst>
      <p:ext uri="{BB962C8B-B14F-4D97-AF65-F5344CB8AC3E}">
        <p14:creationId xmlns:p14="http://schemas.microsoft.com/office/powerpoint/2010/main" val="6654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FAEC5B-A530-4547-9A7D-4FA4E076F88C}" type="slidenum">
              <a:rPr lang="en-US"/>
              <a:pPr/>
              <a:t>43</a:t>
            </a:fld>
            <a:endParaRPr lang="en-US"/>
          </a:p>
        </p:txBody>
      </p:sp>
      <p:sp>
        <p:nvSpPr>
          <p:cNvPr id="729090" name="Rectangle 2"/>
          <p:cNvSpPr>
            <a:spLocks noGrp="1" noChangeArrowheads="1"/>
          </p:cNvSpPr>
          <p:nvPr>
            <p:ph type="title"/>
          </p:nvPr>
        </p:nvSpPr>
        <p:spPr/>
        <p:txBody>
          <a:bodyPr/>
          <a:lstStyle/>
          <a:p>
            <a:r>
              <a:rPr lang="en-US"/>
              <a:t>Sorting Intermission</a:t>
            </a:r>
          </a:p>
        </p:txBody>
      </p:sp>
      <p:pic>
        <p:nvPicPr>
          <p:cNvPr id="729092" name="Picture 4" descr="ca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1488" y="1322388"/>
            <a:ext cx="2992437" cy="4056062"/>
          </a:xfrm>
          <a:prstGeom prst="rect">
            <a:avLst/>
          </a:prstGeom>
          <a:noFill/>
          <a:extLst>
            <a:ext uri="{909E8E84-426E-40DD-AFC4-6F175D3DCCD1}">
              <a14:hiddenFill xmlns:a14="http://schemas.microsoft.com/office/drawing/2010/main">
                <a:solidFill>
                  <a:srgbClr val="FFFFFF"/>
                </a:solidFill>
              </a14:hiddenFill>
            </a:ext>
          </a:extLst>
        </p:spPr>
      </p:pic>
      <p:sp>
        <p:nvSpPr>
          <p:cNvPr id="729093"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29092"/>
                                        </p:tgtEl>
                                        <p:attrNameLst>
                                          <p:attrName>style.visibility</p:attrName>
                                        </p:attrNameLst>
                                      </p:cBhvr>
                                      <p:to>
                                        <p:strVal val="visible"/>
                                      </p:to>
                                    </p:set>
                                    <p:anim calcmode="lin" valueType="num">
                                      <p:cBhvr additive="base">
                                        <p:cTn id="7" dur="500" fill="hold"/>
                                        <p:tgtEl>
                                          <p:spTgt spid="729092"/>
                                        </p:tgtEl>
                                        <p:attrNameLst>
                                          <p:attrName>ppt_x</p:attrName>
                                        </p:attrNameLst>
                                      </p:cBhvr>
                                      <p:tavLst>
                                        <p:tav tm="0">
                                          <p:val>
                                            <p:strVal val="#ppt_x"/>
                                          </p:val>
                                        </p:tav>
                                        <p:tav tm="100000">
                                          <p:val>
                                            <p:strVal val="#ppt_x"/>
                                          </p:val>
                                        </p:tav>
                                      </p:tavLst>
                                    </p:anim>
                                    <p:anim calcmode="lin" valueType="num">
                                      <p:cBhvr additive="base">
                                        <p:cTn id="8" dur="500" fill="hold"/>
                                        <p:tgtEl>
                                          <p:spTgt spid="729092"/>
                                        </p:tgtEl>
                                        <p:attrNameLst>
                                          <p:attrName>ppt_y</p:attrName>
                                        </p:attrNameLst>
                                      </p:cBhvr>
                                      <p:tavLst>
                                        <p:tav tm="0">
                                          <p:val>
                                            <p:strVal val="1+#ppt_h/2"/>
                                          </p:val>
                                        </p:tav>
                                        <p:tav tm="100000">
                                          <p:val>
                                            <p:strVal val="#ppt_y"/>
                                          </p:val>
                                        </p:tav>
                                      </p:tavLst>
                                    </p:anim>
                                  </p:childTnLst>
                                  <p:subTnLst>
                                    <p:audio>
                                      <p:cMediaNode vol="100000">
                                        <p:cTn display="0" masterRel="sameClick">
                                          <p:stCondLst>
                                            <p:cond evt="begin" delay="0">
                                              <p:tn val="5"/>
                                            </p:cond>
                                          </p:stCondLst>
                                          <p:endCondLst>
                                            <p:cond evt="onStopAudio" delay="0">
                                              <p:tgtEl>
                                                <p:sldTgt/>
                                              </p:tgtEl>
                                            </p:cond>
                                          </p:endCondLst>
                                        </p:cTn>
                                        <p:tgtEl>
                                          <p:sndTgt r:embed="rId3" name="python-shor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A9967E83-C64D-4CFB-832A-C32DA3828541}" type="slidenum">
              <a:rPr lang="en-US"/>
              <a:pPr/>
              <a:t>44</a:t>
            </a:fld>
            <a:endParaRPr lang="en-US"/>
          </a:p>
        </p:txBody>
      </p:sp>
      <p:sp>
        <p:nvSpPr>
          <p:cNvPr id="616450" name="Rectangle 2"/>
          <p:cNvSpPr>
            <a:spLocks noGrp="1" noChangeArrowheads="1"/>
          </p:cNvSpPr>
          <p:nvPr>
            <p:ph type="title"/>
          </p:nvPr>
        </p:nvSpPr>
        <p:spPr/>
        <p:txBody>
          <a:bodyPr/>
          <a:lstStyle/>
          <a:p>
            <a:r>
              <a:rPr lang="en-US"/>
              <a:t>The Insertion Sort</a:t>
            </a:r>
          </a:p>
        </p:txBody>
      </p:sp>
      <p:sp>
        <p:nvSpPr>
          <p:cNvPr id="616453" name="Text Box 5"/>
          <p:cNvSpPr txBox="1">
            <a:spLocks noChangeArrowheads="1"/>
          </p:cNvSpPr>
          <p:nvPr/>
        </p:nvSpPr>
        <p:spPr bwMode="auto">
          <a:xfrm>
            <a:off x="914400" y="1066800"/>
            <a:ext cx="41259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Well, we couldn’t just teach</a:t>
            </a:r>
            <a:br>
              <a:rPr lang="en-US" sz="2400"/>
            </a:br>
            <a:r>
              <a:rPr lang="en-US" sz="2400"/>
              <a:t>you one sort, right?</a:t>
            </a:r>
          </a:p>
        </p:txBody>
      </p:sp>
      <p:sp>
        <p:nvSpPr>
          <p:cNvPr id="616454" name="Text Box 6"/>
          <p:cNvSpPr txBox="1">
            <a:spLocks noChangeArrowheads="1"/>
          </p:cNvSpPr>
          <p:nvPr/>
        </p:nvSpPr>
        <p:spPr bwMode="auto">
          <a:xfrm>
            <a:off x="1371600" y="2209800"/>
            <a:ext cx="2940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Let’s learn another!</a:t>
            </a:r>
          </a:p>
        </p:txBody>
      </p:sp>
      <p:sp>
        <p:nvSpPr>
          <p:cNvPr id="616455" name="Text Box 7"/>
          <p:cNvSpPr txBox="1">
            <a:spLocks noChangeArrowheads="1"/>
          </p:cNvSpPr>
          <p:nvPr/>
        </p:nvSpPr>
        <p:spPr bwMode="auto">
          <a:xfrm>
            <a:off x="381000" y="30480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 </a:t>
            </a:r>
            <a:r>
              <a:rPr lang="en-US" sz="2400">
                <a:solidFill>
                  <a:schemeClr val="accent2"/>
                </a:solidFill>
              </a:rPr>
              <a:t>insertion sort</a:t>
            </a:r>
            <a:r>
              <a:rPr lang="en-US" sz="2400"/>
              <a:t> is probably the most common way…</a:t>
            </a:r>
          </a:p>
        </p:txBody>
      </p:sp>
      <p:sp>
        <p:nvSpPr>
          <p:cNvPr id="616456" name="Text Box 8"/>
          <p:cNvSpPr txBox="1">
            <a:spLocks noChangeArrowheads="1"/>
          </p:cNvSpPr>
          <p:nvPr/>
        </p:nvSpPr>
        <p:spPr bwMode="auto">
          <a:xfrm>
            <a:off x="228600" y="4495800"/>
            <a:ext cx="5067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to sort </a:t>
            </a:r>
            <a:r>
              <a:rPr lang="en-US" sz="2400">
                <a:solidFill>
                  <a:schemeClr val="accent2"/>
                </a:solidFill>
              </a:rPr>
              <a:t>playing cards</a:t>
            </a:r>
            <a:r>
              <a:rPr lang="en-US" sz="2400"/>
              <a:t>!</a:t>
            </a:r>
          </a:p>
        </p:txBody>
      </p:sp>
      <p:pic>
        <p:nvPicPr>
          <p:cNvPr id="616457" name="Picture 9" descr="MCBD08671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47800"/>
            <a:ext cx="3276600" cy="3071813"/>
          </a:xfrm>
          <a:prstGeom prst="rect">
            <a:avLst/>
          </a:prstGeom>
          <a:noFill/>
          <a:extLst>
            <a:ext uri="{909E8E84-426E-40DD-AFC4-6F175D3DCCD1}">
              <a14:hiddenFill xmlns:a14="http://schemas.microsoft.com/office/drawing/2010/main">
                <a:solidFill>
                  <a:srgbClr val="FFFFFF"/>
                </a:solidFill>
              </a14:hiddenFill>
            </a:ext>
          </a:extLst>
        </p:spPr>
      </p:pic>
      <p:sp>
        <p:nvSpPr>
          <p:cNvPr id="616458" name="Text Box 10"/>
          <p:cNvSpPr txBox="1">
            <a:spLocks noChangeArrowheads="1"/>
          </p:cNvSpPr>
          <p:nvPr/>
        </p:nvSpPr>
        <p:spPr bwMode="auto">
          <a:xfrm>
            <a:off x="381000" y="54864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I’ll still explain the sort with library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4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6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5" grpId="0"/>
      <p:bldP spid="616456" grpId="0"/>
      <p:bldP spid="6164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B18FE0F4-8DB0-4119-B4A1-44FB47D06864}" type="slidenum">
              <a:rPr lang="en-US"/>
              <a:pPr/>
              <a:t>45</a:t>
            </a:fld>
            <a:endParaRPr lang="en-US"/>
          </a:p>
        </p:txBody>
      </p:sp>
      <p:pic>
        <p:nvPicPr>
          <p:cNvPr id="61851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18500" name="Rectangle 4"/>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185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8502" name="Group 6"/>
          <p:cNvGrpSpPr>
            <a:grpSpLocks/>
          </p:cNvGrpSpPr>
          <p:nvPr/>
        </p:nvGrpSpPr>
        <p:grpSpPr bwMode="auto">
          <a:xfrm>
            <a:off x="5221288" y="1222375"/>
            <a:ext cx="4630737" cy="2925763"/>
            <a:chOff x="912" y="814"/>
            <a:chExt cx="3483" cy="2264"/>
          </a:xfrm>
        </p:grpSpPr>
        <p:sp>
          <p:nvSpPr>
            <p:cNvPr id="618503"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4"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5"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8538" name="Rectangle 4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Let’s focus on the </a:t>
            </a:r>
            <a:r>
              <a:rPr lang="en-US" sz="2400">
                <a:solidFill>
                  <a:srgbClr val="0000CC"/>
                </a:solidFill>
              </a:rPr>
              <a:t>first two</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 before it </a:t>
            </a:r>
            <a:br>
              <a:rPr lang="en-US" sz="2400"/>
            </a:br>
            <a:r>
              <a:rPr lang="en-US" sz="2400"/>
              <a:t>  to the right</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pic>
        <p:nvPicPr>
          <p:cNvPr id="618548"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18549" name="Picture 53"/>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8550" name="Picture 5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18551"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8552" name="Picture 5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18553" name="Picture 57"/>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8539" name="Rectangle 43"/>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8517" name="Picture 21"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18554" name="Rectangle 58"/>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two</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8539"/>
                                        </p:tgtEl>
                                        <p:attrNameLst>
                                          <p:attrName>style.visibility</p:attrName>
                                        </p:attrNameLst>
                                      </p:cBhvr>
                                      <p:to>
                                        <p:strVal val="visible"/>
                                      </p:to>
                                    </p:set>
                                    <p:animEffect transition="in" filter="fade">
                                      <p:cBhvr>
                                        <p:cTn id="11" dur="500"/>
                                        <p:tgtEl>
                                          <p:spTgt spid="6185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8538">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1851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61851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18538">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path" presetSubtype="0" accel="50000" decel="50000" fill="hold" nodeType="clickEffect">
                                  <p:stCondLst>
                                    <p:cond delay="0"/>
                                  </p:stCondLst>
                                  <p:childTnLst>
                                    <p:animMotion origin="layout" path="M 5.55556E-7 -4.34783E-7 L -0.00069 0.38044 " pathEditMode="relative" rAng="0" ptsTypes="AA">
                                      <p:cBhvr>
                                        <p:cTn id="31" dur="2000" fill="hold"/>
                                        <p:tgtEl>
                                          <p:spTgt spid="618552"/>
                                        </p:tgtEl>
                                        <p:attrNameLst>
                                          <p:attrName>ppt_x</p:attrName>
                                          <p:attrName>ppt_y</p:attrName>
                                        </p:attrNameLst>
                                      </p:cBhvr>
                                      <p:rCtr x="-35" y="1901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8538">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8.67362E-19 9.3432E-7 L 0.05 9.3432E-7 " pathEditMode="relative" ptsTypes="AA">
                                      <p:cBhvr>
                                        <p:cTn id="39" dur="2000" fill="hold"/>
                                        <p:tgtEl>
                                          <p:spTgt spid="618550"/>
                                        </p:tgtEl>
                                        <p:attrNameLst>
                                          <p:attrName>ppt_x</p:attrName>
                                          <p:attrName>ppt_y</p:attrName>
                                        </p:attrNameLst>
                                      </p:cBhvr>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8538">
                                            <p:txEl>
                                              <p:pRg st="4" end="4"/>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0.00069 0.38044 L -0.04861 0.38229 L -0.05 0.00254 " pathEditMode="relative" rAng="0" ptsTypes="AAA">
                                      <p:cBhvr>
                                        <p:cTn id="47" dur="2000" fill="hold"/>
                                        <p:tgtEl>
                                          <p:spTgt spid="618552"/>
                                        </p:tgtEl>
                                        <p:attrNameLst>
                                          <p:attrName>ppt_x</p:attrName>
                                          <p:attrName>ppt_y</p:attrName>
                                        </p:attrNameLst>
                                      </p:cBhvr>
                                      <p:rCtr x="-2465" y="-1880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18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38" grpId="0" uiExpand="1" build="p"/>
      <p:bldP spid="618539" grpId="0" animBg="1"/>
      <p:bldP spid="61855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544CED16-FF86-4541-A9E4-376A956318A5}" type="slidenum">
              <a:rPr lang="en-US"/>
              <a:pPr/>
              <a:t>46</a:t>
            </a:fld>
            <a:endParaRPr lang="en-US"/>
          </a:p>
        </p:txBody>
      </p:sp>
      <p:pic>
        <p:nvPicPr>
          <p:cNvPr id="622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2595"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25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2597" name="Group 5"/>
          <p:cNvGrpSpPr>
            <a:grpSpLocks/>
          </p:cNvGrpSpPr>
          <p:nvPr/>
        </p:nvGrpSpPr>
        <p:grpSpPr bwMode="auto">
          <a:xfrm>
            <a:off x="5221288" y="1222375"/>
            <a:ext cx="4630737" cy="2925763"/>
            <a:chOff x="912" y="814"/>
            <a:chExt cx="3483" cy="2264"/>
          </a:xfrm>
        </p:grpSpPr>
        <p:sp>
          <p:nvSpPr>
            <p:cNvPr id="622598"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599"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00"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2605"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2606"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260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013"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260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2609"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0"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2610"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2611" name="Rectangle 19"/>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2612" name="Picture 20"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6753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2614" name="Rectangle 2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three</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2615" name="Rectangle 23"/>
          <p:cNvSpPr>
            <a:spLocks noChangeArrowheads="1"/>
          </p:cNvSpPr>
          <p:nvPr/>
        </p:nvSpPr>
        <p:spPr bwMode="auto">
          <a:xfrm>
            <a:off x="6731000" y="1363663"/>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2618" name="Group 26"/>
          <p:cNvGrpSpPr>
            <a:grpSpLocks/>
          </p:cNvGrpSpPr>
          <p:nvPr/>
        </p:nvGrpSpPr>
        <p:grpSpPr bwMode="auto">
          <a:xfrm>
            <a:off x="5715000" y="2471738"/>
            <a:ext cx="790575" cy="2767012"/>
            <a:chOff x="3600" y="1557"/>
            <a:chExt cx="498" cy="1743"/>
          </a:xfrm>
        </p:grpSpPr>
        <p:sp>
          <p:nvSpPr>
            <p:cNvPr id="622616" name="Line 24"/>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17" name="Text Box 25"/>
            <p:cNvSpPr txBox="1">
              <a:spLocks noChangeArrowheads="1"/>
            </p:cNvSpPr>
            <p:nvPr/>
          </p:nvSpPr>
          <p:spPr bwMode="auto">
            <a:xfrm>
              <a:off x="3600" y="155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2619" name="Rectangle 27"/>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three</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26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2611"/>
                                        </p:tgtEl>
                                      </p:cBhvr>
                                    </p:animEffect>
                                    <p:set>
                                      <p:cBhvr>
                                        <p:cTn id="11" dur="1" fill="hold">
                                          <p:stCondLst>
                                            <p:cond delay="1999"/>
                                          </p:stCondLst>
                                        </p:cTn>
                                        <p:tgtEl>
                                          <p:spTgt spid="62261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2615"/>
                                        </p:tgtEl>
                                        <p:attrNameLst>
                                          <p:attrName>style.visibility</p:attrName>
                                        </p:attrNameLst>
                                      </p:cBhvr>
                                      <p:to>
                                        <p:strVal val="visible"/>
                                      </p:to>
                                    </p:set>
                                    <p:animEffect transition="in" filter="fade">
                                      <p:cBhvr>
                                        <p:cTn id="14" dur="2000"/>
                                        <p:tgtEl>
                                          <p:spTgt spid="6226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26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26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26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261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4.72222E-6 -4.16281E-7 L 0.00173 0.36378 " pathEditMode="relative" rAng="0" ptsTypes="AA">
                                      <p:cBhvr>
                                        <p:cTn id="34" dur="2000" fill="hold"/>
                                        <p:tgtEl>
                                          <p:spTgt spid="622608"/>
                                        </p:tgtEl>
                                        <p:attrNameLst>
                                          <p:attrName>ppt_x</p:attrName>
                                          <p:attrName>ppt_y</p:attrName>
                                        </p:attrNameLst>
                                      </p:cBhvr>
                                      <p:rCtr x="87" y="18178"/>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2614">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34 0.00046 L 0.04791 0.00277 " pathEditMode="relative" rAng="0" ptsTypes="AA">
                                      <p:cBhvr>
                                        <p:cTn id="42" dur="2000" fill="hold"/>
                                        <p:tgtEl>
                                          <p:spTgt spid="622607"/>
                                        </p:tgtEl>
                                        <p:attrNameLst>
                                          <p:attrName>ppt_x</p:attrName>
                                          <p:attrName>ppt_y</p:attrName>
                                        </p:attrNameLst>
                                      </p:cBhvr>
                                      <p:rCtr x="2378" y="11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2618"/>
                                        </p:tgtEl>
                                        <p:attrNameLst>
                                          <p:attrName>style.visibility</p:attrName>
                                        </p:attrNameLst>
                                      </p:cBhvr>
                                      <p:to>
                                        <p:strVal val="visible"/>
                                      </p:to>
                                    </p:set>
                                    <p:animEffect transition="in" filter="wipe(down)">
                                      <p:cBhvr>
                                        <p:cTn id="47" dur="500"/>
                                        <p:tgtEl>
                                          <p:spTgt spid="6226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261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0" presetClass="path" presetSubtype="0" accel="50000" decel="50000" fill="hold" nodeType="clickEffect">
                                  <p:stCondLst>
                                    <p:cond delay="0"/>
                                  </p:stCondLst>
                                  <p:childTnLst>
                                    <p:animMotion origin="layout" path="M 0.00538 -0.00162 L 0.04757 -0.00093 " pathEditMode="relative" rAng="0" ptsTypes="AA">
                                      <p:cBhvr>
                                        <p:cTn id="55" dur="2000" fill="hold"/>
                                        <p:tgtEl>
                                          <p:spTgt spid="622609"/>
                                        </p:tgtEl>
                                        <p:attrNameLst>
                                          <p:attrName>ppt_x</p:attrName>
                                          <p:attrName>ppt_y</p:attrName>
                                        </p:attrNameLst>
                                      </p:cBhvr>
                                      <p:rCtr x="2101" y="23"/>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22614">
                                            <p:txEl>
                                              <p:pRg st="4" end="4"/>
                                            </p:txEl>
                                          </p:spTgt>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0" presetClass="path" presetSubtype="0" accel="50000" decel="50000" fill="hold" nodeType="clickEffect">
                                  <p:stCondLst>
                                    <p:cond delay="0"/>
                                  </p:stCondLst>
                                  <p:childTnLst>
                                    <p:animMotion origin="layout" path="M 0.00174 0.36378 L -0.10764 0.36586 L -0.10764 0.00208 " pathEditMode="relative" rAng="0" ptsTypes="AAA">
                                      <p:cBhvr>
                                        <p:cTn id="63" dur="2000" fill="hold"/>
                                        <p:tgtEl>
                                          <p:spTgt spid="622608"/>
                                        </p:tgtEl>
                                        <p:attrNameLst>
                                          <p:attrName>ppt_x</p:attrName>
                                          <p:attrName>ppt_y</p:attrName>
                                        </p:attrNameLst>
                                      </p:cBhvr>
                                      <p:rCtr x="-5469" y="-17993"/>
                                    </p:animMotion>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26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11" grpId="0" animBg="1"/>
      <p:bldP spid="622614" grpId="0" uiExpand="1" build="p"/>
      <p:bldP spid="622615" grpId="0" animBg="1"/>
      <p:bldP spid="62261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05437AC5-92DF-4965-B0A0-7BB9FAFAC5C1}" type="slidenum">
              <a:rPr lang="en-US"/>
              <a:pPr/>
              <a:t>47</a:t>
            </a:fld>
            <a:endParaRPr lang="en-US"/>
          </a:p>
        </p:txBody>
      </p:sp>
      <p:pic>
        <p:nvPicPr>
          <p:cNvPr id="624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4643"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46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4645" name="Group 5"/>
          <p:cNvGrpSpPr>
            <a:grpSpLocks/>
          </p:cNvGrpSpPr>
          <p:nvPr/>
        </p:nvGrpSpPr>
        <p:grpSpPr bwMode="auto">
          <a:xfrm>
            <a:off x="5221288" y="1222375"/>
            <a:ext cx="4630737" cy="2925763"/>
            <a:chOff x="912" y="814"/>
            <a:chExt cx="3483" cy="2264"/>
          </a:xfrm>
        </p:grpSpPr>
        <p:sp>
          <p:nvSpPr>
            <p:cNvPr id="624646"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7"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8"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46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4652"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465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6025"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465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5353050" y="279400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465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5013"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4656"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4657" name="Rectangle 17"/>
          <p:cNvSpPr>
            <a:spLocks noChangeArrowheads="1"/>
          </p:cNvSpPr>
          <p:nvPr/>
        </p:nvSpPr>
        <p:spPr bwMode="auto">
          <a:xfrm>
            <a:off x="6781800" y="1371600"/>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4658" name="Picture 18"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61325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4659" name="Rectangle 19"/>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four</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4660" name="Rectangle 20"/>
          <p:cNvSpPr>
            <a:spLocks noChangeArrowheads="1"/>
          </p:cNvSpPr>
          <p:nvPr/>
        </p:nvSpPr>
        <p:spPr bwMode="auto">
          <a:xfrm>
            <a:off x="7300913" y="1371600"/>
            <a:ext cx="25146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4661" name="Group 21"/>
          <p:cNvGrpSpPr>
            <a:grpSpLocks/>
          </p:cNvGrpSpPr>
          <p:nvPr/>
        </p:nvGrpSpPr>
        <p:grpSpPr bwMode="auto">
          <a:xfrm>
            <a:off x="6167438" y="2471738"/>
            <a:ext cx="790575" cy="2016125"/>
            <a:chOff x="3600" y="1557"/>
            <a:chExt cx="498" cy="1743"/>
          </a:xfrm>
        </p:grpSpPr>
        <p:sp>
          <p:nvSpPr>
            <p:cNvPr id="624662" name="Line 22"/>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63" name="Text Box 23"/>
            <p:cNvSpPr txBox="1">
              <a:spLocks noChangeArrowheads="1"/>
            </p:cNvSpPr>
            <p:nvPr/>
          </p:nvSpPr>
          <p:spPr bwMode="auto">
            <a:xfrm>
              <a:off x="3600" y="1557"/>
              <a:ext cx="367" cy="8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4664" name="Rectangle 24"/>
          <p:cNvSpPr>
            <a:spLocks noChangeArrowheads="1"/>
          </p:cNvSpPr>
          <p:nvPr/>
        </p:nvSpPr>
        <p:spPr bwMode="auto">
          <a:xfrm>
            <a:off x="152400" y="4495800"/>
            <a:ext cx="45720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Great! Now our first </a:t>
            </a:r>
            <a:r>
              <a:rPr lang="en-US" sz="2400">
                <a:solidFill>
                  <a:srgbClr val="0000CC"/>
                </a:solidFill>
              </a:rPr>
              <a:t>four</a:t>
            </a:r>
            <a:r>
              <a:rPr lang="en-US" sz="2400"/>
              <a:t> books are in sorted order!</a:t>
            </a:r>
          </a:p>
          <a:p>
            <a:pPr algn="ctr"/>
            <a:endParaRPr lang="en-US" sz="2400"/>
          </a:p>
          <a:p>
            <a:pPr algn="ctr"/>
            <a:r>
              <a:rPr lang="en-US" sz="2400">
                <a:solidFill>
                  <a:srgbClr val="6600CC"/>
                </a:solidFill>
              </a:rPr>
              <a:t>We just keep repeating this process until the entire shelf is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4657"/>
                                        </p:tgtEl>
                                      </p:cBhvr>
                                    </p:animEffect>
                                    <p:set>
                                      <p:cBhvr>
                                        <p:cTn id="11" dur="1" fill="hold">
                                          <p:stCondLst>
                                            <p:cond delay="1999"/>
                                          </p:stCondLst>
                                        </p:cTn>
                                        <p:tgtEl>
                                          <p:spTgt spid="62465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4660"/>
                                        </p:tgtEl>
                                        <p:attrNameLst>
                                          <p:attrName>style.visibility</p:attrName>
                                        </p:attrNameLst>
                                      </p:cBhvr>
                                      <p:to>
                                        <p:strVal val="visible"/>
                                      </p:to>
                                    </p:set>
                                    <p:animEffect transition="in" filter="fade">
                                      <p:cBhvr>
                                        <p:cTn id="14" dur="2000"/>
                                        <p:tgtEl>
                                          <p:spTgt spid="6246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5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46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465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4659">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2.77778E-6 3.46901E-6 L -0.00035 0.36771 " pathEditMode="relative" rAng="0" ptsTypes="AA">
                                      <p:cBhvr>
                                        <p:cTn id="34" dur="2000" fill="hold"/>
                                        <p:tgtEl>
                                          <p:spTgt spid="624656"/>
                                        </p:tgtEl>
                                        <p:attrNameLst>
                                          <p:attrName>ppt_x</p:attrName>
                                          <p:attrName>ppt_y</p:attrName>
                                        </p:attrNameLst>
                                      </p:cBhvr>
                                      <p:rCtr x="-17" y="18386"/>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659">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52 0.00069 L 0.05469 1.41536E-6 " pathEditMode="relative" rAng="0" ptsTypes="AA">
                                      <p:cBhvr>
                                        <p:cTn id="42" dur="2000" fill="hold"/>
                                        <p:tgtEl>
                                          <p:spTgt spid="624653"/>
                                        </p:tgtEl>
                                        <p:attrNameLst>
                                          <p:attrName>ppt_x</p:attrName>
                                          <p:attrName>ppt_y</p:attrName>
                                        </p:attrNameLst>
                                      </p:cBhvr>
                                      <p:rCtr x="2708" y="-4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4661"/>
                                        </p:tgtEl>
                                        <p:attrNameLst>
                                          <p:attrName>style.visibility</p:attrName>
                                        </p:attrNameLst>
                                      </p:cBhvr>
                                      <p:to>
                                        <p:strVal val="visible"/>
                                      </p:to>
                                    </p:set>
                                    <p:animEffect transition="in" filter="wipe(down)">
                                      <p:cBhvr>
                                        <p:cTn id="47" dur="500"/>
                                        <p:tgtEl>
                                          <p:spTgt spid="6246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466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24659">
                                            <p:txEl>
                                              <p:pRg st="4" end="4"/>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nodeType="clickEffect">
                                  <p:stCondLst>
                                    <p:cond delay="0"/>
                                  </p:stCondLst>
                                  <p:childTnLst>
                                    <p:animMotion origin="layout" path="M -0.00035 0.36771 L -0.05555 0.36355 L -0.05694 0.00185 " pathEditMode="relative" ptsTypes="AAA">
                                      <p:cBhvr>
                                        <p:cTn id="59" dur="2000" fill="hold"/>
                                        <p:tgtEl>
                                          <p:spTgt spid="624656"/>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4664">
                                            <p:txEl>
                                              <p:pRg st="0" end="0"/>
                                            </p:txEl>
                                          </p:spTgt>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46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7" grpId="0" animBg="1"/>
      <p:bldP spid="624659" grpId="0" uiExpand="1" build="p"/>
      <p:bldP spid="624660" grpId="0" animBg="1"/>
      <p:bldP spid="62466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DC18CBDE-28C3-46D7-8748-B09CEA7CEC80}" type="slidenum">
              <a:rPr lang="en-US"/>
              <a:pPr/>
              <a:t>48</a:t>
            </a:fld>
            <a:endParaRPr lang="en-US"/>
          </a:p>
        </p:txBody>
      </p:sp>
      <p:sp>
        <p:nvSpPr>
          <p:cNvPr id="628739" name="Rectangle 3"/>
          <p:cNvSpPr>
            <a:spLocks noGrp="1" noChangeArrowheads="1"/>
          </p:cNvSpPr>
          <p:nvPr>
            <p:ph type="title"/>
          </p:nvPr>
        </p:nvSpPr>
        <p:spPr>
          <a:xfrm>
            <a:off x="685800" y="-228600"/>
            <a:ext cx="7772400" cy="1143000"/>
          </a:xfrm>
          <a:noFill/>
          <a:ln/>
        </p:spPr>
        <p:txBody>
          <a:bodyPr/>
          <a:lstStyle/>
          <a:p>
            <a:r>
              <a:rPr lang="en-US"/>
              <a:t>The Insertion Sort</a:t>
            </a:r>
          </a:p>
        </p:txBody>
      </p:sp>
      <p:sp>
        <p:nvSpPr>
          <p:cNvPr id="628753" name="Rectangle 17"/>
          <p:cNvSpPr>
            <a:spLocks noChangeArrowheads="1"/>
          </p:cNvSpPr>
          <p:nvPr/>
        </p:nvSpPr>
        <p:spPr bwMode="auto">
          <a:xfrm>
            <a:off x="228600" y="1524000"/>
            <a:ext cx="4800600" cy="5026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Start with set size </a:t>
            </a:r>
            <a:r>
              <a:rPr lang="en-US" sz="2200">
                <a:solidFill>
                  <a:srgbClr val="6600CC"/>
                </a:solidFill>
              </a:rPr>
              <a:t>s = 2</a:t>
            </a:r>
          </a:p>
          <a:p>
            <a:endParaRPr lang="en-US" sz="2200"/>
          </a:p>
          <a:p>
            <a:r>
              <a:rPr lang="en-US" sz="2200"/>
              <a:t>While there are still books to sort:</a:t>
            </a:r>
            <a:br>
              <a:rPr lang="en-US" sz="2200"/>
            </a:br>
            <a:endParaRPr lang="en-US" sz="1000"/>
          </a:p>
          <a:p>
            <a:pPr>
              <a:buFontTx/>
              <a:buChar char="•"/>
            </a:pPr>
            <a:r>
              <a:rPr lang="en-US" sz="2200"/>
              <a:t> Focus on the </a:t>
            </a:r>
            <a:r>
              <a:rPr lang="en-US" sz="2200">
                <a:solidFill>
                  <a:srgbClr val="6600CC"/>
                </a:solidFill>
              </a:rPr>
              <a:t>first s books</a:t>
            </a:r>
            <a:r>
              <a:rPr lang="en-US" sz="2200"/>
              <a:t>  </a:t>
            </a:r>
          </a:p>
          <a:p>
            <a:pPr>
              <a:buFontTx/>
              <a:buChar char="•"/>
            </a:pPr>
            <a:endParaRPr lang="en-US" sz="1000"/>
          </a:p>
          <a:p>
            <a:pPr>
              <a:buFontTx/>
              <a:buChar char="•"/>
            </a:pPr>
            <a:r>
              <a:rPr lang="en-US" sz="2200"/>
              <a:t> If the last book in this set is </a:t>
            </a:r>
            <a:br>
              <a:rPr lang="en-US" sz="2200"/>
            </a:br>
            <a:r>
              <a:rPr lang="en-US" sz="2200"/>
              <a:t>  in the wrong order</a:t>
            </a:r>
          </a:p>
          <a:p>
            <a:pPr>
              <a:buFontTx/>
              <a:buChar char="•"/>
            </a:pPr>
            <a:endParaRPr lang="en-US" sz="1000"/>
          </a:p>
          <a:p>
            <a:pPr lvl="1">
              <a:buFontTx/>
              <a:buChar char="•"/>
            </a:pPr>
            <a:r>
              <a:rPr lang="en-US" sz="2200"/>
              <a:t> </a:t>
            </a:r>
            <a:r>
              <a:rPr lang="en-US" sz="2200">
                <a:solidFill>
                  <a:srgbClr val="0000CC"/>
                </a:solidFill>
              </a:rPr>
              <a:t>Remove</a:t>
            </a:r>
            <a:r>
              <a:rPr lang="en-US" sz="2200"/>
              <a:t> it from the shelf</a:t>
            </a:r>
          </a:p>
          <a:p>
            <a:pPr lvl="1">
              <a:buFontTx/>
              <a:buChar char="•"/>
            </a:pPr>
            <a:endParaRPr lang="en-US" sz="1000"/>
          </a:p>
          <a:p>
            <a:pPr lvl="1">
              <a:buFontTx/>
              <a:buChar char="•"/>
            </a:pPr>
            <a:r>
              <a:rPr lang="en-US" sz="2200"/>
              <a:t> </a:t>
            </a:r>
            <a:r>
              <a:rPr lang="en-US" sz="2200">
                <a:solidFill>
                  <a:srgbClr val="0000CC"/>
                </a:solidFill>
              </a:rPr>
              <a:t>Shift</a:t>
            </a:r>
            <a:r>
              <a:rPr lang="en-US" sz="2200"/>
              <a:t> the books before it </a:t>
            </a:r>
            <a:br>
              <a:rPr lang="en-US" sz="2200"/>
            </a:br>
            <a:r>
              <a:rPr lang="en-US" sz="2200"/>
              <a:t>  to the right, as necessary</a:t>
            </a:r>
            <a:br>
              <a:rPr lang="en-US" sz="2200"/>
            </a:br>
            <a:endParaRPr lang="en-US" sz="1000"/>
          </a:p>
          <a:p>
            <a:pPr lvl="1">
              <a:buFontTx/>
              <a:buChar char="•"/>
            </a:pPr>
            <a:r>
              <a:rPr lang="en-US" sz="2200"/>
              <a:t> </a:t>
            </a:r>
            <a:r>
              <a:rPr lang="en-US" sz="2200">
                <a:solidFill>
                  <a:srgbClr val="0000CC"/>
                </a:solidFill>
              </a:rPr>
              <a:t>Insert</a:t>
            </a:r>
            <a:r>
              <a:rPr lang="en-US" sz="2200"/>
              <a:t> our book into the </a:t>
            </a:r>
            <a:br>
              <a:rPr lang="en-US" sz="2200"/>
            </a:br>
            <a:r>
              <a:rPr lang="en-US" sz="2200"/>
              <a:t>  proper slot</a:t>
            </a:r>
          </a:p>
          <a:p>
            <a:pPr lvl="1">
              <a:buFontTx/>
              <a:buChar char="•"/>
            </a:pPr>
            <a:endParaRPr lang="en-US" sz="1000"/>
          </a:p>
          <a:p>
            <a:pPr>
              <a:buFontTx/>
              <a:buChar char="•"/>
            </a:pPr>
            <a:r>
              <a:rPr lang="en-US" sz="2200"/>
              <a:t> </a:t>
            </a:r>
            <a:r>
              <a:rPr lang="en-US" sz="2200">
                <a:solidFill>
                  <a:srgbClr val="6600CC"/>
                </a:solidFill>
              </a:rPr>
              <a:t>s = s + 1</a:t>
            </a:r>
          </a:p>
        </p:txBody>
      </p:sp>
      <p:sp>
        <p:nvSpPr>
          <p:cNvPr id="628759" name="Rectangle 23"/>
          <p:cNvSpPr>
            <a:spLocks noChangeArrowheads="1"/>
          </p:cNvSpPr>
          <p:nvPr/>
        </p:nvSpPr>
        <p:spPr bwMode="auto">
          <a:xfrm>
            <a:off x="228600" y="838200"/>
            <a:ext cx="48006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So what’s the complete algorithm?</a:t>
            </a:r>
          </a:p>
        </p:txBody>
      </p:sp>
      <p:pic>
        <p:nvPicPr>
          <p:cNvPr id="628760"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pic>
        <p:nvPicPr>
          <p:cNvPr id="62876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8762" name="Group 26"/>
          <p:cNvGrpSpPr>
            <a:grpSpLocks/>
          </p:cNvGrpSpPr>
          <p:nvPr/>
        </p:nvGrpSpPr>
        <p:grpSpPr bwMode="auto">
          <a:xfrm>
            <a:off x="5221288" y="1222375"/>
            <a:ext cx="4630737" cy="2925763"/>
            <a:chOff x="912" y="814"/>
            <a:chExt cx="3483" cy="2264"/>
          </a:xfrm>
        </p:grpSpPr>
        <p:sp>
          <p:nvSpPr>
            <p:cNvPr id="628763" name="Rectangle 2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4" name="Line 2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5" name="Line 2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8766"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8767"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8768"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8769" name="Picture 33"/>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8770" name="Picture 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28771" name="Picture 35"/>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8772" name="Rectangle 36"/>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8773" name="Picture 37"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87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87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8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8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8772"/>
                                        </p:tgtEl>
                                        <p:attrNameLst>
                                          <p:attrName>style.visibility</p:attrName>
                                        </p:attrNameLst>
                                      </p:cBhvr>
                                      <p:to>
                                        <p:strVal val="visible"/>
                                      </p:to>
                                    </p:set>
                                    <p:animEffect transition="in" filter="fade">
                                      <p:cBhvr>
                                        <p:cTn id="23" dur="500"/>
                                        <p:tgtEl>
                                          <p:spTgt spid="62877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875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2877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62877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8753">
                                            <p:txEl>
                                              <p:pRg st="7" end="7"/>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28753">
                                            <p:txEl>
                                              <p:pRg st="9" end="9"/>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28753">
                                            <p:txEl>
                                              <p:pRg st="10" end="1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87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53" grpId="0" uiExpand="1" build="p"/>
      <p:bldP spid="628759" grpId="0" build="p"/>
      <p:bldP spid="62877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40414DEE-F089-4F71-AD06-F287D2133EC1}" type="slidenum">
              <a:rPr lang="en-US"/>
              <a:pPr/>
              <a:t>49</a:t>
            </a:fld>
            <a:endParaRPr lang="en-US"/>
          </a:p>
        </p:txBody>
      </p:sp>
      <p:sp>
        <p:nvSpPr>
          <p:cNvPr id="636930"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69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6934" name="Group 6"/>
          <p:cNvGrpSpPr>
            <a:grpSpLocks/>
          </p:cNvGrpSpPr>
          <p:nvPr/>
        </p:nvGrpSpPr>
        <p:grpSpPr bwMode="auto">
          <a:xfrm>
            <a:off x="6688138" y="979488"/>
            <a:ext cx="3248025" cy="2063750"/>
            <a:chOff x="912" y="814"/>
            <a:chExt cx="3483" cy="2264"/>
          </a:xfrm>
        </p:grpSpPr>
        <p:sp>
          <p:nvSpPr>
            <p:cNvPr id="636935"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6"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7"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693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693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142163" y="1223963"/>
            <a:ext cx="450850" cy="1795462"/>
          </a:xfrm>
          <a:prstGeom prst="rect">
            <a:avLst/>
          </a:prstGeom>
          <a:noFill/>
          <a:extLst>
            <a:ext uri="{909E8E84-426E-40DD-AFC4-6F175D3DCCD1}">
              <a14:hiddenFill xmlns:a14="http://schemas.microsoft.com/office/drawing/2010/main">
                <a:solidFill>
                  <a:srgbClr val="FFFFFF"/>
                </a:solidFill>
              </a14:hiddenFill>
            </a:ext>
          </a:extLst>
        </p:spPr>
      </p:pic>
      <p:pic>
        <p:nvPicPr>
          <p:cNvPr id="63694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4975"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694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694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694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6944" name="Rectangle 16"/>
          <p:cNvSpPr>
            <a:spLocks noChangeArrowheads="1"/>
          </p:cNvSpPr>
          <p:nvPr/>
        </p:nvSpPr>
        <p:spPr bwMode="auto">
          <a:xfrm>
            <a:off x="762476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014" name="Text Box 86"/>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7015" name="Text Box 87"/>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7018" name="Text Box 90"/>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7034" name="Rectangle 106"/>
          <p:cNvSpPr>
            <a:spLocks noChangeArrowheads="1"/>
          </p:cNvSpPr>
          <p:nvPr/>
        </p:nvSpPr>
        <p:spPr bwMode="auto">
          <a:xfrm>
            <a:off x="1647825" y="2895600"/>
            <a:ext cx="12207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one book</a:t>
            </a:r>
          </a:p>
        </p:txBody>
      </p:sp>
      <p:sp>
        <p:nvSpPr>
          <p:cNvPr id="637035" name="Text Box 107"/>
          <p:cNvSpPr txBox="1">
            <a:spLocks noChangeArrowheads="1"/>
          </p:cNvSpPr>
          <p:nvPr/>
        </p:nvSpPr>
        <p:spPr bwMode="auto">
          <a:xfrm>
            <a:off x="7567613" y="990600"/>
            <a:ext cx="1508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sym typeface="Wingdings" pitchFamily="2" charset="2"/>
              </a:rPr>
              <a:t> </a:t>
            </a:r>
            <a:r>
              <a:rPr lang="en-US" sz="2400">
                <a:solidFill>
                  <a:srgbClr val="FF0000"/>
                </a:solidFill>
              </a:rPr>
              <a:t>1 shift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7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7034"/>
                                        </p:tgtEl>
                                        <p:attrNameLst>
                                          <p:attrName>style.visibility</p:attrName>
                                        </p:attrNameLst>
                                      </p:cBhvr>
                                      <p:to>
                                        <p:strVal val="visible"/>
                                      </p:to>
                                    </p:set>
                                    <p:animEffect transition="in" filter="fade">
                                      <p:cBhvr>
                                        <p:cTn id="15" dur="1000"/>
                                        <p:tgtEl>
                                          <p:spTgt spid="6370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0.00052 -0.003 L -0.00052 0.33002 " pathEditMode="relative" rAng="0" ptsTypes="AA">
                                      <p:cBhvr>
                                        <p:cTn id="19" dur="2000" fill="hold"/>
                                        <p:tgtEl>
                                          <p:spTgt spid="636939"/>
                                        </p:tgtEl>
                                        <p:attrNameLst>
                                          <p:attrName>ppt_x</p:attrName>
                                          <p:attrName>ppt_y</p:attrName>
                                        </p:attrNameLst>
                                      </p:cBhvr>
                                      <p:rCtr x="0" y="16651"/>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2.91397E-6 L 0.04948 -0.00023 " pathEditMode="relative" rAng="0" ptsTypes="AA">
                                      <p:cBhvr>
                                        <p:cTn id="23" dur="2000" fill="hold"/>
                                        <p:tgtEl>
                                          <p:spTgt spid="636940"/>
                                        </p:tgtEl>
                                        <p:attrNameLst>
                                          <p:attrName>ppt_x</p:attrName>
                                          <p:attrName>ppt_y</p:attrName>
                                        </p:attrNameLst>
                                      </p:cBhvr>
                                      <p:rCtr x="2465" y="-23"/>
                                    </p:animMotion>
                                  </p:childTnLst>
                                </p:cTn>
                              </p:par>
                              <p:par>
                                <p:cTn id="24" presetID="10" presetClass="entr" presetSubtype="0" fill="hold" grpId="0" nodeType="withEffect">
                                  <p:stCondLst>
                                    <p:cond delay="0"/>
                                  </p:stCondLst>
                                  <p:childTnLst>
                                    <p:set>
                                      <p:cBhvr>
                                        <p:cTn id="25" dur="1" fill="hold">
                                          <p:stCondLst>
                                            <p:cond delay="0"/>
                                          </p:stCondLst>
                                        </p:cTn>
                                        <p:tgtEl>
                                          <p:spTgt spid="637035"/>
                                        </p:tgtEl>
                                        <p:attrNameLst>
                                          <p:attrName>style.visibility</p:attrName>
                                        </p:attrNameLst>
                                      </p:cBhvr>
                                      <p:to>
                                        <p:strVal val="visible"/>
                                      </p:to>
                                    </p:set>
                                    <p:animEffect transition="in" filter="fade">
                                      <p:cBhvr>
                                        <p:cTn id="26" dur="500"/>
                                        <p:tgtEl>
                                          <p:spTgt spid="63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015" grpId="0"/>
      <p:bldP spid="637018" grpId="0"/>
      <p:bldP spid="637034" grpId="0"/>
      <p:bldP spid="6370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1A091975-057F-4213-B09F-248945DFE26F}" type="slidenum">
              <a:rPr lang="en-US"/>
              <a:pPr/>
              <a:t>5</a:t>
            </a:fld>
            <a:endParaRPr lang="en-US"/>
          </a:p>
        </p:txBody>
      </p:sp>
      <p:sp>
        <p:nvSpPr>
          <p:cNvPr id="672771" name="Text Box 3"/>
          <p:cNvSpPr txBox="1">
            <a:spLocks noChangeArrowheads="1"/>
          </p:cNvSpPr>
          <p:nvPr/>
        </p:nvSpPr>
        <p:spPr bwMode="auto">
          <a:xfrm>
            <a:off x="228600" y="1066800"/>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just </a:t>
            </a:r>
            <a:r>
              <a:rPr lang="en-US" sz="2400">
                <a:solidFill>
                  <a:srgbClr val="6600CC"/>
                </a:solidFill>
              </a:rPr>
              <a:t>rating an algorithm</a:t>
            </a:r>
            <a:r>
              <a:rPr lang="en-US" sz="2400"/>
              <a:t> based on how many steps it takes on a </a:t>
            </a:r>
            <a:r>
              <a:rPr lang="en-US" sz="2400">
                <a:solidFill>
                  <a:srgbClr val="6600CC"/>
                </a:solidFill>
              </a:rPr>
              <a:t>particular set of data</a:t>
            </a:r>
            <a:r>
              <a:rPr lang="en-US" sz="2400"/>
              <a:t> doesn’t tell us much.</a:t>
            </a:r>
          </a:p>
        </p:txBody>
      </p:sp>
      <p:sp>
        <p:nvSpPr>
          <p:cNvPr id="672787" name="Text Box 19"/>
          <p:cNvSpPr txBox="1">
            <a:spLocks noChangeArrowheads="1"/>
          </p:cNvSpPr>
          <p:nvPr/>
        </p:nvSpPr>
        <p:spPr bwMode="auto">
          <a:xfrm>
            <a:off x="357188" y="4697413"/>
            <a:ext cx="6207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We’d like to understand how our algorithm performs </a:t>
            </a:r>
            <a:r>
              <a:rPr lang="en-US" sz="2400">
                <a:solidFill>
                  <a:srgbClr val="6600CC"/>
                </a:solidFill>
              </a:rPr>
              <a:t>under all circumstances</a:t>
            </a:r>
            <a:r>
              <a:rPr lang="en-US" sz="2400"/>
              <a:t>!</a:t>
            </a:r>
          </a:p>
        </p:txBody>
      </p:sp>
      <p:sp>
        <p:nvSpPr>
          <p:cNvPr id="672791" name="Rectangle 23"/>
          <p:cNvSpPr>
            <a:spLocks noGrp="1" noChangeArrowheads="1"/>
          </p:cNvSpPr>
          <p:nvPr>
            <p:ph type="title"/>
          </p:nvPr>
        </p:nvSpPr>
        <p:spPr>
          <a:noFill/>
          <a:ln/>
        </p:spPr>
        <p:txBody>
          <a:bodyPr/>
          <a:lstStyle/>
          <a:p>
            <a:r>
              <a:rPr lang="en-US"/>
              <a:t>How Fast is That Algorithm?</a:t>
            </a:r>
          </a:p>
        </p:txBody>
      </p:sp>
      <p:sp>
        <p:nvSpPr>
          <p:cNvPr id="672793" name="Text Box 25"/>
          <p:cNvSpPr txBox="1">
            <a:spLocks noChangeArrowheads="1"/>
          </p:cNvSpPr>
          <p:nvPr/>
        </p:nvSpPr>
        <p:spPr bwMode="auto">
          <a:xfrm>
            <a:off x="260350" y="2109788"/>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An algorithm might look efficient when applied to a small amount of data (e.g., 1,000 numbers)</a:t>
            </a:r>
          </a:p>
        </p:txBody>
      </p:sp>
      <p:sp>
        <p:nvSpPr>
          <p:cNvPr id="672794" name="Text Box 26"/>
          <p:cNvSpPr txBox="1">
            <a:spLocks noChangeArrowheads="1"/>
          </p:cNvSpPr>
          <p:nvPr/>
        </p:nvSpPr>
        <p:spPr bwMode="auto">
          <a:xfrm>
            <a:off x="107950" y="3332163"/>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really “blow chunks” when applied to a lot of data </a:t>
            </a:r>
            <a:br>
              <a:rPr lang="en-US" sz="2400"/>
            </a:br>
            <a:r>
              <a:rPr lang="en-US" sz="2400"/>
              <a:t>(e.g. 1 billion numbers)</a:t>
            </a:r>
          </a:p>
        </p:txBody>
      </p:sp>
      <p:pic>
        <p:nvPicPr>
          <p:cNvPr id="67279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750" y="4037013"/>
            <a:ext cx="2381250" cy="19192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279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279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2795"/>
                                        </p:tgtEl>
                                        <p:attrNameLst>
                                          <p:attrName>style.visibility</p:attrName>
                                        </p:attrNameLst>
                                      </p:cBhvr>
                                      <p:to>
                                        <p:strVal val="visible"/>
                                      </p:to>
                                    </p:set>
                                    <p:anim calcmode="lin" valueType="num">
                                      <p:cBhvr additive="base">
                                        <p:cTn id="19" dur="500" fill="hold"/>
                                        <p:tgtEl>
                                          <p:spTgt spid="672795"/>
                                        </p:tgtEl>
                                        <p:attrNameLst>
                                          <p:attrName>ppt_x</p:attrName>
                                        </p:attrNameLst>
                                      </p:cBhvr>
                                      <p:tavLst>
                                        <p:tav tm="0">
                                          <p:val>
                                            <p:strVal val="1+#ppt_w/2"/>
                                          </p:val>
                                        </p:tav>
                                        <p:tav tm="100000">
                                          <p:val>
                                            <p:strVal val="#ppt_x"/>
                                          </p:val>
                                        </p:tav>
                                      </p:tavLst>
                                    </p:anim>
                                    <p:anim calcmode="lin" valueType="num">
                                      <p:cBhvr additive="base">
                                        <p:cTn id="20" dur="500" fill="hold"/>
                                        <p:tgtEl>
                                          <p:spTgt spid="6727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27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build="p"/>
      <p:bldP spid="672787" grpId="0" build="p"/>
      <p:bldP spid="672793" grpId="0" build="p"/>
      <p:bldP spid="67279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99405D12-11BD-44D4-A4BE-B63ABD327180}" type="slidenum">
              <a:rPr lang="en-US"/>
              <a:pPr/>
              <a:t>50</a:t>
            </a:fld>
            <a:endParaRPr lang="en-US"/>
          </a:p>
        </p:txBody>
      </p:sp>
      <p:sp>
        <p:nvSpPr>
          <p:cNvPr id="638978"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89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8980" name="Group 4"/>
          <p:cNvGrpSpPr>
            <a:grpSpLocks/>
          </p:cNvGrpSpPr>
          <p:nvPr/>
        </p:nvGrpSpPr>
        <p:grpSpPr bwMode="auto">
          <a:xfrm>
            <a:off x="6688138" y="979488"/>
            <a:ext cx="3248025" cy="2063750"/>
            <a:chOff x="912" y="814"/>
            <a:chExt cx="3483" cy="2264"/>
          </a:xfrm>
        </p:grpSpPr>
        <p:sp>
          <p:nvSpPr>
            <p:cNvPr id="638981"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2"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3"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898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89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6781800" y="1219200"/>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3898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3450"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8987"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8988"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8989"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8990" name="Rectangle 14"/>
          <p:cNvSpPr>
            <a:spLocks noChangeArrowheads="1"/>
          </p:cNvSpPr>
          <p:nvPr/>
        </p:nvSpPr>
        <p:spPr bwMode="auto">
          <a:xfrm>
            <a:off x="806291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93"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8994"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8995"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8996"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39000" name="Rectangle 24"/>
          <p:cNvSpPr>
            <a:spLocks noChangeArrowheads="1"/>
          </p:cNvSpPr>
          <p:nvPr/>
        </p:nvSpPr>
        <p:spPr bwMode="auto">
          <a:xfrm>
            <a:off x="1647825" y="3808413"/>
            <a:ext cx="1363663"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two books</a:t>
            </a:r>
          </a:p>
        </p:txBody>
      </p:sp>
      <p:sp>
        <p:nvSpPr>
          <p:cNvPr id="639001" name="Text Box 25"/>
          <p:cNvSpPr txBox="1">
            <a:spLocks noChangeArrowheads="1"/>
          </p:cNvSpPr>
          <p:nvPr/>
        </p:nvSpPr>
        <p:spPr bwMode="auto">
          <a:xfrm>
            <a:off x="5507038" y="1330325"/>
            <a:ext cx="1704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2 shifts </a:t>
            </a:r>
            <a:r>
              <a:rPr lang="en-US" sz="2400">
                <a:solidFill>
                  <a:srgbClr val="FF0000"/>
                </a:solidFill>
                <a:sym typeface="Wingdings" pitchFamily="2" charset="2"/>
              </a:rPr>
              <a:t></a:t>
            </a:r>
            <a:endParaRPr 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39000"/>
                                        </p:tgtEl>
                                        <p:attrNameLst>
                                          <p:attrName>style.visibility</p:attrName>
                                        </p:attrNameLst>
                                      </p:cBhvr>
                                      <p:to>
                                        <p:strVal val="visible"/>
                                      </p:to>
                                    </p:set>
                                    <p:animEffect transition="in" filter="fade">
                                      <p:cBhvr>
                                        <p:cTn id="11" dur="1000"/>
                                        <p:tgtEl>
                                          <p:spTgt spid="6390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path" presetSubtype="0" accel="50000" decel="50000" fill="hold" nodeType="clickEffect">
                                  <p:stCondLst>
                                    <p:cond delay="0"/>
                                  </p:stCondLst>
                                  <p:childTnLst>
                                    <p:animMotion origin="layout" path="M 0 0  L 0 0.33302  E" pathEditMode="relative" ptsTypes="">
                                      <p:cBhvr>
                                        <p:cTn id="15" dur="2000" fill="hold"/>
                                        <p:tgtEl>
                                          <p:spTgt spid="638984"/>
                                        </p:tgtEl>
                                        <p:attrNameLst>
                                          <p:attrName>ppt_x</p:attrName>
                                          <p:attrName>ppt_y</p:attrName>
                                        </p:attrNameLst>
                                      </p:cBhvr>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path" presetSubtype="0" accel="50000" decel="50000" fill="hold" nodeType="clickEffect">
                                  <p:stCondLst>
                                    <p:cond delay="0"/>
                                  </p:stCondLst>
                                  <p:childTnLst>
                                    <p:animMotion origin="layout" path="M -4.16667E-6 -2.91397E-6 L 0.04948 -0.00023 " pathEditMode="relative" rAng="0" ptsTypes="AA">
                                      <p:cBhvr>
                                        <p:cTn id="19" dur="2000" fill="hold"/>
                                        <p:tgtEl>
                                          <p:spTgt spid="638986"/>
                                        </p:tgtEl>
                                        <p:attrNameLst>
                                          <p:attrName>ppt_x</p:attrName>
                                          <p:attrName>ppt_y</p:attrName>
                                        </p:attrNameLst>
                                      </p:cBhvr>
                                      <p:rCtr x="2465" y="-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3.19149E-6 L 0.05 3.19149E-6 " pathEditMode="relative" ptsTypes="AA">
                                      <p:cBhvr>
                                        <p:cTn id="23" dur="2000" fill="hold"/>
                                        <p:tgtEl>
                                          <p:spTgt spid="638985"/>
                                        </p:tgtEl>
                                        <p:attrNameLst>
                                          <p:attrName>ppt_x</p:attrName>
                                          <p:attrName>ppt_y</p:attrName>
                                        </p:attrNameLst>
                                      </p:cBhvr>
                                    </p:animMotion>
                                  </p:childTnLst>
                                </p:cTn>
                              </p:par>
                              <p:par>
                                <p:cTn id="24" presetID="10" presetClass="entr" presetSubtype="0" fill="hold" grpId="0" nodeType="withEffect">
                                  <p:stCondLst>
                                    <p:cond delay="0"/>
                                  </p:stCondLst>
                                  <p:childTnLst>
                                    <p:set>
                                      <p:cBhvr>
                                        <p:cTn id="25" dur="1" fill="hold">
                                          <p:stCondLst>
                                            <p:cond delay="0"/>
                                          </p:stCondLst>
                                        </p:cTn>
                                        <p:tgtEl>
                                          <p:spTgt spid="639001"/>
                                        </p:tgtEl>
                                        <p:attrNameLst>
                                          <p:attrName>style.visibility</p:attrName>
                                        </p:attrNameLst>
                                      </p:cBhvr>
                                      <p:to>
                                        <p:strVal val="visible"/>
                                      </p:to>
                                    </p:set>
                                    <p:animEffect transition="in" filter="fade">
                                      <p:cBhvr>
                                        <p:cTn id="26" dur="500"/>
                                        <p:tgtEl>
                                          <p:spTgt spid="639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96" grpId="0"/>
      <p:bldP spid="639000" grpId="0"/>
      <p:bldP spid="63900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fld id="{B6D3372F-7BDB-47E0-BAC1-0A5FEE2C1E5D}" type="slidenum">
              <a:rPr lang="en-US"/>
              <a:pPr/>
              <a:t>51</a:t>
            </a:fld>
            <a:endParaRPr lang="en-US"/>
          </a:p>
        </p:txBody>
      </p:sp>
      <p:sp>
        <p:nvSpPr>
          <p:cNvPr id="641026"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4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1028" name="Group 4"/>
          <p:cNvGrpSpPr>
            <a:grpSpLocks/>
          </p:cNvGrpSpPr>
          <p:nvPr/>
        </p:nvGrpSpPr>
        <p:grpSpPr bwMode="auto">
          <a:xfrm>
            <a:off x="6688138" y="979488"/>
            <a:ext cx="3248025" cy="2063750"/>
            <a:chOff x="912" y="814"/>
            <a:chExt cx="3483" cy="2264"/>
          </a:xfrm>
        </p:grpSpPr>
        <p:sp>
          <p:nvSpPr>
            <p:cNvPr id="641029"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0"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1"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516813" y="13239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4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69250" y="1190625"/>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4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900" y="939800"/>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4103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4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7513" y="1917700"/>
            <a:ext cx="290512"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41037"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102475" y="15716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41039" name="Rectangle 15"/>
          <p:cNvSpPr>
            <a:spLocks noChangeArrowheads="1"/>
          </p:cNvSpPr>
          <p:nvPr/>
        </p:nvSpPr>
        <p:spPr bwMode="auto">
          <a:xfrm>
            <a:off x="1981200" y="3657600"/>
            <a:ext cx="9906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6000"/>
              <a:t>…</a:t>
            </a:r>
          </a:p>
        </p:txBody>
      </p:sp>
      <p:sp>
        <p:nvSpPr>
          <p:cNvPr id="641040" name="Text Box 16"/>
          <p:cNvSpPr txBox="1">
            <a:spLocks noChangeArrowheads="1"/>
          </p:cNvSpPr>
          <p:nvPr/>
        </p:nvSpPr>
        <p:spPr bwMode="auto">
          <a:xfrm>
            <a:off x="6172200" y="3352800"/>
            <a:ext cx="28067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   1 step in round 1 </a:t>
            </a:r>
          </a:p>
          <a:p>
            <a:r>
              <a:rPr lang="en-US" sz="2000"/>
              <a:t>+ 2 steps in round 2</a:t>
            </a:r>
          </a:p>
          <a:p>
            <a:r>
              <a:rPr lang="en-US" sz="2000"/>
              <a:t>+ … </a:t>
            </a:r>
          </a:p>
          <a:p>
            <a:r>
              <a:rPr lang="en-US" sz="2000" u="sng"/>
              <a:t>+ N-1 steps in last rnd</a:t>
            </a:r>
          </a:p>
        </p:txBody>
      </p:sp>
      <p:sp>
        <p:nvSpPr>
          <p:cNvPr id="641041"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41042"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41043"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41044"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41045" name="Text Box 21"/>
          <p:cNvSpPr txBox="1">
            <a:spLocks noChangeArrowheads="1"/>
          </p:cNvSpPr>
          <p:nvPr/>
        </p:nvSpPr>
        <p:spPr bwMode="auto">
          <a:xfrm>
            <a:off x="304800" y="4648200"/>
            <a:ext cx="539115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last round, we may need to </a:t>
            </a:r>
            <a:br>
              <a:rPr lang="en-US" sz="2000"/>
            </a:br>
            <a:r>
              <a:rPr lang="en-US" sz="2000"/>
              <a:t>shift up to N-1 books to find the right spot.</a:t>
            </a:r>
          </a:p>
        </p:txBody>
      </p:sp>
      <p:sp>
        <p:nvSpPr>
          <p:cNvPr id="641046" name="Text Box 22"/>
          <p:cNvSpPr txBox="1">
            <a:spLocks noChangeArrowheads="1"/>
          </p:cNvSpPr>
          <p:nvPr/>
        </p:nvSpPr>
        <p:spPr bwMode="auto">
          <a:xfrm>
            <a:off x="6248400" y="4572000"/>
            <a:ext cx="2667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 roughly</a:t>
            </a:r>
            <a:r>
              <a:rPr lang="en-US" sz="2000">
                <a:solidFill>
                  <a:srgbClr val="6600FF"/>
                </a:solidFill>
              </a:rPr>
              <a:t> N</a:t>
            </a:r>
            <a:r>
              <a:rPr lang="en-US" sz="2000" baseline="30000">
                <a:solidFill>
                  <a:srgbClr val="6600FF"/>
                </a:solidFill>
              </a:rPr>
              <a:t>2</a:t>
            </a:r>
            <a:r>
              <a:rPr lang="en-US" sz="2400">
                <a:solidFill>
                  <a:schemeClr val="tx1"/>
                </a:solidFill>
              </a:rPr>
              <a:t> </a:t>
            </a:r>
            <a:r>
              <a:rPr lang="en-US" sz="2000">
                <a:solidFill>
                  <a:schemeClr val="tx1"/>
                </a:solidFill>
              </a:rPr>
              <a:t>steps</a:t>
            </a:r>
          </a:p>
        </p:txBody>
      </p:sp>
      <p:sp>
        <p:nvSpPr>
          <p:cNvPr id="641047" name="Rectangle 23"/>
          <p:cNvSpPr>
            <a:spLocks noChangeArrowheads="1"/>
          </p:cNvSpPr>
          <p:nvPr/>
        </p:nvSpPr>
        <p:spPr bwMode="auto">
          <a:xfrm>
            <a:off x="1647825" y="4951413"/>
            <a:ext cx="13620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N-1 books</a:t>
            </a:r>
          </a:p>
        </p:txBody>
      </p:sp>
      <p:sp>
        <p:nvSpPr>
          <p:cNvPr id="641048" name="Text Box 24"/>
          <p:cNvSpPr txBox="1">
            <a:spLocks noChangeArrowheads="1"/>
          </p:cNvSpPr>
          <p:nvPr/>
        </p:nvSpPr>
        <p:spPr bwMode="auto">
          <a:xfrm>
            <a:off x="5105400" y="2209800"/>
            <a:ext cx="20256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N-1 shifts </a:t>
            </a:r>
            <a:r>
              <a:rPr lang="en-US" sz="2400">
                <a:solidFill>
                  <a:srgbClr val="FF0000"/>
                </a:solidFill>
                <a:sym typeface="Wingdings" pitchFamily="2" charset="2"/>
              </a:rPr>
              <a:t></a:t>
            </a:r>
            <a:endParaRPr lang="en-US" sz="2400">
              <a:solidFill>
                <a:srgbClr val="FF0000"/>
              </a:solidFill>
            </a:endParaRPr>
          </a:p>
        </p:txBody>
      </p:sp>
      <p:sp>
        <p:nvSpPr>
          <p:cNvPr id="641049" name="Text Box 25"/>
          <p:cNvSpPr txBox="1">
            <a:spLocks noChangeArrowheads="1"/>
          </p:cNvSpPr>
          <p:nvPr/>
        </p:nvSpPr>
        <p:spPr bwMode="auto">
          <a:xfrm>
            <a:off x="2819400" y="5670550"/>
            <a:ext cx="3614738"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Thus, Insertion Sort</a:t>
            </a:r>
            <a:br>
              <a:rPr lang="en-US" sz="2400"/>
            </a:br>
            <a:r>
              <a:rPr lang="en-US" sz="2400"/>
              <a:t>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t> and is generally quite slow!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10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1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1047"/>
                                        </p:tgtEl>
                                        <p:attrNameLst>
                                          <p:attrName>style.visibility</p:attrName>
                                        </p:attrNameLst>
                                      </p:cBhvr>
                                      <p:to>
                                        <p:strVal val="visible"/>
                                      </p:to>
                                    </p:set>
                                    <p:animEffect transition="in" filter="fade">
                                      <p:cBhvr>
                                        <p:cTn id="15" dur="1000"/>
                                        <p:tgtEl>
                                          <p:spTgt spid="6410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4.44444E-6 -1.2766E-6 L -4.44444E-6 0.21369 " pathEditMode="relative" rAng="0" ptsTypes="AA">
                                      <p:cBhvr>
                                        <p:cTn id="19" dur="2000" fill="hold"/>
                                        <p:tgtEl>
                                          <p:spTgt spid="641035"/>
                                        </p:tgtEl>
                                        <p:attrNameLst>
                                          <p:attrName>ppt_x</p:attrName>
                                          <p:attrName>ppt_y</p:attrName>
                                        </p:attrNameLst>
                                      </p:cBhvr>
                                      <p:rCtr x="0" y="10685"/>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0 0 L 0.04167 0 " pathEditMode="relative" ptsTypes="AA">
                                      <p:cBhvr>
                                        <p:cTn id="23" dur="2000" fill="hold"/>
                                        <p:tgtEl>
                                          <p:spTgt spid="641034"/>
                                        </p:tgtEl>
                                        <p:attrNameLst>
                                          <p:attrName>ppt_x</p:attrName>
                                          <p:attrName>ppt_y</p:attrName>
                                        </p:attrNameLst>
                                      </p:cBhvr>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 0 L 0.04167 0 " pathEditMode="relative" ptsTypes="AA">
                                      <p:cBhvr>
                                        <p:cTn id="27" dur="2000" fill="hold"/>
                                        <p:tgtEl>
                                          <p:spTgt spid="641033"/>
                                        </p:tgtEl>
                                        <p:attrNameLst>
                                          <p:attrName>ppt_x</p:attrName>
                                          <p:attrName>ppt_y</p:attrName>
                                        </p:attrNameLst>
                                      </p:cBhvr>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0 0 L 0.04167 0 " pathEditMode="relative" ptsTypes="AA">
                                      <p:cBhvr>
                                        <p:cTn id="31" dur="2000" fill="hold"/>
                                        <p:tgtEl>
                                          <p:spTgt spid="641032"/>
                                        </p:tgtEl>
                                        <p:attrNameLst>
                                          <p:attrName>ppt_x</p:attrName>
                                          <p:attrName>ppt_y</p:attrName>
                                        </p:attrNameLst>
                                      </p:cBhvr>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0 0 L 0.04167 0 " pathEditMode="relative" ptsTypes="AA">
                                      <p:cBhvr>
                                        <p:cTn id="35" dur="2000" fill="hold"/>
                                        <p:tgtEl>
                                          <p:spTgt spid="641037"/>
                                        </p:tgtEl>
                                        <p:attrNameLst>
                                          <p:attrName>ppt_x</p:attrName>
                                          <p:attrName>ppt_y</p:attrName>
                                        </p:attrNameLst>
                                      </p:cBhvr>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04167 0 " pathEditMode="relative" ptsTypes="AA">
                                      <p:cBhvr>
                                        <p:cTn id="39" dur="2000" fill="hold"/>
                                        <p:tgtEl>
                                          <p:spTgt spid="641036"/>
                                        </p:tgtEl>
                                        <p:attrNameLst>
                                          <p:attrName>ppt_x</p:attrName>
                                          <p:attrName>ppt_y</p:attrName>
                                        </p:attrNameLst>
                                      </p:cBhvr>
                                    </p:animMotion>
                                  </p:childTnLst>
                                </p:cTn>
                              </p:par>
                              <p:par>
                                <p:cTn id="40" presetID="10" presetClass="entr" presetSubtype="0" fill="hold" grpId="0" nodeType="withEffect">
                                  <p:stCondLst>
                                    <p:cond delay="0"/>
                                  </p:stCondLst>
                                  <p:childTnLst>
                                    <p:set>
                                      <p:cBhvr>
                                        <p:cTn id="41" dur="1" fill="hold">
                                          <p:stCondLst>
                                            <p:cond delay="0"/>
                                          </p:stCondLst>
                                        </p:cTn>
                                        <p:tgtEl>
                                          <p:spTgt spid="641048"/>
                                        </p:tgtEl>
                                        <p:attrNameLst>
                                          <p:attrName>style.visibility</p:attrName>
                                        </p:attrNameLst>
                                      </p:cBhvr>
                                      <p:to>
                                        <p:strVal val="visible"/>
                                      </p:to>
                                    </p:set>
                                    <p:animEffect transition="in" filter="fade">
                                      <p:cBhvr>
                                        <p:cTn id="42" dur="500"/>
                                        <p:tgtEl>
                                          <p:spTgt spid="641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64103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104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10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9" grpId="0" build="p"/>
      <p:bldP spid="641040" grpId="0"/>
      <p:bldP spid="641045" grpId="0"/>
      <p:bldP spid="641046" grpId="0"/>
      <p:bldP spid="641047" grpId="0"/>
      <p:bldP spid="641048" grpId="0"/>
      <p:bldP spid="64104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5A53994C-A624-4C13-9E10-631322777577}" type="slidenum">
              <a:rPr lang="en-US"/>
              <a:pPr/>
              <a:t>52</a:t>
            </a:fld>
            <a:endParaRPr lang="en-US"/>
          </a:p>
        </p:txBody>
      </p:sp>
      <p:sp>
        <p:nvSpPr>
          <p:cNvPr id="643074" name="Rectangle 2"/>
          <p:cNvSpPr>
            <a:spLocks noGrp="1" noChangeArrowheads="1"/>
          </p:cNvSpPr>
          <p:nvPr>
            <p:ph type="title"/>
          </p:nvPr>
        </p:nvSpPr>
        <p:spPr>
          <a:xfrm>
            <a:off x="381000" y="-76200"/>
            <a:ext cx="8262938" cy="1143000"/>
          </a:xfrm>
        </p:spPr>
        <p:txBody>
          <a:bodyPr/>
          <a:lstStyle/>
          <a:p>
            <a:r>
              <a:rPr lang="en-US" sz="3800"/>
              <a:t>Insertion Sort – Better or Worse?</a:t>
            </a:r>
          </a:p>
        </p:txBody>
      </p:sp>
      <p:sp>
        <p:nvSpPr>
          <p:cNvPr id="643075" name="Text Box 3"/>
          <p:cNvSpPr txBox="1">
            <a:spLocks noChangeArrowheads="1"/>
          </p:cNvSpPr>
          <p:nvPr/>
        </p:nvSpPr>
        <p:spPr bwMode="auto">
          <a:xfrm>
            <a:off x="304800" y="914400"/>
            <a:ext cx="370522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Insertion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43076" name="Text Box 4"/>
          <p:cNvSpPr txBox="1">
            <a:spLocks noChangeArrowheads="1"/>
          </p:cNvSpPr>
          <p:nvPr/>
        </p:nvSpPr>
        <p:spPr bwMode="auto">
          <a:xfrm>
            <a:off x="0" y="2743200"/>
            <a:ext cx="4572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Any ideas?</a:t>
            </a:r>
          </a:p>
        </p:txBody>
      </p:sp>
      <p:grpSp>
        <p:nvGrpSpPr>
          <p:cNvPr id="643093" name="Group 21"/>
          <p:cNvGrpSpPr>
            <a:grpSpLocks/>
          </p:cNvGrpSpPr>
          <p:nvPr/>
        </p:nvGrpSpPr>
        <p:grpSpPr bwMode="auto">
          <a:xfrm>
            <a:off x="5562600" y="1190625"/>
            <a:ext cx="5105400" cy="3349625"/>
            <a:chOff x="3504" y="1296"/>
            <a:chExt cx="3216" cy="2110"/>
          </a:xfrm>
        </p:grpSpPr>
        <p:pic>
          <p:nvPicPr>
            <p:cNvPr id="64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296"/>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079" name="Group 7"/>
            <p:cNvGrpSpPr>
              <a:grpSpLocks/>
            </p:cNvGrpSpPr>
            <p:nvPr/>
          </p:nvGrpSpPr>
          <p:grpSpPr bwMode="auto">
            <a:xfrm>
              <a:off x="3625" y="1490"/>
              <a:ext cx="2917" cy="1843"/>
              <a:chOff x="912" y="814"/>
              <a:chExt cx="3483" cy="2264"/>
            </a:xfrm>
          </p:grpSpPr>
          <p:sp>
            <p:nvSpPr>
              <p:cNvPr id="643080"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1"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2"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0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539" y="1851"/>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4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05" y="1729"/>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4308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 y="1484"/>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4308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696" y="2490"/>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43087"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 y="2373"/>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43088"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4197" y="2070"/>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43096" name="Rectangle 24"/>
          <p:cNvSpPr>
            <a:spLocks noChangeArrowheads="1"/>
          </p:cNvSpPr>
          <p:nvPr/>
        </p:nvSpPr>
        <p:spPr bwMode="auto">
          <a:xfrm>
            <a:off x="6662738" y="1463675"/>
            <a:ext cx="2433637" cy="2970213"/>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97" name="Text Box 25"/>
          <p:cNvSpPr txBox="1">
            <a:spLocks noChangeArrowheads="1"/>
          </p:cNvSpPr>
          <p:nvPr/>
        </p:nvSpPr>
        <p:spPr bwMode="auto">
          <a:xfrm>
            <a:off x="228600" y="3505200"/>
            <a:ext cx="457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Right! If all books are </a:t>
            </a:r>
            <a:br>
              <a:rPr lang="en-US" sz="2400">
                <a:solidFill>
                  <a:schemeClr val="tx1"/>
                </a:solidFill>
              </a:rPr>
            </a:br>
            <a:r>
              <a:rPr lang="en-US" sz="2400">
                <a:solidFill>
                  <a:srgbClr val="6600CC"/>
                </a:solidFill>
              </a:rPr>
              <a:t>in the proper order</a:t>
            </a:r>
            <a:r>
              <a:rPr lang="en-US" sz="2400">
                <a:solidFill>
                  <a:schemeClr val="tx1"/>
                </a:solidFill>
              </a:rPr>
              <a:t>…</a:t>
            </a:r>
          </a:p>
          <a:p>
            <a:pPr algn="ctr"/>
            <a:endParaRPr lang="en-US" sz="2400">
              <a:solidFill>
                <a:schemeClr val="tx1"/>
              </a:solidFill>
            </a:endParaRPr>
          </a:p>
          <a:p>
            <a:pPr algn="ctr"/>
            <a:r>
              <a:rPr lang="en-US" sz="2400">
                <a:solidFill>
                  <a:schemeClr val="tx1"/>
                </a:solidFill>
              </a:rPr>
              <a:t>then Insertion Sort </a:t>
            </a:r>
            <a:br>
              <a:rPr lang="en-US" sz="2400">
                <a:solidFill>
                  <a:schemeClr val="tx1"/>
                </a:solidFill>
              </a:rPr>
            </a:br>
            <a:r>
              <a:rPr lang="en-US" sz="2400">
                <a:solidFill>
                  <a:srgbClr val="6600CC"/>
                </a:solidFill>
              </a:rPr>
              <a:t>never needs to do any shifting</a:t>
            </a:r>
            <a:r>
              <a:rPr lang="en-US" sz="2400">
                <a:solidFill>
                  <a:schemeClr val="tx1"/>
                </a:solidFill>
              </a:rPr>
              <a:t>!</a:t>
            </a:r>
          </a:p>
        </p:txBody>
      </p:sp>
      <p:sp>
        <p:nvSpPr>
          <p:cNvPr id="643098" name="AutoShape 26"/>
          <p:cNvSpPr>
            <a:spLocks noChangeArrowheads="1"/>
          </p:cNvSpPr>
          <p:nvPr/>
        </p:nvSpPr>
        <p:spPr bwMode="auto">
          <a:xfrm flipH="1">
            <a:off x="3962400" y="8858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a:t>
            </a:r>
          </a:p>
        </p:txBody>
      </p:sp>
      <p:sp>
        <p:nvSpPr>
          <p:cNvPr id="643099" name="AutoShape 27"/>
          <p:cNvSpPr>
            <a:spLocks noChangeArrowheads="1"/>
          </p:cNvSpPr>
          <p:nvPr/>
        </p:nvSpPr>
        <p:spPr bwMode="auto">
          <a:xfrm flipH="1">
            <a:off x="4648200" y="4286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 too!</a:t>
            </a:r>
          </a:p>
        </p:txBody>
      </p:sp>
      <p:sp>
        <p:nvSpPr>
          <p:cNvPr id="643100" name="AutoShape 28"/>
          <p:cNvSpPr>
            <a:spLocks noChangeArrowheads="1"/>
          </p:cNvSpPr>
          <p:nvPr/>
        </p:nvSpPr>
        <p:spPr bwMode="auto">
          <a:xfrm flipH="1">
            <a:off x="5100638" y="76200"/>
            <a:ext cx="2965450" cy="1676400"/>
          </a:xfrm>
          <a:prstGeom prst="wedgeRoundRectCallout">
            <a:avLst>
              <a:gd name="adj1" fmla="val -29500"/>
              <a:gd name="adj2" fmla="val 69977"/>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Cool, I’m in the right order too! </a:t>
            </a:r>
            <a:br>
              <a:rPr lang="en-US" sz="2400"/>
            </a:br>
            <a:r>
              <a:rPr lang="en-US" sz="2400"/>
              <a:t>I can stay right here!</a:t>
            </a:r>
          </a:p>
        </p:txBody>
      </p:sp>
      <p:sp>
        <p:nvSpPr>
          <p:cNvPr id="643101" name="Text Box 29"/>
          <p:cNvSpPr txBox="1">
            <a:spLocks noChangeArrowheads="1"/>
          </p:cNvSpPr>
          <p:nvPr/>
        </p:nvSpPr>
        <p:spPr bwMode="auto">
          <a:xfrm>
            <a:off x="271463" y="5648325"/>
            <a:ext cx="5446712"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it just takes roughly ~N steps to sort the array!  </a:t>
            </a:r>
            <a:r>
              <a:rPr lang="en-US" sz="2400">
                <a:solidFill>
                  <a:srgbClr val="6600CC"/>
                </a:solidFill>
              </a:rPr>
              <a:t>O(N)</a:t>
            </a:r>
          </a:p>
        </p:txBody>
      </p:sp>
      <p:sp>
        <p:nvSpPr>
          <p:cNvPr id="643102" name="Text Box 30"/>
          <p:cNvSpPr txBox="1">
            <a:spLocks noChangeArrowheads="1"/>
          </p:cNvSpPr>
          <p:nvPr/>
        </p:nvSpPr>
        <p:spPr bwMode="auto">
          <a:xfrm>
            <a:off x="5681663" y="4648200"/>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Conversely, a </a:t>
            </a:r>
            <a:r>
              <a:rPr lang="en-US" sz="2000">
                <a:solidFill>
                  <a:srgbClr val="6600CC"/>
                </a:solidFill>
              </a:rPr>
              <a:t>perfectly mis-ordered set</a:t>
            </a:r>
            <a:r>
              <a:rPr lang="en-US" sz="2000">
                <a:solidFill>
                  <a:schemeClr val="tx1"/>
                </a:solidFill>
              </a:rPr>
              <a:t> of books is the </a:t>
            </a:r>
            <a:r>
              <a:rPr lang="en-US" sz="2000">
                <a:solidFill>
                  <a:srgbClr val="FF0000"/>
                </a:solidFill>
              </a:rPr>
              <a:t>worst case</a:t>
            </a:r>
            <a:r>
              <a:rPr lang="en-US" sz="2000">
                <a:solidFill>
                  <a:schemeClr val="tx1"/>
                </a:solidFill>
              </a:rPr>
              <a:t>.</a:t>
            </a:r>
            <a:endParaRPr lang="en-US" sz="2000">
              <a:solidFill>
                <a:srgbClr val="6600CC"/>
              </a:solidFill>
            </a:endParaRPr>
          </a:p>
        </p:txBody>
      </p:sp>
      <p:grpSp>
        <p:nvGrpSpPr>
          <p:cNvPr id="643116" name="Group 44"/>
          <p:cNvGrpSpPr>
            <a:grpSpLocks/>
          </p:cNvGrpSpPr>
          <p:nvPr/>
        </p:nvGrpSpPr>
        <p:grpSpPr bwMode="auto">
          <a:xfrm>
            <a:off x="5562600" y="1219200"/>
            <a:ext cx="5083175" cy="3316288"/>
            <a:chOff x="4159" y="-1584"/>
            <a:chExt cx="3202" cy="2089"/>
          </a:xfrm>
        </p:grpSpPr>
        <p:pic>
          <p:nvPicPr>
            <p:cNvPr id="643103"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 y="-1584"/>
              <a:ext cx="3202" cy="20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104" name="Group 32"/>
            <p:cNvGrpSpPr>
              <a:grpSpLocks/>
            </p:cNvGrpSpPr>
            <p:nvPr/>
          </p:nvGrpSpPr>
          <p:grpSpPr bwMode="auto">
            <a:xfrm>
              <a:off x="4280" y="-1392"/>
              <a:ext cx="2904" cy="1825"/>
              <a:chOff x="912" y="814"/>
              <a:chExt cx="3483" cy="2264"/>
            </a:xfrm>
          </p:grpSpPr>
          <p:sp>
            <p:nvSpPr>
              <p:cNvPr id="643105" name="Rectangle 3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6" name="Line 3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7" name="Line 3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108"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5131" y="-1076"/>
              <a:ext cx="352" cy="1476"/>
            </a:xfrm>
            <a:prstGeom prst="rect">
              <a:avLst/>
            </a:prstGeom>
            <a:noFill/>
            <a:extLst>
              <a:ext uri="{909E8E84-426E-40DD-AFC4-6F175D3DCCD1}">
                <a14:hiddenFill xmlns:a14="http://schemas.microsoft.com/office/drawing/2010/main">
                  <a:solidFill>
                    <a:srgbClr val="FFFFFF"/>
                  </a:solidFill>
                </a14:hiddenFill>
              </a:ext>
            </a:extLst>
          </p:spPr>
        </p:pic>
        <p:pic>
          <p:nvPicPr>
            <p:cNvPr id="643109"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687" y="-1180"/>
              <a:ext cx="403" cy="1588"/>
            </a:xfrm>
            <a:prstGeom prst="rect">
              <a:avLst/>
            </a:prstGeom>
            <a:noFill/>
            <a:extLst>
              <a:ext uri="{909E8E84-426E-40DD-AFC4-6F175D3DCCD1}">
                <a14:hiddenFill xmlns:a14="http://schemas.microsoft.com/office/drawing/2010/main">
                  <a:solidFill>
                    <a:srgbClr val="FFFFFF"/>
                  </a:solidFill>
                </a14:hiddenFill>
              </a:ext>
            </a:extLst>
          </p:spPr>
        </p:pic>
        <p:pic>
          <p:nvPicPr>
            <p:cNvPr id="643110"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5" y="-1421"/>
              <a:ext cx="275" cy="1819"/>
            </a:xfrm>
            <a:prstGeom prst="rect">
              <a:avLst/>
            </a:prstGeom>
            <a:noFill/>
            <a:extLst>
              <a:ext uri="{909E8E84-426E-40DD-AFC4-6F175D3DCCD1}">
                <a14:hiddenFill xmlns:a14="http://schemas.microsoft.com/office/drawing/2010/main">
                  <a:solidFill>
                    <a:srgbClr val="FFFFFF"/>
                  </a:solidFill>
                </a14:hiddenFill>
              </a:ext>
            </a:extLst>
          </p:spPr>
        </p:pic>
        <p:pic>
          <p:nvPicPr>
            <p:cNvPr id="643111" name="Picture 39"/>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6213" y="-436"/>
              <a:ext cx="230" cy="812"/>
            </a:xfrm>
            <a:prstGeom prst="rect">
              <a:avLst/>
            </a:prstGeom>
            <a:noFill/>
            <a:extLst>
              <a:ext uri="{909E8E84-426E-40DD-AFC4-6F175D3DCCD1}">
                <a14:hiddenFill xmlns:a14="http://schemas.microsoft.com/office/drawing/2010/main">
                  <a:solidFill>
                    <a:srgbClr val="FFFFFF"/>
                  </a:solidFill>
                </a14:hiddenFill>
              </a:ext>
            </a:extLst>
          </p:spPr>
        </p:pic>
        <p:pic>
          <p:nvPicPr>
            <p:cNvPr id="643112" name="Picture 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8" y="-589"/>
              <a:ext cx="259" cy="958"/>
            </a:xfrm>
            <a:prstGeom prst="rect">
              <a:avLst/>
            </a:prstGeom>
            <a:noFill/>
            <a:extLst>
              <a:ext uri="{909E8E84-426E-40DD-AFC4-6F175D3DCCD1}">
                <a14:hiddenFill xmlns:a14="http://schemas.microsoft.com/office/drawing/2010/main">
                  <a:solidFill>
                    <a:srgbClr val="FFFFFF"/>
                  </a:solidFill>
                </a14:hiddenFill>
              </a:ext>
            </a:extLst>
          </p:spPr>
        </p:pic>
        <p:pic>
          <p:nvPicPr>
            <p:cNvPr id="643113"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l="710"/>
            <a:stretch>
              <a:fillRect/>
            </a:stretch>
          </p:blipFill>
          <p:spPr bwMode="auto">
            <a:xfrm>
              <a:off x="5517" y="-879"/>
              <a:ext cx="321" cy="1266"/>
            </a:xfrm>
            <a:prstGeom prst="rect">
              <a:avLst/>
            </a:prstGeom>
            <a:noFill/>
            <a:extLst>
              <a:ext uri="{909E8E84-426E-40DD-AFC4-6F175D3DCCD1}">
                <a14:hiddenFill xmlns:a14="http://schemas.microsoft.com/office/drawing/2010/main">
                  <a:solidFill>
                    <a:srgbClr val="FFFFFF"/>
                  </a:solidFill>
                </a14:hiddenFill>
              </a:ext>
            </a:extLst>
          </p:spPr>
        </p:pic>
      </p:grpSp>
      <p:sp>
        <p:nvSpPr>
          <p:cNvPr id="643117" name="Text Box 45"/>
          <p:cNvSpPr txBox="1">
            <a:spLocks noChangeArrowheads="1"/>
          </p:cNvSpPr>
          <p:nvPr/>
        </p:nvSpPr>
        <p:spPr bwMode="auto">
          <a:xfrm>
            <a:off x="5786438" y="5851525"/>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Since every round requires the</a:t>
            </a:r>
            <a:br>
              <a:rPr lang="en-US" sz="2000">
                <a:solidFill>
                  <a:schemeClr val="tx1"/>
                </a:solidFill>
              </a:rPr>
            </a:br>
            <a:r>
              <a:rPr lang="en-US" sz="2000">
                <a:solidFill>
                  <a:srgbClr val="FF0000"/>
                </a:solidFill>
              </a:rPr>
              <a:t>maximum shifts</a:t>
            </a:r>
            <a:r>
              <a:rPr lang="en-US" sz="2000">
                <a:solidFill>
                  <a:schemeClr val="tx1"/>
                </a:solidFill>
              </a:rPr>
              <a:t>!</a:t>
            </a:r>
            <a:endParaRPr lang="en-US" sz="200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3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43093"/>
                                        </p:tgtEl>
                                        <p:attrNameLst>
                                          <p:attrName>style.visibility</p:attrName>
                                        </p:attrNameLst>
                                      </p:cBhvr>
                                      <p:to>
                                        <p:strVal val="visible"/>
                                      </p:to>
                                    </p:set>
                                    <p:anim calcmode="lin" valueType="num">
                                      <p:cBhvr additive="base">
                                        <p:cTn id="19" dur="500" fill="hold"/>
                                        <p:tgtEl>
                                          <p:spTgt spid="643093"/>
                                        </p:tgtEl>
                                        <p:attrNameLst>
                                          <p:attrName>ppt_x</p:attrName>
                                        </p:attrNameLst>
                                      </p:cBhvr>
                                      <p:tavLst>
                                        <p:tav tm="0">
                                          <p:val>
                                            <p:strVal val="1+#ppt_w/2"/>
                                          </p:val>
                                        </p:tav>
                                        <p:tav tm="100000">
                                          <p:val>
                                            <p:strVal val="#ppt_x"/>
                                          </p:val>
                                        </p:tav>
                                      </p:tavLst>
                                    </p:anim>
                                    <p:anim calcmode="lin" valueType="num">
                                      <p:cBhvr additive="base">
                                        <p:cTn id="20" dur="500" fill="hold"/>
                                        <p:tgtEl>
                                          <p:spTgt spid="643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9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43098"/>
                                        </p:tgtEl>
                                        <p:attrNameLst>
                                          <p:attrName>style.visibility</p:attrName>
                                        </p:attrNameLst>
                                      </p:cBhvr>
                                      <p:to>
                                        <p:strVal val="visible"/>
                                      </p:to>
                                    </p:set>
                                    <p:animEffect transition="in" filter="wipe(down)">
                                      <p:cBhvr>
                                        <p:cTn id="29" dur="500"/>
                                        <p:tgtEl>
                                          <p:spTgt spid="6430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4309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1" nodeType="clickEffect">
                                  <p:stCondLst>
                                    <p:cond delay="0"/>
                                  </p:stCondLst>
                                  <p:childTnLst>
                                    <p:animMotion origin="layout" path="M -1.94444E-6 4.56984E-6 L 0.05573 0.00161 " pathEditMode="relative" rAng="0" ptsTypes="AA">
                                      <p:cBhvr>
                                        <p:cTn id="37" dur="2000" fill="hold"/>
                                        <p:tgtEl>
                                          <p:spTgt spid="643096"/>
                                        </p:tgtEl>
                                        <p:attrNameLst>
                                          <p:attrName>ppt_x</p:attrName>
                                          <p:attrName>ppt_y</p:attrName>
                                        </p:attrNameLst>
                                      </p:cBhvr>
                                      <p:rCtr x="2778" y="69"/>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43099"/>
                                        </p:tgtEl>
                                        <p:attrNameLst>
                                          <p:attrName>style.visibility</p:attrName>
                                        </p:attrNameLst>
                                      </p:cBhvr>
                                      <p:to>
                                        <p:strVal val="visible"/>
                                      </p:to>
                                    </p:set>
                                    <p:animEffect transition="in" filter="wipe(down)">
                                      <p:cBhvr>
                                        <p:cTn id="42" dur="500"/>
                                        <p:tgtEl>
                                          <p:spTgt spid="6430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309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2" nodeType="clickEffect">
                                  <p:stCondLst>
                                    <p:cond delay="0"/>
                                  </p:stCondLst>
                                  <p:childTnLst>
                                    <p:animMotion origin="layout" path="M 0.05572 0.00162 L 0.11927 0.00162 " pathEditMode="relative" rAng="0" ptsTypes="AA">
                                      <p:cBhvr>
                                        <p:cTn id="50" dur="2000" fill="hold"/>
                                        <p:tgtEl>
                                          <p:spTgt spid="643096"/>
                                        </p:tgtEl>
                                        <p:attrNameLst>
                                          <p:attrName>ppt_x</p:attrName>
                                          <p:attrName>ppt_y</p:attrName>
                                        </p:attrNameLst>
                                      </p:cBhvr>
                                      <p:rCtr x="3177" y="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3100"/>
                                        </p:tgtEl>
                                        <p:attrNameLst>
                                          <p:attrName>style.visibility</p:attrName>
                                        </p:attrNameLst>
                                      </p:cBhvr>
                                      <p:to>
                                        <p:strVal val="visible"/>
                                      </p:to>
                                    </p:set>
                                    <p:animEffect transition="in" filter="wipe(down)">
                                      <p:cBhvr>
                                        <p:cTn id="55" dur="500"/>
                                        <p:tgtEl>
                                          <p:spTgt spid="64310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4310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2" fill="hold" grpId="3" nodeType="clickEffect">
                                  <p:stCondLst>
                                    <p:cond delay="0"/>
                                  </p:stCondLst>
                                  <p:childTnLst>
                                    <p:anim calcmode="lin" valueType="num">
                                      <p:cBhvr additive="base">
                                        <p:cTn id="63" dur="500"/>
                                        <p:tgtEl>
                                          <p:spTgt spid="643096"/>
                                        </p:tgtEl>
                                        <p:attrNameLst>
                                          <p:attrName>ppt_x</p:attrName>
                                        </p:attrNameLst>
                                      </p:cBhvr>
                                      <p:tavLst>
                                        <p:tav tm="0">
                                          <p:val>
                                            <p:strVal val="ppt_x"/>
                                          </p:val>
                                        </p:tav>
                                        <p:tav tm="100000">
                                          <p:val>
                                            <p:strVal val="1+ppt_w/2"/>
                                          </p:val>
                                        </p:tav>
                                      </p:tavLst>
                                    </p:anim>
                                    <p:anim calcmode="lin" valueType="num">
                                      <p:cBhvr additive="base">
                                        <p:cTn id="64" dur="500"/>
                                        <p:tgtEl>
                                          <p:spTgt spid="643096"/>
                                        </p:tgtEl>
                                        <p:attrNameLst>
                                          <p:attrName>ppt_y</p:attrName>
                                        </p:attrNameLst>
                                      </p:cBhvr>
                                      <p:tavLst>
                                        <p:tav tm="0">
                                          <p:val>
                                            <p:strVal val="ppt_y"/>
                                          </p:val>
                                        </p:tav>
                                        <p:tav tm="100000">
                                          <p:val>
                                            <p:strVal val="ppt_y"/>
                                          </p:val>
                                        </p:tav>
                                      </p:tavLst>
                                    </p:anim>
                                    <p:set>
                                      <p:cBhvr>
                                        <p:cTn id="65" dur="1" fill="hold">
                                          <p:stCondLst>
                                            <p:cond delay="499"/>
                                          </p:stCondLst>
                                        </p:cTn>
                                        <p:tgtEl>
                                          <p:spTgt spid="643096"/>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43101"/>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4310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643116"/>
                                        </p:tgtEl>
                                        <p:attrNameLst>
                                          <p:attrName>style.visibility</p:attrName>
                                        </p:attrNameLst>
                                      </p:cBhvr>
                                      <p:to>
                                        <p:strVal val="visible"/>
                                      </p:to>
                                    </p:set>
                                    <p:animEffect transition="in" filter="fade">
                                      <p:cBhvr>
                                        <p:cTn id="78" dur="500"/>
                                        <p:tgtEl>
                                          <p:spTgt spid="6431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43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p:bldP spid="643076" grpId="0"/>
      <p:bldP spid="643096" grpId="0" animBg="1"/>
      <p:bldP spid="643096" grpId="1" animBg="1"/>
      <p:bldP spid="643096" grpId="2" animBg="1"/>
      <p:bldP spid="643096" grpId="3" animBg="1"/>
      <p:bldP spid="643097" grpId="0"/>
      <p:bldP spid="643098" grpId="0" animBg="1"/>
      <p:bldP spid="643098" grpId="1" animBg="1"/>
      <p:bldP spid="643099" grpId="0" animBg="1"/>
      <p:bldP spid="643099" grpId="1" animBg="1"/>
      <p:bldP spid="643100" grpId="0" animBg="1"/>
      <p:bldP spid="643100" grpId="1" animBg="1"/>
      <p:bldP spid="643101" grpId="0"/>
      <p:bldP spid="643102" grpId="0"/>
      <p:bldP spid="6431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9BD8E3E5-1D94-444A-95C9-F0F2ACEA4F10}" type="slidenum">
              <a:rPr lang="en-US"/>
              <a:pPr/>
              <a:t>53</a:t>
            </a:fld>
            <a:endParaRPr lang="en-US"/>
          </a:p>
        </p:txBody>
      </p:sp>
      <p:sp>
        <p:nvSpPr>
          <p:cNvPr id="590850" name="Text Box 2"/>
          <p:cNvSpPr txBox="1">
            <a:spLocks noChangeArrowheads="1"/>
          </p:cNvSpPr>
          <p:nvPr/>
        </p:nvSpPr>
        <p:spPr bwMode="auto">
          <a:xfrm>
            <a:off x="66675" y="1901825"/>
            <a:ext cx="4613275" cy="4902200"/>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noProof="1"/>
              <a:t>void insertionSort(int A[], int n)</a:t>
            </a:r>
          </a:p>
          <a:p>
            <a:r>
              <a:rPr lang="en-US" sz="1900" noProof="1"/>
              <a:t>{ </a:t>
            </a:r>
            <a:endParaRPr lang="en-US" sz="1900"/>
          </a:p>
          <a:p>
            <a:r>
              <a:rPr lang="en-US" sz="1900"/>
              <a:t>   </a:t>
            </a:r>
            <a:r>
              <a:rPr lang="en-US" sz="1900" noProof="1">
                <a:solidFill>
                  <a:srgbClr val="6600CC"/>
                </a:solidFill>
              </a:rPr>
              <a:t>for(int </a:t>
            </a:r>
            <a:r>
              <a:rPr lang="en-US" sz="1900">
                <a:solidFill>
                  <a:srgbClr val="6600CC"/>
                </a:solidFill>
              </a:rPr>
              <a:t>s </a:t>
            </a:r>
            <a:r>
              <a:rPr lang="en-US" sz="1900" noProof="1">
                <a:solidFill>
                  <a:srgbClr val="6600CC"/>
                </a:solidFill>
              </a:rPr>
              <a:t>=</a:t>
            </a:r>
            <a:r>
              <a:rPr lang="en-US" sz="1900">
                <a:solidFill>
                  <a:srgbClr val="6600CC"/>
                </a:solidFill>
              </a:rPr>
              <a:t> </a:t>
            </a:r>
            <a:r>
              <a:rPr lang="en-US" sz="1900" noProof="1">
                <a:solidFill>
                  <a:srgbClr val="6600CC"/>
                </a:solidFill>
              </a:rPr>
              <a:t>2; </a:t>
            </a:r>
            <a:r>
              <a:rPr lang="en-US" sz="1900">
                <a:solidFill>
                  <a:srgbClr val="6600CC"/>
                </a:solidFill>
              </a:rPr>
              <a:t>s </a:t>
            </a:r>
            <a:r>
              <a:rPr lang="en-US" sz="1900" noProof="1">
                <a:solidFill>
                  <a:srgbClr val="6600CC"/>
                </a:solidFill>
              </a:rPr>
              <a:t>&lt;=</a:t>
            </a:r>
            <a:r>
              <a:rPr lang="en-US" sz="1900">
                <a:solidFill>
                  <a:srgbClr val="6600CC"/>
                </a:solidFill>
              </a:rPr>
              <a:t> </a:t>
            </a:r>
            <a:r>
              <a:rPr lang="en-US" sz="1900" noProof="1">
                <a:solidFill>
                  <a:srgbClr val="6600CC"/>
                </a:solidFill>
              </a:rPr>
              <a:t>n; s++)</a:t>
            </a:r>
          </a:p>
          <a:p>
            <a:r>
              <a:rPr lang="en-US" sz="1900">
                <a:solidFill>
                  <a:srgbClr val="6600CC"/>
                </a:solidFill>
              </a:rPr>
              <a:t>   </a:t>
            </a:r>
            <a:r>
              <a:rPr lang="en-US" sz="1900" noProof="1">
                <a:solidFill>
                  <a:srgbClr val="6600CC"/>
                </a:solidFill>
              </a:rPr>
              <a:t>{ </a:t>
            </a:r>
          </a:p>
          <a:p>
            <a:r>
              <a:rPr lang="en-US" sz="1900"/>
              <a:t>       </a:t>
            </a:r>
            <a:r>
              <a:rPr lang="en-US" sz="1900" noProof="1">
                <a:solidFill>
                  <a:srgbClr val="006600"/>
                </a:solidFill>
              </a:rPr>
              <a:t>int </a:t>
            </a:r>
            <a:r>
              <a:rPr lang="en-US" sz="1900">
                <a:solidFill>
                  <a:srgbClr val="006600"/>
                </a:solidFill>
              </a:rPr>
              <a:t>sortMe</a:t>
            </a:r>
            <a:r>
              <a:rPr lang="en-US" sz="1900" noProof="1">
                <a:solidFill>
                  <a:srgbClr val="006600"/>
                </a:solidFill>
              </a:rPr>
              <a:t> = A[</a:t>
            </a:r>
            <a:r>
              <a:rPr lang="en-US" sz="1900">
                <a:solidFill>
                  <a:srgbClr val="006600"/>
                </a:solidFill>
              </a:rPr>
              <a:t> s </a:t>
            </a:r>
            <a:r>
              <a:rPr lang="en-US" sz="1900" noProof="1">
                <a:solidFill>
                  <a:srgbClr val="006600"/>
                </a:solidFill>
              </a:rPr>
              <a:t>-</a:t>
            </a:r>
            <a:r>
              <a:rPr lang="en-US" sz="1900">
                <a:solidFill>
                  <a:srgbClr val="006600"/>
                </a:solidFill>
              </a:rPr>
              <a:t> </a:t>
            </a:r>
            <a:r>
              <a:rPr lang="en-US" sz="1900" noProof="1">
                <a:solidFill>
                  <a:srgbClr val="006600"/>
                </a:solidFill>
              </a:rPr>
              <a:t>1</a:t>
            </a:r>
            <a:r>
              <a:rPr lang="en-US" sz="1900">
                <a:solidFill>
                  <a:srgbClr val="006600"/>
                </a:solidFill>
              </a:rPr>
              <a:t> </a:t>
            </a:r>
            <a:r>
              <a:rPr lang="en-US" sz="1900" noProof="1">
                <a:solidFill>
                  <a:srgbClr val="006600"/>
                </a:solidFill>
              </a:rPr>
              <a:t>];</a:t>
            </a:r>
            <a:endParaRPr lang="en-US" sz="1900">
              <a:solidFill>
                <a:srgbClr val="006600"/>
              </a:solidFill>
            </a:endParaRPr>
          </a:p>
          <a:p>
            <a:endParaRPr lang="en-US" sz="1000">
              <a:solidFill>
                <a:srgbClr val="006600"/>
              </a:solidFill>
            </a:endParaRPr>
          </a:p>
          <a:p>
            <a:endParaRPr lang="en-US" sz="1000"/>
          </a:p>
          <a:p>
            <a:endParaRPr lang="en-US" sz="1000"/>
          </a:p>
          <a:p>
            <a:r>
              <a:rPr lang="en-US" sz="1900"/>
              <a:t>       </a:t>
            </a:r>
            <a:r>
              <a:rPr lang="en-US" sz="1900" noProof="1">
                <a:solidFill>
                  <a:srgbClr val="0000CC"/>
                </a:solidFill>
              </a:rPr>
              <a:t>int i = </a:t>
            </a:r>
            <a:r>
              <a:rPr lang="en-US" sz="1900">
                <a:solidFill>
                  <a:srgbClr val="0000CC"/>
                </a:solidFill>
              </a:rPr>
              <a:t>s</a:t>
            </a:r>
            <a:r>
              <a:rPr lang="en-US" sz="1900" noProof="1">
                <a:solidFill>
                  <a:srgbClr val="0000CC"/>
                </a:solidFill>
              </a:rPr>
              <a:t> - 2; </a:t>
            </a:r>
            <a:endParaRPr lang="en-US" sz="1900">
              <a:solidFill>
                <a:srgbClr val="0000CC"/>
              </a:solidFill>
            </a:endParaRPr>
          </a:p>
          <a:p>
            <a:r>
              <a:rPr lang="en-US" sz="1900">
                <a:solidFill>
                  <a:srgbClr val="0000CC"/>
                </a:solidFill>
              </a:rPr>
              <a:t>       </a:t>
            </a:r>
            <a:r>
              <a:rPr lang="en-US" sz="1900" noProof="1">
                <a:solidFill>
                  <a:srgbClr val="0000CC"/>
                </a:solidFill>
              </a:rPr>
              <a:t>while (i &gt;= 0 &amp;&amp; </a:t>
            </a:r>
            <a:r>
              <a:rPr lang="en-US" sz="1900">
                <a:solidFill>
                  <a:srgbClr val="0000CC"/>
                </a:solidFill>
              </a:rPr>
              <a:t>sortMe</a:t>
            </a:r>
            <a:r>
              <a:rPr lang="en-US" sz="1900" noProof="1">
                <a:solidFill>
                  <a:srgbClr val="0000CC"/>
                </a:solidFill>
              </a:rPr>
              <a:t> &lt; A[i])    </a:t>
            </a:r>
          </a:p>
          <a:p>
            <a:r>
              <a:rPr lang="en-US" sz="1900">
                <a:solidFill>
                  <a:srgbClr val="0000CC"/>
                </a:solidFill>
              </a:rPr>
              <a:t>       </a:t>
            </a:r>
            <a:r>
              <a:rPr lang="en-US" sz="1900" noProof="1">
                <a:solidFill>
                  <a:srgbClr val="0000CC"/>
                </a:solidFill>
              </a:rPr>
              <a:t>{ </a:t>
            </a:r>
          </a:p>
          <a:p>
            <a:r>
              <a:rPr lang="en-US" sz="1900" noProof="1">
                <a:solidFill>
                  <a:srgbClr val="0000CC"/>
                </a:solidFill>
              </a:rPr>
              <a:t>	A[i+1] = A[i]; </a:t>
            </a:r>
          </a:p>
          <a:p>
            <a:r>
              <a:rPr lang="en-US" sz="1900" noProof="1">
                <a:solidFill>
                  <a:srgbClr val="0000CC"/>
                </a:solidFill>
              </a:rPr>
              <a:t>	--i; </a:t>
            </a:r>
          </a:p>
          <a:p>
            <a:r>
              <a:rPr lang="en-US" sz="1900">
                <a:solidFill>
                  <a:srgbClr val="0000CC"/>
                </a:solidFill>
              </a:rPr>
              <a:t>       </a:t>
            </a:r>
            <a:r>
              <a:rPr lang="en-US" sz="1900" noProof="1">
                <a:solidFill>
                  <a:srgbClr val="0000CC"/>
                </a:solidFill>
              </a:rPr>
              <a:t>}</a:t>
            </a:r>
            <a:endParaRPr lang="en-US" sz="1900">
              <a:solidFill>
                <a:srgbClr val="0000CC"/>
              </a:solidFill>
            </a:endParaRPr>
          </a:p>
          <a:p>
            <a:endParaRPr lang="en-US" sz="1000">
              <a:solidFill>
                <a:srgbClr val="0000CC"/>
              </a:solidFill>
            </a:endParaRPr>
          </a:p>
          <a:p>
            <a:endParaRPr lang="en-US" sz="1000" noProof="1"/>
          </a:p>
          <a:p>
            <a:r>
              <a:rPr lang="en-US" sz="1900"/>
              <a:t>      </a:t>
            </a:r>
            <a:r>
              <a:rPr lang="en-US" sz="1900" noProof="1">
                <a:solidFill>
                  <a:srgbClr val="A50021"/>
                </a:solidFill>
              </a:rPr>
              <a:t>A[i+1] = </a:t>
            </a:r>
            <a:r>
              <a:rPr lang="en-US" sz="1900">
                <a:solidFill>
                  <a:srgbClr val="A50021"/>
                </a:solidFill>
              </a:rPr>
              <a:t>sortMe</a:t>
            </a:r>
            <a:r>
              <a:rPr lang="en-US" sz="1900" noProof="1">
                <a:solidFill>
                  <a:srgbClr val="A50021"/>
                </a:solidFill>
              </a:rPr>
              <a:t>; </a:t>
            </a:r>
          </a:p>
          <a:p>
            <a:r>
              <a:rPr lang="en-US" sz="1900">
                <a:solidFill>
                  <a:srgbClr val="6600CC"/>
                </a:solidFill>
              </a:rPr>
              <a:t>   </a:t>
            </a:r>
            <a:r>
              <a:rPr lang="en-US" sz="1900" noProof="1">
                <a:solidFill>
                  <a:srgbClr val="6600CC"/>
                </a:solidFill>
              </a:rPr>
              <a:t>} </a:t>
            </a:r>
          </a:p>
          <a:p>
            <a:r>
              <a:rPr lang="en-US" sz="1900" noProof="1"/>
              <a:t>} </a:t>
            </a:r>
          </a:p>
        </p:txBody>
      </p:sp>
      <p:sp>
        <p:nvSpPr>
          <p:cNvPr id="590851" name="Rectangle 3"/>
          <p:cNvSpPr>
            <a:spLocks noChangeArrowheads="1"/>
          </p:cNvSpPr>
          <p:nvPr/>
        </p:nvSpPr>
        <p:spPr bwMode="auto">
          <a:xfrm>
            <a:off x="-855663" y="-204788"/>
            <a:ext cx="7772401"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Insertion Sort</a:t>
            </a:r>
          </a:p>
        </p:txBody>
      </p:sp>
      <p:sp>
        <p:nvSpPr>
          <p:cNvPr id="590852" name="Text Box 4"/>
          <p:cNvSpPr txBox="1">
            <a:spLocks noChangeArrowheads="1"/>
          </p:cNvSpPr>
          <p:nvPr/>
        </p:nvSpPr>
        <p:spPr bwMode="auto">
          <a:xfrm>
            <a:off x="152400" y="914400"/>
            <a:ext cx="449580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solidFill>
                  <a:schemeClr val="accent2"/>
                </a:solidFill>
                <a:cs typeface="Courier New" pitchFamily="49" charset="0"/>
              </a:rPr>
              <a:t>And here’s the C++ version which sorts an array in ascending order!</a:t>
            </a:r>
            <a:endParaRPr lang="en-US" sz="2100">
              <a:solidFill>
                <a:schemeClr val="tx1"/>
              </a:solidFill>
              <a:cs typeface="Courier New" pitchFamily="49" charset="0"/>
            </a:endParaRPr>
          </a:p>
        </p:txBody>
      </p:sp>
      <p:grpSp>
        <p:nvGrpSpPr>
          <p:cNvPr id="590959" name="Group 111"/>
          <p:cNvGrpSpPr>
            <a:grpSpLocks/>
          </p:cNvGrpSpPr>
          <p:nvPr/>
        </p:nvGrpSpPr>
        <p:grpSpPr bwMode="auto">
          <a:xfrm>
            <a:off x="3276600" y="1752600"/>
            <a:ext cx="5715000" cy="1311275"/>
            <a:chOff x="2064" y="1104"/>
            <a:chExt cx="3600" cy="826"/>
          </a:xfrm>
        </p:grpSpPr>
        <p:sp>
          <p:nvSpPr>
            <p:cNvPr id="590855" name="Text Box 7"/>
            <p:cNvSpPr txBox="1">
              <a:spLocks noChangeArrowheads="1"/>
            </p:cNvSpPr>
            <p:nvPr/>
          </p:nvSpPr>
          <p:spPr bwMode="auto">
            <a:xfrm>
              <a:off x="3216" y="1104"/>
              <a:ext cx="2448"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6600CC"/>
                  </a:solidFill>
                </a:rPr>
                <a:t>Focus on successively larger</a:t>
              </a:r>
              <a:br>
                <a:rPr lang="en-US" sz="2000">
                  <a:solidFill>
                    <a:srgbClr val="6600CC"/>
                  </a:solidFill>
                </a:rPr>
              </a:br>
              <a:r>
                <a:rPr lang="en-US" sz="2000">
                  <a:solidFill>
                    <a:srgbClr val="6600CC"/>
                  </a:solidFill>
                </a:rPr>
                <a:t>prefixes of the array. Start </a:t>
              </a:r>
              <a:br>
                <a:rPr lang="en-US" sz="2000">
                  <a:solidFill>
                    <a:srgbClr val="6600CC"/>
                  </a:solidFill>
                </a:rPr>
              </a:br>
              <a:r>
                <a:rPr lang="en-US" sz="2000">
                  <a:solidFill>
                    <a:srgbClr val="6600CC"/>
                  </a:solidFill>
                </a:rPr>
                <a:t>with the first s=2 elements, then the first s=3 elements...</a:t>
              </a:r>
            </a:p>
          </p:txBody>
        </p:sp>
        <p:sp>
          <p:nvSpPr>
            <p:cNvPr id="590932" name="AutoShape 84"/>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3" name="Line 85"/>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1" name="Group 93"/>
          <p:cNvGrpSpPr>
            <a:grpSpLocks/>
          </p:cNvGrpSpPr>
          <p:nvPr/>
        </p:nvGrpSpPr>
        <p:grpSpPr bwMode="auto">
          <a:xfrm>
            <a:off x="3276600" y="2979738"/>
            <a:ext cx="5649913" cy="1192212"/>
            <a:chOff x="2392" y="1899"/>
            <a:chExt cx="3250" cy="751"/>
          </a:xfrm>
        </p:grpSpPr>
        <p:sp>
          <p:nvSpPr>
            <p:cNvPr id="590929" name="Text Box 81"/>
            <p:cNvSpPr txBox="1">
              <a:spLocks noChangeArrowheads="1"/>
            </p:cNvSpPr>
            <p:nvPr/>
          </p:nvSpPr>
          <p:spPr bwMode="auto">
            <a:xfrm>
              <a:off x="3216" y="2016"/>
              <a:ext cx="2426"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006600"/>
                  </a:solidFill>
                </a:rPr>
                <a:t>Make a copy of the last val in the current set – this opens up a slot in the array for us to shift items!</a:t>
              </a:r>
            </a:p>
          </p:txBody>
        </p:sp>
        <p:sp>
          <p:nvSpPr>
            <p:cNvPr id="590934" name="AutoShape 86"/>
            <p:cNvSpPr>
              <a:spLocks/>
            </p:cNvSpPr>
            <p:nvPr/>
          </p:nvSpPr>
          <p:spPr bwMode="auto">
            <a:xfrm>
              <a:off x="2392" y="1899"/>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5" name="Line 87"/>
            <p:cNvSpPr>
              <a:spLocks noChangeShapeType="1"/>
            </p:cNvSpPr>
            <p:nvPr/>
          </p:nvSpPr>
          <p:spPr bwMode="auto">
            <a:xfrm>
              <a:off x="2632" y="2070"/>
              <a:ext cx="577" cy="5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2" name="Group 94"/>
          <p:cNvGrpSpPr>
            <a:grpSpLocks/>
          </p:cNvGrpSpPr>
          <p:nvPr/>
        </p:nvGrpSpPr>
        <p:grpSpPr bwMode="auto">
          <a:xfrm>
            <a:off x="4276725" y="3810000"/>
            <a:ext cx="4924425" cy="1762125"/>
            <a:chOff x="2694" y="2400"/>
            <a:chExt cx="3102" cy="1110"/>
          </a:xfrm>
        </p:grpSpPr>
        <p:sp>
          <p:nvSpPr>
            <p:cNvPr id="590858" name="Text Box 10"/>
            <p:cNvSpPr txBox="1">
              <a:spLocks noChangeArrowheads="1"/>
            </p:cNvSpPr>
            <p:nvPr/>
          </p:nvSpPr>
          <p:spPr bwMode="auto">
            <a:xfrm>
              <a:off x="3216" y="2640"/>
              <a:ext cx="2580"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chemeClr val="accent2"/>
                  </a:solidFill>
                </a:rPr>
                <a:t>Shift the values in the focus region right until we find the proper slot for sortMe.</a:t>
              </a:r>
            </a:p>
          </p:txBody>
        </p:sp>
        <p:sp>
          <p:nvSpPr>
            <p:cNvPr id="590936" name="AutoShape 88"/>
            <p:cNvSpPr>
              <a:spLocks/>
            </p:cNvSpPr>
            <p:nvPr/>
          </p:nvSpPr>
          <p:spPr bwMode="auto">
            <a:xfrm>
              <a:off x="2694" y="2400"/>
              <a:ext cx="243" cy="1110"/>
            </a:xfrm>
            <a:prstGeom prst="rightBrace">
              <a:avLst>
                <a:gd name="adj1" fmla="val 38066"/>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7" name="Line 89"/>
            <p:cNvSpPr>
              <a:spLocks noChangeShapeType="1"/>
            </p:cNvSpPr>
            <p:nvPr/>
          </p:nvSpPr>
          <p:spPr bwMode="auto">
            <a:xfrm flipV="1">
              <a:off x="2934" y="2756"/>
              <a:ext cx="319"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3" name="Group 95"/>
          <p:cNvGrpSpPr>
            <a:grpSpLocks/>
          </p:cNvGrpSpPr>
          <p:nvPr/>
        </p:nvGrpSpPr>
        <p:grpSpPr bwMode="auto">
          <a:xfrm>
            <a:off x="2449513" y="5684838"/>
            <a:ext cx="6532562" cy="641350"/>
            <a:chOff x="1543" y="3581"/>
            <a:chExt cx="4115" cy="404"/>
          </a:xfrm>
        </p:grpSpPr>
        <p:sp>
          <p:nvSpPr>
            <p:cNvPr id="590861" name="Text Box 13"/>
            <p:cNvSpPr txBox="1">
              <a:spLocks noChangeArrowheads="1"/>
            </p:cNvSpPr>
            <p:nvPr/>
          </p:nvSpPr>
          <p:spPr bwMode="auto">
            <a:xfrm>
              <a:off x="3223" y="3581"/>
              <a:ext cx="243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A50021"/>
                  </a:solidFill>
                </a:rPr>
                <a:t>Store the sortMe value into the vacated slot.</a:t>
              </a:r>
            </a:p>
          </p:txBody>
        </p:sp>
        <p:sp>
          <p:nvSpPr>
            <p:cNvPr id="590938" name="AutoShape 90"/>
            <p:cNvSpPr>
              <a:spLocks/>
            </p:cNvSpPr>
            <p:nvPr/>
          </p:nvSpPr>
          <p:spPr bwMode="auto">
            <a:xfrm>
              <a:off x="1543" y="3710"/>
              <a:ext cx="243" cy="222"/>
            </a:xfrm>
            <a:prstGeom prst="rightBrace">
              <a:avLst>
                <a:gd name="adj1" fmla="val 833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9" name="Line 91"/>
            <p:cNvSpPr>
              <a:spLocks noChangeShapeType="1"/>
            </p:cNvSpPr>
            <p:nvPr/>
          </p:nvSpPr>
          <p:spPr bwMode="auto">
            <a:xfrm flipV="1">
              <a:off x="1784" y="3685"/>
              <a:ext cx="1471" cy="13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45" name="Picture 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28600"/>
            <a:ext cx="2217738" cy="13716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0946" name="Group 98"/>
          <p:cNvGrpSpPr>
            <a:grpSpLocks/>
          </p:cNvGrpSpPr>
          <p:nvPr/>
        </p:nvGrpSpPr>
        <p:grpSpPr bwMode="auto">
          <a:xfrm>
            <a:off x="6713538" y="354013"/>
            <a:ext cx="2011362" cy="1198562"/>
            <a:chOff x="912" y="814"/>
            <a:chExt cx="3483" cy="2264"/>
          </a:xfrm>
        </p:grpSpPr>
        <p:sp>
          <p:nvSpPr>
            <p:cNvPr id="590947" name="Rectangle 9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8" name="Line 100"/>
            <p:cNvSpPr>
              <a:spLocks noChangeShapeType="1"/>
            </p:cNvSpPr>
            <p:nvPr/>
          </p:nvSpPr>
          <p:spPr bwMode="auto">
            <a:xfrm>
              <a:off x="912" y="864"/>
              <a:ext cx="16" cy="1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9" name="Line 101"/>
            <p:cNvSpPr>
              <a:spLocks noChangeShapeType="1"/>
            </p:cNvSpPr>
            <p:nvPr/>
          </p:nvSpPr>
          <p:spPr bwMode="auto">
            <a:xfrm flipH="1">
              <a:off x="4386" y="814"/>
              <a:ext cx="9" cy="15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50" name="Picture 10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24763" y="561975"/>
            <a:ext cx="244475" cy="968375"/>
          </a:xfrm>
          <a:prstGeom prst="rect">
            <a:avLst/>
          </a:prstGeom>
          <a:noFill/>
          <a:extLst>
            <a:ext uri="{909E8E84-426E-40DD-AFC4-6F175D3DCCD1}">
              <a14:hiddenFill xmlns:a14="http://schemas.microsoft.com/office/drawing/2010/main">
                <a:solidFill>
                  <a:srgbClr val="FFFFFF"/>
                </a:solidFill>
              </a14:hiddenFill>
            </a:ext>
          </a:extLst>
        </p:spPr>
      </p:pic>
      <p:pic>
        <p:nvPicPr>
          <p:cNvPr id="590951" name="Picture 10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05750" y="496888"/>
            <a:ext cx="279400" cy="1042987"/>
          </a:xfrm>
          <a:prstGeom prst="rect">
            <a:avLst/>
          </a:prstGeom>
          <a:noFill/>
          <a:extLst>
            <a:ext uri="{909E8E84-426E-40DD-AFC4-6F175D3DCCD1}">
              <a14:hiddenFill xmlns:a14="http://schemas.microsoft.com/office/drawing/2010/main">
                <a:solidFill>
                  <a:srgbClr val="FFFFFF"/>
                </a:solidFill>
              </a14:hiddenFill>
            </a:ext>
          </a:extLst>
        </p:spPr>
      </p:pic>
      <p:pic>
        <p:nvPicPr>
          <p:cNvPr id="590952"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1325" y="339725"/>
            <a:ext cx="19050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590953" name="Picture 10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7191375" y="995363"/>
            <a:ext cx="1587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90954" name="Picture 10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2938" y="90170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590955"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380288" y="701675"/>
            <a:ext cx="222250" cy="830263"/>
          </a:xfrm>
          <a:prstGeom prst="rect">
            <a:avLst/>
          </a:prstGeom>
          <a:noFill/>
          <a:extLst>
            <a:ext uri="{909E8E84-426E-40DD-AFC4-6F175D3DCCD1}">
              <a14:hiddenFill xmlns:a14="http://schemas.microsoft.com/office/drawing/2010/main">
                <a:solidFill>
                  <a:srgbClr val="FFFFFF"/>
                </a:solidFill>
              </a14:hiddenFill>
            </a:ext>
          </a:extLst>
        </p:spPr>
      </p:pic>
      <p:sp>
        <p:nvSpPr>
          <p:cNvPr id="590956" name="Rectangle 108"/>
          <p:cNvSpPr>
            <a:spLocks noChangeArrowheads="1"/>
          </p:cNvSpPr>
          <p:nvPr/>
        </p:nvSpPr>
        <p:spPr bwMode="auto">
          <a:xfrm>
            <a:off x="7178675" y="411163"/>
            <a:ext cx="1158875" cy="112395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ounded Rectangular Callout 33"/>
          <p:cNvSpPr/>
          <p:nvPr/>
        </p:nvSpPr>
        <p:spPr bwMode="auto">
          <a:xfrm>
            <a:off x="3793067" y="579604"/>
            <a:ext cx="5275791" cy="2760138"/>
          </a:xfrm>
          <a:prstGeom prst="wedgeRoundRectCallout">
            <a:avLst>
              <a:gd name="adj1" fmla="val -93991"/>
              <a:gd name="adj2" fmla="val -474"/>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Insertion</a:t>
            </a:r>
            <a:r>
              <a:rPr kumimoji="0" lang="en-US" sz="2400" b="0" i="0" u="none" strike="noStrike" cap="none" normalizeH="0" dirty="0" smtClean="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smtClean="0"/>
          </a:p>
          <a:p>
            <a:pPr algn="ctr"/>
            <a:r>
              <a:rPr lang="en-US" dirty="0"/>
              <a:t>Can </a:t>
            </a:r>
            <a:r>
              <a:rPr lang="en-US" dirty="0" smtClean="0">
                <a:solidFill>
                  <a:schemeClr val="accent6">
                    <a:lumMod val="60000"/>
                    <a:lumOff val="40000"/>
                  </a:schemeClr>
                </a:solidFill>
              </a:rPr>
              <a:t>Insertion Sort </a:t>
            </a:r>
            <a:r>
              <a:rPr lang="en-US" dirty="0" smtClean="0"/>
              <a:t>be </a:t>
            </a:r>
            <a:r>
              <a:rPr lang="en-US" dirty="0"/>
              <a:t>applied easily to </a:t>
            </a:r>
            <a:r>
              <a:rPr lang="en-US" dirty="0" smtClean="0"/>
              <a:t/>
            </a:r>
            <a:br>
              <a:rPr lang="en-US" dirty="0" smtClean="0"/>
            </a:br>
            <a:r>
              <a:rPr lang="en-US" dirty="0" smtClean="0"/>
              <a:t>sort items </a:t>
            </a:r>
            <a:r>
              <a:rPr lang="en-US" dirty="0"/>
              <a:t>within a </a:t>
            </a:r>
            <a:r>
              <a:rPr lang="en-US" dirty="0">
                <a:solidFill>
                  <a:srgbClr val="FF0000"/>
                </a:solidFill>
              </a:rPr>
              <a:t>linked list</a:t>
            </a:r>
            <a:r>
              <a:rPr lang="en-US" dirty="0"/>
              <a:t>?</a:t>
            </a:r>
            <a:br>
              <a:rPr lang="en-US" dirty="0"/>
            </a:br>
            <a:endParaRPr lang="en-US" sz="1400" dirty="0"/>
          </a:p>
          <a:p>
            <a:pPr algn="ctr"/>
            <a:r>
              <a:rPr lang="en-US" dirty="0"/>
              <a:t>Is </a:t>
            </a:r>
            <a:r>
              <a:rPr lang="en-US" dirty="0" smtClean="0">
                <a:solidFill>
                  <a:schemeClr val="accent6">
                    <a:lumMod val="60000"/>
                    <a:lumOff val="40000"/>
                  </a:schemeClr>
                </a:solidFill>
              </a:rPr>
              <a:t>Insertion Sort </a:t>
            </a:r>
            <a:r>
              <a:rPr lang="en-US" dirty="0"/>
              <a:t>a “</a:t>
            </a:r>
            <a:r>
              <a:rPr lang="en-US" dirty="0">
                <a:solidFill>
                  <a:srgbClr val="FF0000"/>
                </a:solidFill>
              </a:rPr>
              <a:t>stable</a:t>
            </a:r>
            <a:r>
              <a:rPr lang="en-US" dirty="0"/>
              <a:t>” sort?</a:t>
            </a:r>
            <a:br>
              <a:rPr lang="en-US" dirty="0"/>
            </a:br>
            <a:endParaRPr lang="en-US" dirty="0"/>
          </a:p>
          <a:p>
            <a:pPr algn="ctr"/>
            <a:r>
              <a:rPr lang="en-US" dirty="0">
                <a:solidFill>
                  <a:srgbClr val="FF0000"/>
                </a:solidFill>
              </a:rPr>
              <a:t>When</a:t>
            </a:r>
            <a:r>
              <a:rPr lang="en-US" dirty="0"/>
              <a:t> might you use </a:t>
            </a:r>
            <a:r>
              <a:rPr lang="en-US" dirty="0" smtClean="0">
                <a:solidFill>
                  <a:schemeClr val="accent6">
                    <a:lumMod val="60000"/>
                    <a:lumOff val="40000"/>
                  </a:schemeClr>
                </a:solidFill>
              </a:rPr>
              <a:t>Insertion Sort</a:t>
            </a:r>
            <a:r>
              <a:rPr lang="en-US" dirty="0"/>
              <a:t>? </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r>
            <a:b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smtClean="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09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0956"/>
                                        </p:tgtEl>
                                        <p:attrNameLst>
                                          <p:attrName>style.visibility</p:attrName>
                                        </p:attrNameLst>
                                      </p:cBhvr>
                                      <p:to>
                                        <p:strVal val="visible"/>
                                      </p:to>
                                    </p:set>
                                    <p:animEffect transition="in" filter="fade">
                                      <p:cBhvr>
                                        <p:cTn id="11" dur="500"/>
                                        <p:tgtEl>
                                          <p:spTgt spid="590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9094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2.77778E-6 -7.86309E-7 L -2.77778E-6 0.10638 " pathEditMode="relative" rAng="0" ptsTypes="AA">
                                      <p:cBhvr>
                                        <p:cTn id="19" dur="2000" fill="hold"/>
                                        <p:tgtEl>
                                          <p:spTgt spid="590954"/>
                                        </p:tgtEl>
                                        <p:attrNameLst>
                                          <p:attrName>ppt_x</p:attrName>
                                          <p:attrName>ppt_y</p:attrName>
                                        </p:attrNameLst>
                                      </p:cBhvr>
                                      <p:rCtr x="0" y="5319"/>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5909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00157 0.00092 L 0.02013 2.26642E-6 " pathEditMode="relative" rAng="0" ptsTypes="AA">
                                      <p:cBhvr>
                                        <p:cTn id="27" dur="2000" fill="hold"/>
                                        <p:tgtEl>
                                          <p:spTgt spid="590952"/>
                                        </p:tgtEl>
                                        <p:attrNameLst>
                                          <p:attrName>ppt_x</p:attrName>
                                          <p:attrName>ppt_y</p:attrName>
                                        </p:attrNameLst>
                                      </p:cBhvr>
                                      <p:rCtr x="1076" y="-46"/>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9094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4.44444E-6 0.10638 L -0.02187 0.10638 L -0.02187 0.00046 " pathEditMode="relative" rAng="0" ptsTypes="AAA">
                                      <p:cBhvr>
                                        <p:cTn id="35" dur="2000" fill="hold"/>
                                        <p:tgtEl>
                                          <p:spTgt spid="590954"/>
                                        </p:tgtEl>
                                        <p:attrNameLst>
                                          <p:attrName>ppt_x</p:attrName>
                                          <p:attrName>ppt_y</p:attrName>
                                        </p:attrNameLst>
                                      </p:cBhvr>
                                      <p:rCtr x="-1094" y="-529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4">
                                            <p:bg/>
                                          </p:spTgt>
                                        </p:tgtEl>
                                        <p:attrNameLst>
                                          <p:attrName>style.visibility</p:attrName>
                                        </p:attrNameLst>
                                      </p:cBhvr>
                                      <p:to>
                                        <p:strVal val="visible"/>
                                      </p:to>
                                    </p:set>
                                    <p:animEffect transition="in" filter="wipe(down)">
                                      <p:cBhvr>
                                        <p:cTn id="40" dur="500"/>
                                        <p:tgtEl>
                                          <p:spTgt spid="34">
                                            <p:bg/>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956" grpId="0" animBg="1"/>
      <p:bldP spid="34" grpId="0" uiExpand="1"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08CF94-8AEA-411E-BE19-42FE6FA9FA0D}" type="slidenum">
              <a:rPr lang="en-US"/>
              <a:pPr/>
              <a:t>54</a:t>
            </a:fld>
            <a:endParaRPr lang="en-US"/>
          </a:p>
        </p:txBody>
      </p:sp>
      <p:sp>
        <p:nvSpPr>
          <p:cNvPr id="731138" name="Rectangle 2"/>
          <p:cNvSpPr>
            <a:spLocks noGrp="1" noChangeArrowheads="1"/>
          </p:cNvSpPr>
          <p:nvPr>
            <p:ph type="title"/>
          </p:nvPr>
        </p:nvSpPr>
        <p:spPr/>
        <p:txBody>
          <a:bodyPr/>
          <a:lstStyle/>
          <a:p>
            <a:r>
              <a:rPr lang="en-US"/>
              <a:t>Sorting Intermission</a:t>
            </a:r>
          </a:p>
        </p:txBody>
      </p:sp>
      <p:sp>
        <p:nvSpPr>
          <p:cNvPr id="731143" name="Text Box 7"/>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sp>
        <p:nvSpPr>
          <p:cNvPr id="731144" name="Text Box 8"/>
          <p:cNvSpPr txBox="1">
            <a:spLocks noChangeArrowheads="1"/>
          </p:cNvSpPr>
          <p:nvPr/>
        </p:nvSpPr>
        <p:spPr bwMode="auto">
          <a:xfrm>
            <a:off x="-804863" y="4225925"/>
            <a:ext cx="252413"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 </a:t>
            </a:r>
          </a:p>
        </p:txBody>
      </p:sp>
      <p:pic>
        <p:nvPicPr>
          <p:cNvPr id="731145" name="Picture 9" descr="kid-mad-about-yoghurt"/>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613" y="1398588"/>
            <a:ext cx="5375275"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1144"/>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we_interrupt.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1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3E684F1E-1BB3-4E07-9898-B9A8B8B05F9D}" type="slidenum">
              <a:rPr lang="en-US"/>
              <a:pPr/>
              <a:t>55</a:t>
            </a:fld>
            <a:endParaRPr lang="en-US"/>
          </a:p>
        </p:txBody>
      </p:sp>
      <p:sp>
        <p:nvSpPr>
          <p:cNvPr id="645122" name="Rectangle 2"/>
          <p:cNvSpPr>
            <a:spLocks noGrp="1" noChangeArrowheads="1"/>
          </p:cNvSpPr>
          <p:nvPr>
            <p:ph type="title"/>
          </p:nvPr>
        </p:nvSpPr>
        <p:spPr>
          <a:xfrm>
            <a:off x="1219200" y="0"/>
            <a:ext cx="7772400" cy="1143000"/>
          </a:xfrm>
        </p:spPr>
        <p:txBody>
          <a:bodyPr/>
          <a:lstStyle/>
          <a:p>
            <a:r>
              <a:rPr lang="en-US"/>
              <a:t>         Sort</a:t>
            </a:r>
          </a:p>
        </p:txBody>
      </p:sp>
      <p:pic>
        <p:nvPicPr>
          <p:cNvPr id="645125" name="Picture 5" descr="MCj0232434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2590800" y="76200"/>
            <a:ext cx="2638425" cy="189706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MSj0156.wav">
            <a:hlinkClick r:id="" action="ppaction://media"/>
          </p:cNvPr>
          <p:cNvPicPr>
            <a:picLocks noRot="1" noChangeAspect="1" noChangeArrowheads="1"/>
          </p:cNvPicPr>
          <p:nvPr>
            <a:wavAudioFile r:embed="rId1" name="MSj03883520000[1].wav"/>
          </p:nvPr>
        </p:nvPicPr>
        <p:blipFill>
          <a:blip r:embed="rId5" cstate="print">
            <a:extLst>
              <a:ext uri="{28A0092B-C50C-407E-A947-70E740481C1C}">
                <a14:useLocalDpi xmlns:a14="http://schemas.microsoft.com/office/drawing/2010/main" val="0"/>
              </a:ext>
            </a:extLst>
          </a:blip>
          <a:srcRect/>
          <a:stretch>
            <a:fillRect/>
          </a:stretch>
        </p:blipFill>
        <p:spPr bwMode="auto">
          <a:xfrm>
            <a:off x="10058400" y="3810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45127" name="Text Box 7"/>
          <p:cNvSpPr txBox="1">
            <a:spLocks noChangeArrowheads="1"/>
          </p:cNvSpPr>
          <p:nvPr/>
        </p:nvSpPr>
        <p:spPr bwMode="auto">
          <a:xfrm>
            <a:off x="0" y="381000"/>
            <a:ext cx="274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Everyone loves to make fun of the:</a:t>
            </a:r>
          </a:p>
        </p:txBody>
      </p:sp>
      <p:sp>
        <p:nvSpPr>
          <p:cNvPr id="645129" name="Text Box 9"/>
          <p:cNvSpPr txBox="1">
            <a:spLocks noChangeArrowheads="1"/>
          </p:cNvSpPr>
          <p:nvPr/>
        </p:nvSpPr>
        <p:spPr bwMode="auto">
          <a:xfrm>
            <a:off x="6705600" y="228600"/>
            <a:ext cx="24384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But it’s actually quite simple… And sometimes simple is good!</a:t>
            </a:r>
          </a:p>
        </p:txBody>
      </p:sp>
      <p:sp>
        <p:nvSpPr>
          <p:cNvPr id="645130" name="Text Box 10"/>
          <p:cNvSpPr txBox="1">
            <a:spLocks noChangeArrowheads="1"/>
          </p:cNvSpPr>
          <p:nvPr/>
        </p:nvSpPr>
        <p:spPr bwMode="auto">
          <a:xfrm>
            <a:off x="2895600" y="1905000"/>
            <a:ext cx="40386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what’s the algorithm?</a:t>
            </a:r>
          </a:p>
        </p:txBody>
      </p:sp>
      <p:sp>
        <p:nvSpPr>
          <p:cNvPr id="645131" name="Text Box 11"/>
          <p:cNvSpPr txBox="1">
            <a:spLocks noChangeArrowheads="1"/>
          </p:cNvSpPr>
          <p:nvPr/>
        </p:nvSpPr>
        <p:spPr bwMode="auto">
          <a:xfrm>
            <a:off x="533400" y="2574925"/>
            <a:ext cx="8305800"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Start at the top element of your array</a:t>
            </a:r>
          </a:p>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 A[0] and A[1]</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5132" name="Text Box 12"/>
          <p:cNvSpPr txBox="1">
            <a:spLocks noChangeArrowheads="1"/>
          </p:cNvSpPr>
          <p:nvPr/>
        </p:nvSpPr>
        <p:spPr bwMode="auto">
          <a:xfrm>
            <a:off x="533400" y="3962400"/>
            <a:ext cx="8305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Then </a:t>
            </a:r>
            <a:r>
              <a:rPr lang="en-US" sz="2000">
                <a:solidFill>
                  <a:schemeClr val="accent2"/>
                </a:solidFill>
              </a:rPr>
              <a:t>advance </a:t>
            </a:r>
            <a:r>
              <a:rPr lang="en-US" sz="2000">
                <a:solidFill>
                  <a:schemeClr val="tx1"/>
                </a:solidFill>
              </a:rPr>
              <a:t>one element in your array</a:t>
            </a:r>
          </a:p>
          <a:p>
            <a:pPr algn="ctr"/>
            <a:r>
              <a:rPr lang="en-US" sz="2000">
                <a:solidFill>
                  <a:schemeClr val="accent2"/>
                </a:solidFill>
              </a:rPr>
              <a:t>Compare</a:t>
            </a:r>
            <a:r>
              <a:rPr lang="en-US" sz="2000">
                <a:solidFill>
                  <a:schemeClr val="tx1"/>
                </a:solidFill>
              </a:rPr>
              <a:t> these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5133" name="Text Box 13"/>
          <p:cNvSpPr txBox="1">
            <a:spLocks noChangeArrowheads="1"/>
          </p:cNvSpPr>
          <p:nvPr/>
        </p:nvSpPr>
        <p:spPr bwMode="auto">
          <a:xfrm>
            <a:off x="533400" y="5257800"/>
            <a:ext cx="83058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Repeat</a:t>
            </a:r>
            <a:r>
              <a:rPr lang="en-US" sz="2000">
                <a:solidFill>
                  <a:schemeClr val="tx1"/>
                </a:solidFill>
              </a:rPr>
              <a:t> this process until you </a:t>
            </a:r>
            <a:r>
              <a:rPr lang="en-US" sz="2000">
                <a:solidFill>
                  <a:schemeClr val="accent2"/>
                </a:solidFill>
              </a:rPr>
              <a:t>hit the end</a:t>
            </a:r>
            <a:r>
              <a:rPr lang="en-US" sz="2000">
                <a:solidFill>
                  <a:schemeClr val="tx1"/>
                </a:solidFill>
              </a:rPr>
              <a:t> of the array</a:t>
            </a:r>
          </a:p>
        </p:txBody>
      </p:sp>
      <p:sp>
        <p:nvSpPr>
          <p:cNvPr id="645134" name="Text Box 14"/>
          <p:cNvSpPr txBox="1">
            <a:spLocks noChangeArrowheads="1"/>
          </p:cNvSpPr>
          <p:nvPr/>
        </p:nvSpPr>
        <p:spPr bwMode="auto">
          <a:xfrm>
            <a:off x="609600" y="58674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br>
              <a:rPr lang="en-US" sz="2000">
                <a:solidFill>
                  <a:schemeClr val="tx1"/>
                </a:solidFill>
              </a:rPr>
            </a:br>
            <a:r>
              <a:rPr lang="en-US" sz="2000">
                <a:solidFill>
                  <a:srgbClr val="A50021"/>
                </a:solidFill>
              </a:rPr>
              <a:t>repeat the whole process</a:t>
            </a:r>
            <a:r>
              <a:rPr lang="en-US" sz="2000">
                <a:solidFill>
                  <a:schemeClr val="tx1"/>
                </a:solidFill>
              </a:rPr>
              <a:t> again!</a:t>
            </a:r>
          </a:p>
        </p:txBody>
      </p:sp>
      <p:sp>
        <p:nvSpPr>
          <p:cNvPr id="645135" name="Text Box 15"/>
          <p:cNvSpPr txBox="1">
            <a:spLocks noChangeArrowheads="1"/>
          </p:cNvSpPr>
          <p:nvPr/>
        </p:nvSpPr>
        <p:spPr bwMode="auto">
          <a:xfrm>
            <a:off x="361950" y="4632325"/>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4000">
                <a:solidFill>
                  <a:schemeClr val="accent2"/>
                </a:solidFill>
              </a:rPr>
              <a:t>...</a:t>
            </a:r>
            <a:endParaRPr lang="en-US"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11" fill="hold"/>
                                        <p:tgtEl>
                                          <p:spTgt spid="64512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39" fill="hold" display="0">
                  <p:stCondLst>
                    <p:cond delay="indefinite"/>
                  </p:stCondLst>
                  <p:endCondLst>
                    <p:cond evt="onNext" delay="0">
                      <p:tgtEl>
                        <p:sldTgt/>
                      </p:tgtEl>
                    </p:cond>
                    <p:cond evt="onPrev" delay="0">
                      <p:tgtEl>
                        <p:sldTgt/>
                      </p:tgtEl>
                    </p:cond>
                    <p:cond evt="onStopAudio" delay="0">
                      <p:tgtEl>
                        <p:sldTgt/>
                      </p:tgtEl>
                    </p:cond>
                  </p:endCondLst>
                </p:cTn>
                <p:tgtEl>
                  <p:spTgt spid="645126"/>
                </p:tgtEl>
              </p:cMediaNode>
            </p:audio>
          </p:childTnLst>
        </p:cTn>
      </p:par>
    </p:tnLst>
    <p:bldLst>
      <p:bldP spid="645127" grpId="0"/>
      <p:bldP spid="645129" grpId="0"/>
      <p:bldP spid="645130" grpId="0"/>
      <p:bldP spid="645131" grpId="0"/>
      <p:bldP spid="645132" grpId="0"/>
      <p:bldP spid="645133" grpId="0"/>
      <p:bldP spid="645134" grpId="0"/>
      <p:bldP spid="6451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7A07C452-EAE9-4537-856A-42BC9152C2D1}" type="slidenum">
              <a:rPr lang="en-US"/>
              <a:pPr/>
              <a:t>56</a:t>
            </a:fld>
            <a:endParaRPr lang="en-US"/>
          </a:p>
        </p:txBody>
      </p:sp>
      <p:sp>
        <p:nvSpPr>
          <p:cNvPr id="649218"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49251" name="Group 35"/>
          <p:cNvGrpSpPr>
            <a:grpSpLocks/>
          </p:cNvGrpSpPr>
          <p:nvPr/>
        </p:nvGrpSpPr>
        <p:grpSpPr bwMode="auto">
          <a:xfrm>
            <a:off x="869950" y="5103813"/>
            <a:ext cx="1589088" cy="1536700"/>
            <a:chOff x="-624" y="4896"/>
            <a:chExt cx="1826" cy="1565"/>
          </a:xfrm>
        </p:grpSpPr>
        <p:pic>
          <p:nvPicPr>
            <p:cNvPr id="64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1" name="Rectangle 1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0"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2" name="Picture 1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0" name="Group 34"/>
          <p:cNvGrpSpPr>
            <a:grpSpLocks/>
          </p:cNvGrpSpPr>
          <p:nvPr/>
        </p:nvGrpSpPr>
        <p:grpSpPr bwMode="auto">
          <a:xfrm>
            <a:off x="866775" y="3462338"/>
            <a:ext cx="1668463" cy="1527175"/>
            <a:chOff x="-660" y="3330"/>
            <a:chExt cx="1917" cy="1555"/>
          </a:xfrm>
        </p:grpSpPr>
        <p:pic>
          <p:nvPicPr>
            <p:cNvPr id="6492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3" name="Rectangle 17"/>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4"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5"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6"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7"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3" name="Group 37"/>
          <p:cNvGrpSpPr>
            <a:grpSpLocks/>
          </p:cNvGrpSpPr>
          <p:nvPr/>
        </p:nvGrpSpPr>
        <p:grpSpPr bwMode="auto">
          <a:xfrm>
            <a:off x="814388" y="311150"/>
            <a:ext cx="1644650" cy="1522413"/>
            <a:chOff x="1735" y="4896"/>
            <a:chExt cx="1889" cy="1550"/>
          </a:xfrm>
        </p:grpSpPr>
        <p:pic>
          <p:nvPicPr>
            <p:cNvPr id="6492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0" name="Rectangle 24"/>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1" name="Picture 25"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2"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3"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4"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5" name="Picture 2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2" name="Group 36"/>
          <p:cNvGrpSpPr>
            <a:grpSpLocks/>
          </p:cNvGrpSpPr>
          <p:nvPr/>
        </p:nvGrpSpPr>
        <p:grpSpPr bwMode="auto">
          <a:xfrm>
            <a:off x="903288" y="1906588"/>
            <a:ext cx="1517650" cy="1509712"/>
            <a:chOff x="2352" y="2928"/>
            <a:chExt cx="1744" cy="1538"/>
          </a:xfrm>
        </p:grpSpPr>
        <p:pic>
          <p:nvPicPr>
            <p:cNvPr id="64922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6" name="Rectangle 30"/>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7" name="Picture 3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8" name="Picture 3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9" name="Picture 3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49254" name="Text Box 38"/>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9256" name="Text Box 4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49260" name="Text Box 44"/>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49266" name="Group 50"/>
          <p:cNvGrpSpPr>
            <a:grpSpLocks/>
          </p:cNvGrpSpPr>
          <p:nvPr/>
        </p:nvGrpSpPr>
        <p:grpSpPr bwMode="auto">
          <a:xfrm>
            <a:off x="0" y="982663"/>
            <a:ext cx="901700" cy="1533525"/>
            <a:chOff x="0" y="619"/>
            <a:chExt cx="568" cy="966"/>
          </a:xfrm>
        </p:grpSpPr>
        <p:sp>
          <p:nvSpPr>
            <p:cNvPr id="649263" name="Text Box 47"/>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49264" name="Line 48"/>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65" name="Line 49"/>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68" name="Text Box 52"/>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69" name="Text Box 53"/>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70" name="Text Box 54"/>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49271" name="Group 55"/>
          <p:cNvGrpSpPr>
            <a:grpSpLocks/>
          </p:cNvGrpSpPr>
          <p:nvPr/>
        </p:nvGrpSpPr>
        <p:grpSpPr bwMode="auto">
          <a:xfrm>
            <a:off x="2743200" y="1066800"/>
            <a:ext cx="1254125" cy="1249363"/>
            <a:chOff x="1766" y="5069"/>
            <a:chExt cx="790" cy="787"/>
          </a:xfrm>
        </p:grpSpPr>
        <p:sp>
          <p:nvSpPr>
            <p:cNvPr id="649272" name="Text Box 56"/>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49273" name="Rectangle 57"/>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9278" name="Picture 62"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92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49253"/>
                                        </p:tgtEl>
                                        <p:attrNameLst>
                                          <p:attrName>style.visibility</p:attrName>
                                        </p:attrNameLst>
                                      </p:cBhvr>
                                      <p:to>
                                        <p:strVal val="visible"/>
                                      </p:to>
                                    </p:set>
                                    <p:anim calcmode="lin" valueType="num">
                                      <p:cBhvr additive="base">
                                        <p:cTn id="11" dur="500" fill="hold"/>
                                        <p:tgtEl>
                                          <p:spTgt spid="649253"/>
                                        </p:tgtEl>
                                        <p:attrNameLst>
                                          <p:attrName>ppt_x</p:attrName>
                                        </p:attrNameLst>
                                      </p:cBhvr>
                                      <p:tavLst>
                                        <p:tav tm="0">
                                          <p:val>
                                            <p:strVal val="0-#ppt_w/2"/>
                                          </p:val>
                                        </p:tav>
                                        <p:tav tm="100000">
                                          <p:val>
                                            <p:strVal val="#ppt_x"/>
                                          </p:val>
                                        </p:tav>
                                      </p:tavLst>
                                    </p:anim>
                                    <p:anim calcmode="lin" valueType="num">
                                      <p:cBhvr additive="base">
                                        <p:cTn id="12" dur="500" fill="hold"/>
                                        <p:tgtEl>
                                          <p:spTgt spid="64925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649252"/>
                                        </p:tgtEl>
                                        <p:attrNameLst>
                                          <p:attrName>style.visibility</p:attrName>
                                        </p:attrNameLst>
                                      </p:cBhvr>
                                      <p:to>
                                        <p:strVal val="visible"/>
                                      </p:to>
                                    </p:set>
                                    <p:anim calcmode="lin" valueType="num">
                                      <p:cBhvr additive="base">
                                        <p:cTn id="16" dur="500" fill="hold"/>
                                        <p:tgtEl>
                                          <p:spTgt spid="649252"/>
                                        </p:tgtEl>
                                        <p:attrNameLst>
                                          <p:attrName>ppt_x</p:attrName>
                                        </p:attrNameLst>
                                      </p:cBhvr>
                                      <p:tavLst>
                                        <p:tav tm="0">
                                          <p:val>
                                            <p:strVal val="0-#ppt_w/2"/>
                                          </p:val>
                                        </p:tav>
                                        <p:tav tm="100000">
                                          <p:val>
                                            <p:strVal val="#ppt_x"/>
                                          </p:val>
                                        </p:tav>
                                      </p:tavLst>
                                    </p:anim>
                                    <p:anim calcmode="lin" valueType="num">
                                      <p:cBhvr additive="base">
                                        <p:cTn id="17" dur="500" fill="hold"/>
                                        <p:tgtEl>
                                          <p:spTgt spid="64925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649250"/>
                                        </p:tgtEl>
                                        <p:attrNameLst>
                                          <p:attrName>style.visibility</p:attrName>
                                        </p:attrNameLst>
                                      </p:cBhvr>
                                      <p:to>
                                        <p:strVal val="visible"/>
                                      </p:to>
                                    </p:set>
                                    <p:anim calcmode="lin" valueType="num">
                                      <p:cBhvr additive="base">
                                        <p:cTn id="21" dur="500" fill="hold"/>
                                        <p:tgtEl>
                                          <p:spTgt spid="649250"/>
                                        </p:tgtEl>
                                        <p:attrNameLst>
                                          <p:attrName>ppt_x</p:attrName>
                                        </p:attrNameLst>
                                      </p:cBhvr>
                                      <p:tavLst>
                                        <p:tav tm="0">
                                          <p:val>
                                            <p:strVal val="0-#ppt_w/2"/>
                                          </p:val>
                                        </p:tav>
                                        <p:tav tm="100000">
                                          <p:val>
                                            <p:strVal val="#ppt_x"/>
                                          </p:val>
                                        </p:tav>
                                      </p:tavLst>
                                    </p:anim>
                                    <p:anim calcmode="lin" valueType="num">
                                      <p:cBhvr additive="base">
                                        <p:cTn id="22" dur="500" fill="hold"/>
                                        <p:tgtEl>
                                          <p:spTgt spid="64925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8" fill="hold" nodeType="afterEffect">
                                  <p:stCondLst>
                                    <p:cond delay="0"/>
                                  </p:stCondLst>
                                  <p:childTnLst>
                                    <p:set>
                                      <p:cBhvr>
                                        <p:cTn id="25" dur="1" fill="hold">
                                          <p:stCondLst>
                                            <p:cond delay="0"/>
                                          </p:stCondLst>
                                        </p:cTn>
                                        <p:tgtEl>
                                          <p:spTgt spid="649251"/>
                                        </p:tgtEl>
                                        <p:attrNameLst>
                                          <p:attrName>style.visibility</p:attrName>
                                        </p:attrNameLst>
                                      </p:cBhvr>
                                      <p:to>
                                        <p:strVal val="visible"/>
                                      </p:to>
                                    </p:set>
                                    <p:anim calcmode="lin" valueType="num">
                                      <p:cBhvr additive="base">
                                        <p:cTn id="26" dur="500" fill="hold"/>
                                        <p:tgtEl>
                                          <p:spTgt spid="649251"/>
                                        </p:tgtEl>
                                        <p:attrNameLst>
                                          <p:attrName>ppt_x</p:attrName>
                                        </p:attrNameLst>
                                      </p:cBhvr>
                                      <p:tavLst>
                                        <p:tav tm="0">
                                          <p:val>
                                            <p:strVal val="0-#ppt_w/2"/>
                                          </p:val>
                                        </p:tav>
                                        <p:tav tm="100000">
                                          <p:val>
                                            <p:strVal val="#ppt_x"/>
                                          </p:val>
                                        </p:tav>
                                      </p:tavLst>
                                    </p:anim>
                                    <p:anim calcmode="lin" valueType="num">
                                      <p:cBhvr additive="base">
                                        <p:cTn id="27" dur="500" fill="hold"/>
                                        <p:tgtEl>
                                          <p:spTgt spid="649251"/>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492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4925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4927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649266"/>
                                        </p:tgtEl>
                                        <p:attrNameLst>
                                          <p:attrName>style.visibility</p:attrName>
                                        </p:attrNameLst>
                                      </p:cBhvr>
                                      <p:to>
                                        <p:strVal val="visible"/>
                                      </p:to>
                                    </p:set>
                                    <p:anim calcmode="lin" valueType="num">
                                      <p:cBhvr additive="base">
                                        <p:cTn id="44" dur="500" fill="hold"/>
                                        <p:tgtEl>
                                          <p:spTgt spid="649266"/>
                                        </p:tgtEl>
                                        <p:attrNameLst>
                                          <p:attrName>ppt_x</p:attrName>
                                        </p:attrNameLst>
                                      </p:cBhvr>
                                      <p:tavLst>
                                        <p:tav tm="0">
                                          <p:val>
                                            <p:strVal val="0-#ppt_w/2"/>
                                          </p:val>
                                        </p:tav>
                                        <p:tav tm="100000">
                                          <p:val>
                                            <p:strVal val="#ppt_x"/>
                                          </p:val>
                                        </p:tav>
                                      </p:tavLst>
                                    </p:anim>
                                    <p:anim calcmode="lin" valueType="num">
                                      <p:cBhvr additive="base">
                                        <p:cTn id="45" dur="500" fill="hold"/>
                                        <p:tgtEl>
                                          <p:spTgt spid="64926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8" presetClass="path" presetSubtype="0" accel="50000" decel="50000" fill="hold" nodeType="clickEffect">
                                  <p:stCondLst>
                                    <p:cond delay="0"/>
                                  </p:stCondLst>
                                  <p:childTnLst>
                                    <p:animMotion origin="layout" path="M -3.05556E-6 4.54209E-6 L 0.03993 0.06151 C 0.04896 0.07446 0.054 0.09366 0.054 0.11378 C 0.054 0.13667 0.04896 0.15494 0.03993 0.1679 L -3.05556E-6 0.22964 " pathEditMode="relative" rAng="0" ptsTypes="FffFF">
                                      <p:cBhvr>
                                        <p:cTn id="49" dur="2000" fill="hold"/>
                                        <p:tgtEl>
                                          <p:spTgt spid="649253"/>
                                        </p:tgtEl>
                                        <p:attrNameLst>
                                          <p:attrName>ppt_x</p:attrName>
                                          <p:attrName>ppt_y</p:attrName>
                                        </p:attrNameLst>
                                      </p:cBhvr>
                                      <p:rCtr x="2691" y="11471"/>
                                    </p:animMotion>
                                  </p:childTnLst>
                                  <p:subTnLst>
                                    <p:audio>
                                      <p:cMediaNode>
                                        <p:cTn display="0" masterRel="sameClick">
                                          <p:stCondLst>
                                            <p:cond evt="begin" delay="0">
                                              <p:tn val="48"/>
                                            </p:cond>
                                          </p:stCondLst>
                                          <p:endCondLst>
                                            <p:cond evt="onStopAudio" delay="0">
                                              <p:tgtEl>
                                                <p:sldTgt/>
                                              </p:tgtEl>
                                            </p:cond>
                                          </p:endCondLst>
                                        </p:cTn>
                                        <p:tgtEl>
                                          <p:sndTgt r:embed="rId3" name="MSj03883520000[1].wav"/>
                                        </p:tgtEl>
                                      </p:cMediaNode>
                                    </p:audio>
                                  </p:subTnLst>
                                </p:cTn>
                              </p:par>
                              <p:par>
                                <p:cTn id="50" presetID="51" presetClass="path" presetSubtype="0" accel="50000" decel="50000" fill="hold" nodeType="withEffect">
                                  <p:stCondLst>
                                    <p:cond delay="0"/>
                                  </p:stCondLst>
                                  <p:childTnLst>
                                    <p:animMotion origin="layout" path="M -0.00278 -0.00185 L -0.04271 -0.06706 C -0.05174 -0.08094 -0.05677 -0.10129 -0.05677 -0.12257 C -0.05677 -0.14685 -0.05174 -0.16628 -0.04271 -0.18015 L -0.00278 -0.24514 " pathEditMode="relative" rAng="0" ptsTypes="FffFF">
                                      <p:cBhvr>
                                        <p:cTn id="51" dur="2000" fill="hold"/>
                                        <p:tgtEl>
                                          <p:spTgt spid="649252"/>
                                        </p:tgtEl>
                                        <p:attrNameLst>
                                          <p:attrName>ppt_x</p:attrName>
                                          <p:attrName>ppt_y</p:attrName>
                                        </p:attrNameLst>
                                      </p:cBhvr>
                                      <p:rCtr x="-2708" y="-12165"/>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649278"/>
                                        </p:tgtEl>
                                        <p:attrNameLst>
                                          <p:attrName>style.visibility</p:attrName>
                                        </p:attrNameLst>
                                      </p:cBhvr>
                                      <p:to>
                                        <p:strVal val="visible"/>
                                      </p:to>
                                    </p:set>
                                  </p:childTnLst>
                                </p:cTn>
                              </p:par>
                              <p:par>
                                <p:cTn id="56" presetID="26" presetClass="emph" presetSubtype="0" repeatCount="2000" fill="hold" nodeType="withEffect">
                                  <p:stCondLst>
                                    <p:cond delay="0"/>
                                  </p:stCondLst>
                                  <p:childTnLst>
                                    <p:animEffect transition="out" filter="fade">
                                      <p:cBhvr>
                                        <p:cTn id="57" dur="500" tmFilter="0, 0; .2, .5; .8, .5; 1, 0"/>
                                        <p:tgtEl>
                                          <p:spTgt spid="649278"/>
                                        </p:tgtEl>
                                      </p:cBhvr>
                                    </p:animEffect>
                                    <p:animScale>
                                      <p:cBhvr>
                                        <p:cTn id="58" dur="250" autoRev="1" fill="hold"/>
                                        <p:tgtEl>
                                          <p:spTgt spid="649278"/>
                                        </p:tgtEl>
                                      </p:cBhvr>
                                      <p:by x="105000" y="105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92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path" presetSubtype="0" accel="50000" decel="50000" fill="hold" nodeType="clickEffect">
                                  <p:stCondLst>
                                    <p:cond delay="0"/>
                                  </p:stCondLst>
                                  <p:childTnLst>
                                    <p:animMotion origin="layout" path="M 4.44444E-6 3.38575E-6 L -0.0007 0.24768 " pathEditMode="relative" rAng="0" ptsTypes="AA">
                                      <p:cBhvr>
                                        <p:cTn id="66" dur="2000" fill="hold"/>
                                        <p:tgtEl>
                                          <p:spTgt spid="649266"/>
                                        </p:tgtEl>
                                        <p:attrNameLst>
                                          <p:attrName>ppt_x</p:attrName>
                                          <p:attrName>ppt_y</p:attrName>
                                        </p:attrNameLst>
                                      </p:cBhvr>
                                      <p:rCtr x="-35" y="12373"/>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58" presetClass="path" presetSubtype="0" accel="50000" decel="50000" fill="hold" nodeType="clickEffect">
                                  <p:stCondLst>
                                    <p:cond delay="0"/>
                                  </p:stCondLst>
                                  <p:childTnLst>
                                    <p:animMotion origin="layout" path="M -3.05556E-6 0.22965 L 0.03993 0.29209 C 0.04896 0.30504 0.054 0.3247 0.054 0.34505 C 0.054 0.36841 0.04896 0.38714 0.03993 0.40009 L -3.05556E-6 0.46277 " pathEditMode="relative" rAng="0" ptsTypes="FffFF">
                                      <p:cBhvr>
                                        <p:cTn id="70" dur="2000" fill="hold"/>
                                        <p:tgtEl>
                                          <p:spTgt spid="649253"/>
                                        </p:tgtEl>
                                        <p:attrNameLst>
                                          <p:attrName>ppt_x</p:attrName>
                                          <p:attrName>ppt_y</p:attrName>
                                        </p:attrNameLst>
                                      </p:cBhvr>
                                      <p:rCtr x="2691" y="11656"/>
                                    </p:animMotion>
                                  </p:childTnLst>
                                  <p:subTnLst>
                                    <p:audio>
                                      <p:cMediaNode>
                                        <p:cTn display="0" masterRel="sameClick">
                                          <p:stCondLst>
                                            <p:cond evt="begin" delay="0">
                                              <p:tn val="69"/>
                                            </p:cond>
                                          </p:stCondLst>
                                          <p:endCondLst>
                                            <p:cond evt="onStopAudio" delay="0">
                                              <p:tgtEl>
                                                <p:sldTgt/>
                                              </p:tgtEl>
                                            </p:cond>
                                          </p:endCondLst>
                                        </p:cTn>
                                        <p:tgtEl>
                                          <p:sndTgt r:embed="rId3" name="MSj03883520000[1].wav"/>
                                        </p:tgtEl>
                                      </p:cMediaNode>
                                    </p:audio>
                                  </p:subTnLst>
                                </p:cTn>
                              </p:par>
                              <p:par>
                                <p:cTn id="71" presetID="51" presetClass="path" presetSubtype="0" accel="50000" decel="50000" fill="hold" nodeType="withEffect">
                                  <p:stCondLst>
                                    <p:cond delay="0"/>
                                  </p:stCondLst>
                                  <p:childTnLst>
                                    <p:animMotion origin="layout" path="M -0.00694 0.00323 L -0.04687 -0.06083 C -0.0559 -0.07424 -0.06094 -0.09413 -0.06094 -0.11494 C -0.06094 -0.13876 -0.0559 -0.15773 -0.04687 -0.17114 L -0.00694 -0.23497 " pathEditMode="relative" rAng="0" ptsTypes="FffFF">
                                      <p:cBhvr>
                                        <p:cTn id="72" dur="2000" fill="hold"/>
                                        <p:tgtEl>
                                          <p:spTgt spid="649250"/>
                                        </p:tgtEl>
                                        <p:attrNameLst>
                                          <p:attrName>ppt_x</p:attrName>
                                          <p:attrName>ppt_y</p:attrName>
                                        </p:attrNameLst>
                                      </p:cBhvr>
                                      <p:rCtr x="-2708" y="-11910"/>
                                    </p:animMotion>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926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0" presetClass="path" presetSubtype="0" accel="50000" decel="50000" fill="hold" nodeType="clickEffect">
                                  <p:stCondLst>
                                    <p:cond delay="0"/>
                                  </p:stCondLst>
                                  <p:childTnLst>
                                    <p:animMotion origin="layout" path="M -0.0007 0.24769 L -0.0007 0.4808 " pathEditMode="relative" ptsTypes="AA">
                                      <p:cBhvr>
                                        <p:cTn id="80" dur="2000" fill="hold"/>
                                        <p:tgtEl>
                                          <p:spTgt spid="649266"/>
                                        </p:tgtEl>
                                        <p:attrNameLst>
                                          <p:attrName>ppt_x</p:attrName>
                                          <p:attrName>ppt_y</p:attrName>
                                        </p:attrNameLst>
                                      </p:cBhvr>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58" presetClass="path" presetSubtype="0" accel="50000" decel="50000" fill="hold" nodeType="clickEffect">
                                  <p:stCondLst>
                                    <p:cond delay="0"/>
                                  </p:stCondLst>
                                  <p:childTnLst>
                                    <p:animMotion origin="layout" path="M -3.05556E-6 0.46276 L 0.03993 0.52567 C 0.04896 0.53885 0.054 0.55874 0.054 0.57909 C 0.054 0.60268 0.04896 0.62141 0.03993 0.63459 L -3.05556E-6 0.69796 " pathEditMode="relative" rAng="0" ptsTypes="FffFF">
                                      <p:cBhvr>
                                        <p:cTn id="84" dur="2000" fill="hold"/>
                                        <p:tgtEl>
                                          <p:spTgt spid="649253"/>
                                        </p:tgtEl>
                                        <p:attrNameLst>
                                          <p:attrName>ppt_x</p:attrName>
                                          <p:attrName>ppt_y</p:attrName>
                                        </p:attrNameLst>
                                      </p:cBhvr>
                                      <p:rCtr x="2691" y="11748"/>
                                    </p:animMotion>
                                  </p:childTnLst>
                                  <p:subTnLst>
                                    <p:audio>
                                      <p:cMediaNode>
                                        <p:cTn display="0" masterRel="sameClick">
                                          <p:stCondLst>
                                            <p:cond evt="begin" delay="0">
                                              <p:tn val="83"/>
                                            </p:cond>
                                          </p:stCondLst>
                                          <p:endCondLst>
                                            <p:cond evt="onStopAudio" delay="0">
                                              <p:tgtEl>
                                                <p:sldTgt/>
                                              </p:tgtEl>
                                            </p:cond>
                                          </p:endCondLst>
                                        </p:cTn>
                                        <p:tgtEl>
                                          <p:sndTgt r:embed="rId3" name="MSj03883520000[1].wav"/>
                                        </p:tgtEl>
                                      </p:cMediaNode>
                                    </p:audio>
                                  </p:subTnLst>
                                </p:cTn>
                              </p:par>
                              <p:par>
                                <p:cTn id="85" presetID="51" presetClass="path" presetSubtype="0" accel="50000" decel="50000" fill="hold" nodeType="withEffect">
                                  <p:stCondLst>
                                    <p:cond delay="0"/>
                                  </p:stCondLst>
                                  <p:childTnLst>
                                    <p:animMotion origin="layout" path="M -0.00296 -0.00139 L -0.04289 -0.06476 C -0.05191 -0.07817 -0.05695 -0.09806 -0.05695 -0.11864 C -0.05695 -0.14223 -0.05191 -0.1612 -0.04289 -0.17461 L -0.00296 -0.23775 " pathEditMode="relative" rAng="0" ptsTypes="FffFF">
                                      <p:cBhvr>
                                        <p:cTn id="86" dur="2000" fill="hold"/>
                                        <p:tgtEl>
                                          <p:spTgt spid="649251"/>
                                        </p:tgtEl>
                                        <p:attrNameLst>
                                          <p:attrName>ppt_x</p:attrName>
                                          <p:attrName>ppt_y</p:attrName>
                                        </p:attrNameLst>
                                      </p:cBhvr>
                                      <p:rCtr x="-2708" y="-11818"/>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49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54" grpId="0"/>
      <p:bldP spid="649256" grpId="0"/>
      <p:bldP spid="649260" grpId="0"/>
      <p:bldP spid="649268" grpId="0"/>
      <p:bldP spid="649269" grpId="0"/>
      <p:bldP spid="6492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D27BE976-E10F-4914-B94A-29085E6040DA}" type="slidenum">
              <a:rPr lang="en-US"/>
              <a:pPr/>
              <a:t>57</a:t>
            </a:fld>
            <a:endParaRPr lang="en-US"/>
          </a:p>
        </p:txBody>
      </p:sp>
      <p:sp>
        <p:nvSpPr>
          <p:cNvPr id="651266"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1267" name="Group 3"/>
          <p:cNvGrpSpPr>
            <a:grpSpLocks/>
          </p:cNvGrpSpPr>
          <p:nvPr/>
        </p:nvGrpSpPr>
        <p:grpSpPr bwMode="auto">
          <a:xfrm>
            <a:off x="869950" y="3473450"/>
            <a:ext cx="1589088" cy="1536700"/>
            <a:chOff x="-624" y="4896"/>
            <a:chExt cx="1826" cy="1565"/>
          </a:xfrm>
        </p:grpSpPr>
        <p:pic>
          <p:nvPicPr>
            <p:cNvPr id="65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69"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0"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1"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2" name="Group 8"/>
          <p:cNvGrpSpPr>
            <a:grpSpLocks/>
          </p:cNvGrpSpPr>
          <p:nvPr/>
        </p:nvGrpSpPr>
        <p:grpSpPr bwMode="auto">
          <a:xfrm>
            <a:off x="852488" y="1860550"/>
            <a:ext cx="1668462" cy="1527175"/>
            <a:chOff x="-660" y="3330"/>
            <a:chExt cx="1917" cy="1555"/>
          </a:xfrm>
        </p:grpSpPr>
        <p:pic>
          <p:nvPicPr>
            <p:cNvPr id="6512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74"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5"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6"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7"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8"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9" name="Group 15"/>
          <p:cNvGrpSpPr>
            <a:grpSpLocks/>
          </p:cNvGrpSpPr>
          <p:nvPr/>
        </p:nvGrpSpPr>
        <p:grpSpPr bwMode="auto">
          <a:xfrm>
            <a:off x="866775" y="5105400"/>
            <a:ext cx="1644650" cy="1522413"/>
            <a:chOff x="1735" y="4896"/>
            <a:chExt cx="1889" cy="1550"/>
          </a:xfrm>
        </p:grpSpPr>
        <p:pic>
          <p:nvPicPr>
            <p:cNvPr id="651280"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1"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82"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3"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4"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5"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6"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87" name="Group 23"/>
          <p:cNvGrpSpPr>
            <a:grpSpLocks/>
          </p:cNvGrpSpPr>
          <p:nvPr/>
        </p:nvGrpSpPr>
        <p:grpSpPr bwMode="auto">
          <a:xfrm>
            <a:off x="874713" y="219075"/>
            <a:ext cx="1517650" cy="1509713"/>
            <a:chOff x="2352" y="2928"/>
            <a:chExt cx="1744" cy="1538"/>
          </a:xfrm>
        </p:grpSpPr>
        <p:pic>
          <p:nvPicPr>
            <p:cNvPr id="651288"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9"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90"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1"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2"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1293"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1294"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1295"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1296" name="Group 32"/>
          <p:cNvGrpSpPr>
            <a:grpSpLocks/>
          </p:cNvGrpSpPr>
          <p:nvPr/>
        </p:nvGrpSpPr>
        <p:grpSpPr bwMode="auto">
          <a:xfrm>
            <a:off x="0" y="4238625"/>
            <a:ext cx="901700" cy="1533525"/>
            <a:chOff x="0" y="619"/>
            <a:chExt cx="568" cy="966"/>
          </a:xfrm>
        </p:grpSpPr>
        <p:sp>
          <p:nvSpPr>
            <p:cNvPr id="651297"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1298"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99"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1300"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1"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2"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1303" name="Group 39"/>
          <p:cNvGrpSpPr>
            <a:grpSpLocks/>
          </p:cNvGrpSpPr>
          <p:nvPr/>
        </p:nvGrpSpPr>
        <p:grpSpPr bwMode="auto">
          <a:xfrm>
            <a:off x="2743200" y="1066800"/>
            <a:ext cx="1254125" cy="1249363"/>
            <a:chOff x="1766" y="5069"/>
            <a:chExt cx="790" cy="787"/>
          </a:xfrm>
        </p:grpSpPr>
        <p:sp>
          <p:nvSpPr>
            <p:cNvPr id="651304"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1305"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1307"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1296"/>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1300"/>
                                        </p:tgtEl>
                                      </p:cBhvr>
                                    </p:animEffect>
                                    <p:set>
                                      <p:cBhvr>
                                        <p:cTn id="11" dur="1" fill="hold">
                                          <p:stCondLst>
                                            <p:cond delay="499"/>
                                          </p:stCondLst>
                                        </p:cTn>
                                        <p:tgtEl>
                                          <p:spTgt spid="65130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1301"/>
                                        </p:tgtEl>
                                      </p:cBhvr>
                                    </p:animEffect>
                                    <p:set>
                                      <p:cBhvr>
                                        <p:cTn id="14" dur="1" fill="hold">
                                          <p:stCondLst>
                                            <p:cond delay="499"/>
                                          </p:stCondLst>
                                        </p:cTn>
                                        <p:tgtEl>
                                          <p:spTgt spid="65130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1302"/>
                                        </p:tgtEl>
                                      </p:cBhvr>
                                    </p:animEffect>
                                    <p:set>
                                      <p:cBhvr>
                                        <p:cTn id="17" dur="1" fill="hold">
                                          <p:stCondLst>
                                            <p:cond delay="499"/>
                                          </p:stCondLst>
                                        </p:cTn>
                                        <p:tgtEl>
                                          <p:spTgt spid="65130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130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1296"/>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58" presetClass="path" presetSubtype="0" accel="50000" decel="50000" fill="hold" nodeType="clickEffect">
                                  <p:stCondLst>
                                    <p:cond delay="0"/>
                                  </p:stCondLst>
                                  <p:childTnLst>
                                    <p:animMotion origin="layout" path="M 5E-6 8.60315E-7 L 0.03542 0.06314 C 0.04341 0.07655 0.04792 0.09644 0.04792 0.11702 C 0.04792 0.14084 0.04341 0.15957 0.03542 0.17299 L 5E-6 0.23659 " pathEditMode="relative" rAng="0" ptsTypes="FffFF">
                                      <p:cBhvr>
                                        <p:cTn id="29" dur="2000" fill="hold"/>
                                        <p:tgtEl>
                                          <p:spTgt spid="651272"/>
                                        </p:tgtEl>
                                        <p:attrNameLst>
                                          <p:attrName>ppt_x</p:attrName>
                                          <p:attrName>ppt_y</p:attrName>
                                        </p:attrNameLst>
                                      </p:cBhvr>
                                      <p:rCtr x="2396" y="11818"/>
                                    </p:animMotion>
                                  </p:childTnLst>
                                  <p:subTnLst>
                                    <p:audio>
                                      <p:cMediaNode>
                                        <p:cTn display="0" masterRel="sameClick">
                                          <p:stCondLst>
                                            <p:cond evt="begin" delay="0">
                                              <p:tn val="28"/>
                                            </p:cond>
                                          </p:stCondLst>
                                          <p:endCondLst>
                                            <p:cond evt="onStopAudio" delay="0">
                                              <p:tgtEl>
                                                <p:sldTgt/>
                                              </p:tgtEl>
                                            </p:cond>
                                          </p:endCondLst>
                                        </p:cTn>
                                        <p:tgtEl>
                                          <p:sndTgt r:embed="rId3" name="MSj03883520000[1].wav"/>
                                        </p:tgtEl>
                                      </p:cMediaNode>
                                    </p:audio>
                                  </p:subTnLst>
                                </p:cTn>
                              </p:par>
                              <p:par>
                                <p:cTn id="30" presetID="51" presetClass="path" presetSubtype="0" accel="50000" decel="50000" fill="hold" nodeType="withEffect">
                                  <p:stCondLst>
                                    <p:cond delay="0"/>
                                  </p:stCondLst>
                                  <p:childTnLst>
                                    <p:animMotion origin="layout" path="M 0.00244 0.00647 L -0.0375 -0.0569 C -0.04652 -0.07008 -0.05156 -0.08997 -0.05156 -0.11055 C -0.05156 -0.13414 -0.04652 -0.1531 -0.0375 -0.16628 L 0.00244 -0.22942 " pathEditMode="relative" rAng="0" ptsTypes="FffFF">
                                      <p:cBhvr>
                                        <p:cTn id="31" dur="2000" fill="hold"/>
                                        <p:tgtEl>
                                          <p:spTgt spid="651267"/>
                                        </p:tgtEl>
                                        <p:attrNameLst>
                                          <p:attrName>ppt_x</p:attrName>
                                          <p:attrName>ppt_y</p:attrName>
                                        </p:attrNameLst>
                                      </p:cBhvr>
                                      <p:rCtr x="-2708" y="-11795"/>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651307"/>
                                        </p:tgtEl>
                                        <p:attrNameLst>
                                          <p:attrName>style.visibility</p:attrName>
                                        </p:attrNameLst>
                                      </p:cBhvr>
                                      <p:to>
                                        <p:strVal val="visible"/>
                                      </p:to>
                                    </p:set>
                                  </p:childTnLst>
                                </p:cTn>
                              </p:par>
                              <p:par>
                                <p:cTn id="36" presetID="26" presetClass="emph" presetSubtype="0" repeatCount="2000" fill="hold" nodeType="withEffect">
                                  <p:stCondLst>
                                    <p:cond delay="0"/>
                                  </p:stCondLst>
                                  <p:childTnLst>
                                    <p:animEffect transition="out" filter="fade">
                                      <p:cBhvr>
                                        <p:cTn id="37" dur="500" tmFilter="0, 0; .2, .5; .8, .5; 1, 0"/>
                                        <p:tgtEl>
                                          <p:spTgt spid="651307"/>
                                        </p:tgtEl>
                                      </p:cBhvr>
                                    </p:animEffect>
                                    <p:animScale>
                                      <p:cBhvr>
                                        <p:cTn id="38" dur="250" autoRev="1" fill="hold"/>
                                        <p:tgtEl>
                                          <p:spTgt spid="651307"/>
                                        </p:tgtEl>
                                      </p:cBhvr>
                                      <p:by x="105000" y="105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13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1296"/>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00" grpId="0"/>
      <p:bldP spid="651300" grpId="1"/>
      <p:bldP spid="651301" grpId="0"/>
      <p:bldP spid="651301" grpId="1"/>
      <p:bldP spid="651302" grpId="0"/>
      <p:bldP spid="65130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1C98A795-F295-4C1E-A29C-F8ADB4BCE3F4}" type="slidenum">
              <a:rPr lang="en-US"/>
              <a:pPr/>
              <a:t>58</a:t>
            </a:fld>
            <a:endParaRPr lang="en-US"/>
          </a:p>
        </p:txBody>
      </p:sp>
      <p:sp>
        <p:nvSpPr>
          <p:cNvPr id="653314"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3315" name="Group 3"/>
          <p:cNvGrpSpPr>
            <a:grpSpLocks/>
          </p:cNvGrpSpPr>
          <p:nvPr/>
        </p:nvGrpSpPr>
        <p:grpSpPr bwMode="auto">
          <a:xfrm>
            <a:off x="855663" y="1822450"/>
            <a:ext cx="1589087" cy="1536700"/>
            <a:chOff x="-624" y="4896"/>
            <a:chExt cx="1826" cy="1565"/>
          </a:xfrm>
        </p:grpSpPr>
        <p:pic>
          <p:nvPicPr>
            <p:cNvPr id="65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7"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18"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19"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0" name="Group 8"/>
          <p:cNvGrpSpPr>
            <a:grpSpLocks/>
          </p:cNvGrpSpPr>
          <p:nvPr/>
        </p:nvGrpSpPr>
        <p:grpSpPr bwMode="auto">
          <a:xfrm>
            <a:off x="858838" y="3455988"/>
            <a:ext cx="1668462" cy="1527175"/>
            <a:chOff x="-660" y="3330"/>
            <a:chExt cx="1917" cy="1555"/>
          </a:xfrm>
        </p:grpSpPr>
        <p:pic>
          <p:nvPicPr>
            <p:cNvPr id="65332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2"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23"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4"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5"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6"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7" name="Group 15"/>
          <p:cNvGrpSpPr>
            <a:grpSpLocks/>
          </p:cNvGrpSpPr>
          <p:nvPr/>
        </p:nvGrpSpPr>
        <p:grpSpPr bwMode="auto">
          <a:xfrm>
            <a:off x="866775" y="5105400"/>
            <a:ext cx="1644650" cy="1522413"/>
            <a:chOff x="1735" y="4896"/>
            <a:chExt cx="1889" cy="1550"/>
          </a:xfrm>
        </p:grpSpPr>
        <p:pic>
          <p:nvPicPr>
            <p:cNvPr id="653328"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9"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0"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1"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2"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3"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4"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35" name="Group 23"/>
          <p:cNvGrpSpPr>
            <a:grpSpLocks/>
          </p:cNvGrpSpPr>
          <p:nvPr/>
        </p:nvGrpSpPr>
        <p:grpSpPr bwMode="auto">
          <a:xfrm>
            <a:off x="874713" y="219075"/>
            <a:ext cx="1517650" cy="1509713"/>
            <a:chOff x="2352" y="2928"/>
            <a:chExt cx="1744" cy="1538"/>
          </a:xfrm>
        </p:grpSpPr>
        <p:pic>
          <p:nvPicPr>
            <p:cNvPr id="653336"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37"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8"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9"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40"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3341"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3342"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3343"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3344" name="Group 32"/>
          <p:cNvGrpSpPr>
            <a:grpSpLocks/>
          </p:cNvGrpSpPr>
          <p:nvPr/>
        </p:nvGrpSpPr>
        <p:grpSpPr bwMode="auto">
          <a:xfrm>
            <a:off x="0" y="4238625"/>
            <a:ext cx="901700" cy="1533525"/>
            <a:chOff x="0" y="619"/>
            <a:chExt cx="568" cy="966"/>
          </a:xfrm>
        </p:grpSpPr>
        <p:sp>
          <p:nvSpPr>
            <p:cNvPr id="653345"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3346"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47"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3348"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49"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50"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3351" name="Group 39"/>
          <p:cNvGrpSpPr>
            <a:grpSpLocks/>
          </p:cNvGrpSpPr>
          <p:nvPr/>
        </p:nvGrpSpPr>
        <p:grpSpPr bwMode="auto">
          <a:xfrm>
            <a:off x="2743200" y="1066800"/>
            <a:ext cx="1254125" cy="1249363"/>
            <a:chOff x="1766" y="5069"/>
            <a:chExt cx="790" cy="787"/>
          </a:xfrm>
        </p:grpSpPr>
        <p:sp>
          <p:nvSpPr>
            <p:cNvPr id="653352"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3353"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3355"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3344"/>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3348"/>
                                        </p:tgtEl>
                                      </p:cBhvr>
                                    </p:animEffect>
                                    <p:set>
                                      <p:cBhvr>
                                        <p:cTn id="11" dur="1" fill="hold">
                                          <p:stCondLst>
                                            <p:cond delay="499"/>
                                          </p:stCondLst>
                                        </p:cTn>
                                        <p:tgtEl>
                                          <p:spTgt spid="65334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3349"/>
                                        </p:tgtEl>
                                      </p:cBhvr>
                                    </p:animEffect>
                                    <p:set>
                                      <p:cBhvr>
                                        <p:cTn id="14" dur="1" fill="hold">
                                          <p:stCondLst>
                                            <p:cond delay="499"/>
                                          </p:stCondLst>
                                        </p:cTn>
                                        <p:tgtEl>
                                          <p:spTgt spid="65334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3350"/>
                                        </p:tgtEl>
                                      </p:cBhvr>
                                    </p:animEffect>
                                    <p:set>
                                      <p:cBhvr>
                                        <p:cTn id="17" dur="1" fill="hold">
                                          <p:stCondLst>
                                            <p:cond delay="499"/>
                                          </p:stCondLst>
                                        </p:cTn>
                                        <p:tgtEl>
                                          <p:spTgt spid="65335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8" presetClass="path" presetSubtype="0" accel="50000" decel="50000" fill="hold" nodeType="clickEffect">
                                  <p:stCondLst>
                                    <p:cond delay="0"/>
                                  </p:stCondLst>
                                  <p:childTnLst>
                                    <p:animMotion origin="layout" path="M 4.16667E-6 3.11748E-6 L 0.03993 0.06198 C 0.04895 0.07493 0.05399 0.09435 0.05399 0.11471 C 0.05399 0.13783 0.04895 0.15633 0.03993 0.16928 L 4.16667E-6 0.2315 " pathEditMode="relative" rAng="0" ptsTypes="FffFF">
                                      <p:cBhvr>
                                        <p:cTn id="21" dur="2000" fill="hold"/>
                                        <p:tgtEl>
                                          <p:spTgt spid="653335"/>
                                        </p:tgtEl>
                                        <p:attrNameLst>
                                          <p:attrName>ppt_x</p:attrName>
                                          <p:attrName>ppt_y</p:attrName>
                                        </p:attrNameLst>
                                      </p:cBhvr>
                                      <p:rCtr x="2691" y="11563"/>
                                    </p:animMotion>
                                  </p:childTnLst>
                                  <p:subTnLst>
                                    <p:audio>
                                      <p:cMediaNode>
                                        <p:cTn display="0" masterRel="sameClick">
                                          <p:stCondLst>
                                            <p:cond evt="begin" delay="0">
                                              <p:tn val="20"/>
                                            </p:cond>
                                          </p:stCondLst>
                                          <p:endCondLst>
                                            <p:cond evt="onStopAudio" delay="0">
                                              <p:tgtEl>
                                                <p:sldTgt/>
                                              </p:tgtEl>
                                            </p:cond>
                                          </p:endCondLst>
                                        </p:cTn>
                                        <p:tgtEl>
                                          <p:sndTgt r:embed="rId3" name="Sound Effect - Burp 02.wav"/>
                                        </p:tgtEl>
                                      </p:cMediaNode>
                                    </p:audio>
                                  </p:subTnLst>
                                </p:cTn>
                              </p:par>
                              <p:par>
                                <p:cTn id="22" presetID="51" presetClass="path" presetSubtype="0" accel="50000" decel="50000" fill="hold" nodeType="withEffect">
                                  <p:stCondLst>
                                    <p:cond delay="0"/>
                                  </p:stCondLst>
                                  <p:childTnLst>
                                    <p:animMotion origin="layout" path="M 4.16667E-6 4.50509E-6 L -0.03993 -0.0636 C -0.04896 -0.07679 -0.054 -0.09667 -0.054 -0.11749 C -0.054 -0.14085 -0.04896 -0.15981 -0.03993 -0.17299 L 4.16667E-6 -0.23613 " pathEditMode="relative" rAng="0" ptsTypes="FffFF">
                                      <p:cBhvr>
                                        <p:cTn id="23" dur="2000" fill="hold"/>
                                        <p:tgtEl>
                                          <p:spTgt spid="653315"/>
                                        </p:tgtEl>
                                        <p:attrNameLst>
                                          <p:attrName>ppt_x</p:attrName>
                                          <p:attrName>ppt_y</p:attrName>
                                        </p:attrNameLst>
                                      </p:cBhvr>
                                      <p:rCtr x="-2708" y="-11818"/>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3355"/>
                                        </p:tgtEl>
                                        <p:attrNameLst>
                                          <p:attrName>style.visibility</p:attrName>
                                        </p:attrNameLst>
                                      </p:cBhvr>
                                      <p:to>
                                        <p:strVal val="visible"/>
                                      </p:to>
                                    </p:set>
                                  </p:childTnLst>
                                </p:cTn>
                              </p:par>
                              <p:par>
                                <p:cTn id="28" presetID="26" presetClass="emph" presetSubtype="0" repeatCount="2000" fill="hold" nodeType="withEffect">
                                  <p:stCondLst>
                                    <p:cond delay="0"/>
                                  </p:stCondLst>
                                  <p:childTnLst>
                                    <p:animEffect transition="out" filter="fade">
                                      <p:cBhvr>
                                        <p:cTn id="29" dur="500" tmFilter="0, 0; .2, .5; .8, .5; 1, 0"/>
                                        <p:tgtEl>
                                          <p:spTgt spid="653355"/>
                                        </p:tgtEl>
                                      </p:cBhvr>
                                    </p:animEffect>
                                    <p:animScale>
                                      <p:cBhvr>
                                        <p:cTn id="30" dur="250" autoRev="1" fill="hold"/>
                                        <p:tgtEl>
                                          <p:spTgt spid="653355"/>
                                        </p:tgtEl>
                                      </p:cBhvr>
                                      <p:by x="105000" y="105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533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0" presetClass="path" presetSubtype="0" accel="50000" decel="50000" fill="hold" nodeType="clickEffect">
                                  <p:stCondLst>
                                    <p:cond delay="0"/>
                                  </p:stCondLst>
                                  <p:childTnLst>
                                    <p:animMotion origin="layout" path="M -4.44444E-6 -0.49954 L -4.44444E-6 -0.23312 " pathEditMode="relative" ptsTypes="AA">
                                      <p:cBhvr>
                                        <p:cTn id="38" dur="2000" fill="hold"/>
                                        <p:tgtEl>
                                          <p:spTgt spid="653344"/>
                                        </p:tgtEl>
                                        <p:attrNameLst>
                                          <p:attrName>ppt_x</p:attrName>
                                          <p:attrName>ppt_y</p:attrName>
                                        </p:attrNameLst>
                                      </p:cBhvr>
                                    </p:animMotion>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334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3344"/>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48" grpId="0"/>
      <p:bldP spid="653348" grpId="1"/>
      <p:bldP spid="653349" grpId="0"/>
      <p:bldP spid="653349" grpId="1"/>
      <p:bldP spid="653350" grpId="0"/>
      <p:bldP spid="653350"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5"/>
          <p:cNvSpPr>
            <a:spLocks noGrp="1"/>
          </p:cNvSpPr>
          <p:nvPr>
            <p:ph type="sldNum" sz="quarter" idx="12"/>
          </p:nvPr>
        </p:nvSpPr>
        <p:spPr/>
        <p:txBody>
          <a:bodyPr/>
          <a:lstStyle/>
          <a:p>
            <a:fld id="{47355C00-E718-4D42-8C69-DCDD2F3918ED}" type="slidenum">
              <a:rPr lang="en-US"/>
              <a:pPr/>
              <a:t>59</a:t>
            </a:fld>
            <a:endParaRPr lang="en-US"/>
          </a:p>
        </p:txBody>
      </p:sp>
      <p:sp>
        <p:nvSpPr>
          <p:cNvPr id="655362"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5363" name="Group 3"/>
          <p:cNvGrpSpPr>
            <a:grpSpLocks/>
          </p:cNvGrpSpPr>
          <p:nvPr/>
        </p:nvGrpSpPr>
        <p:grpSpPr bwMode="auto">
          <a:xfrm>
            <a:off x="887413" y="227013"/>
            <a:ext cx="1589087" cy="1536700"/>
            <a:chOff x="-624" y="4896"/>
            <a:chExt cx="1826" cy="1565"/>
          </a:xfrm>
        </p:grpSpPr>
        <p:pic>
          <p:nvPicPr>
            <p:cNvPr id="65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65"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66" name="Picture 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67" name="Picture 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68" name="Group 8"/>
          <p:cNvGrpSpPr>
            <a:grpSpLocks/>
          </p:cNvGrpSpPr>
          <p:nvPr/>
        </p:nvGrpSpPr>
        <p:grpSpPr bwMode="auto">
          <a:xfrm>
            <a:off x="858838" y="3455988"/>
            <a:ext cx="1668462" cy="1527175"/>
            <a:chOff x="-660" y="3330"/>
            <a:chExt cx="1917" cy="1555"/>
          </a:xfrm>
        </p:grpSpPr>
        <p:pic>
          <p:nvPicPr>
            <p:cNvPr id="65536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0"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1" name="Picture 1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2" name="Picture 1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3" name="Picture 1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4" name="Picture 1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75" name="Group 15"/>
          <p:cNvGrpSpPr>
            <a:grpSpLocks/>
          </p:cNvGrpSpPr>
          <p:nvPr/>
        </p:nvGrpSpPr>
        <p:grpSpPr bwMode="auto">
          <a:xfrm>
            <a:off x="866775" y="5105400"/>
            <a:ext cx="1644650" cy="1522413"/>
            <a:chOff x="1735" y="4896"/>
            <a:chExt cx="1889" cy="1550"/>
          </a:xfrm>
        </p:grpSpPr>
        <p:pic>
          <p:nvPicPr>
            <p:cNvPr id="655376"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7"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8" name="Picture 1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9" name="Picture 1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0" name="Picture 2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1" name="Picture 2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2" name="Picture 2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83" name="Group 23"/>
          <p:cNvGrpSpPr>
            <a:grpSpLocks/>
          </p:cNvGrpSpPr>
          <p:nvPr/>
        </p:nvGrpSpPr>
        <p:grpSpPr bwMode="auto">
          <a:xfrm>
            <a:off x="903288" y="1827213"/>
            <a:ext cx="1517650" cy="1509712"/>
            <a:chOff x="2352" y="2928"/>
            <a:chExt cx="1744" cy="1538"/>
          </a:xfrm>
        </p:grpSpPr>
        <p:pic>
          <p:nvPicPr>
            <p:cNvPr id="655384"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85"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86" name="Picture 2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7" name="Picture 2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8" name="Picture 2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5389"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5390"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5391"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5392" name="Group 32"/>
          <p:cNvGrpSpPr>
            <a:grpSpLocks/>
          </p:cNvGrpSpPr>
          <p:nvPr/>
        </p:nvGrpSpPr>
        <p:grpSpPr bwMode="auto">
          <a:xfrm>
            <a:off x="0" y="4238625"/>
            <a:ext cx="901700" cy="1533525"/>
            <a:chOff x="0" y="619"/>
            <a:chExt cx="568" cy="966"/>
          </a:xfrm>
        </p:grpSpPr>
        <p:sp>
          <p:nvSpPr>
            <p:cNvPr id="655393"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5394"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5"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396"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7"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8" name="Text Box 38"/>
          <p:cNvSpPr txBox="1">
            <a:spLocks noChangeArrowheads="1"/>
          </p:cNvSpPr>
          <p:nvPr/>
        </p:nvSpPr>
        <p:spPr bwMode="auto">
          <a:xfrm>
            <a:off x="2967038" y="5486400"/>
            <a:ext cx="61769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
        <p:nvSpPr>
          <p:cNvPr id="655399" name="Text Box 39"/>
          <p:cNvSpPr txBox="1">
            <a:spLocks noChangeArrowheads="1"/>
          </p:cNvSpPr>
          <p:nvPr/>
        </p:nvSpPr>
        <p:spPr bwMode="auto">
          <a:xfrm>
            <a:off x="2967038" y="6308725"/>
            <a:ext cx="6176962"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And we’re done!</a:t>
            </a:r>
          </a:p>
        </p:txBody>
      </p:sp>
      <p:grpSp>
        <p:nvGrpSpPr>
          <p:cNvPr id="655402" name="Group 42"/>
          <p:cNvGrpSpPr>
            <a:grpSpLocks/>
          </p:cNvGrpSpPr>
          <p:nvPr/>
        </p:nvGrpSpPr>
        <p:grpSpPr bwMode="auto">
          <a:xfrm>
            <a:off x="2743200" y="1066800"/>
            <a:ext cx="1254125" cy="1249363"/>
            <a:chOff x="1766" y="5069"/>
            <a:chExt cx="790" cy="787"/>
          </a:xfrm>
        </p:grpSpPr>
        <p:sp>
          <p:nvSpPr>
            <p:cNvPr id="655400"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5401"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403" name="Text Box 43"/>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5392"/>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5396"/>
                                        </p:tgtEl>
                                      </p:cBhvr>
                                    </p:animEffect>
                                    <p:set>
                                      <p:cBhvr>
                                        <p:cTn id="11" dur="1" fill="hold">
                                          <p:stCondLst>
                                            <p:cond delay="499"/>
                                          </p:stCondLst>
                                        </p:cTn>
                                        <p:tgtEl>
                                          <p:spTgt spid="65539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5397"/>
                                        </p:tgtEl>
                                      </p:cBhvr>
                                    </p:animEffect>
                                    <p:set>
                                      <p:cBhvr>
                                        <p:cTn id="14" dur="1" fill="hold">
                                          <p:stCondLst>
                                            <p:cond delay="499"/>
                                          </p:stCondLst>
                                        </p:cTn>
                                        <p:tgtEl>
                                          <p:spTgt spid="655397"/>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5403"/>
                                        </p:tgtEl>
                                      </p:cBhvr>
                                    </p:animEffect>
                                    <p:set>
                                      <p:cBhvr>
                                        <p:cTn id="17" dur="1" fill="hold">
                                          <p:stCondLst>
                                            <p:cond delay="499"/>
                                          </p:stCondLst>
                                        </p:cTn>
                                        <p:tgtEl>
                                          <p:spTgt spid="65540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539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5392"/>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6553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4.44444E-6 -0.23312 L -4.44444E-6 -9.01018E-6 " pathEditMode="relative" ptsTypes="AA">
                                      <p:cBhvr>
                                        <p:cTn id="33" dur="2000" fill="hold"/>
                                        <p:tgtEl>
                                          <p:spTgt spid="655392"/>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65539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655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6" grpId="0"/>
      <p:bldP spid="655396" grpId="1"/>
      <p:bldP spid="655397" grpId="0"/>
      <p:bldP spid="655397" grpId="1"/>
      <p:bldP spid="655398" grpId="1"/>
      <p:bldP spid="655399" grpId="1"/>
      <p:bldP spid="65540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4DFD11B-D80C-4C35-81F7-8DBF553E78C3}" type="slidenum">
              <a:rPr lang="en-US"/>
              <a:pPr/>
              <a:t>6</a:t>
            </a:fld>
            <a:endParaRPr lang="en-US"/>
          </a:p>
        </p:txBody>
      </p:sp>
      <p:sp>
        <p:nvSpPr>
          <p:cNvPr id="674820" name="Text Box 4"/>
          <p:cNvSpPr txBox="1">
            <a:spLocks noChangeArrowheads="1"/>
          </p:cNvSpPr>
          <p:nvPr/>
        </p:nvSpPr>
        <p:spPr bwMode="auto">
          <a:xfrm>
            <a:off x="304800" y="3736975"/>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1000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 million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307 million</a:t>
            </a:r>
            <a:r>
              <a:rPr lang="en-US" sz="2400"/>
              <a:t> instructions to do that.”</a:t>
            </a:r>
          </a:p>
          <a:p>
            <a:pPr algn="ctr"/>
            <a:endParaRPr lang="en-US" sz="1000"/>
          </a:p>
        </p:txBody>
      </p:sp>
      <p:sp>
        <p:nvSpPr>
          <p:cNvPr id="674822" name="Line 6"/>
          <p:cNvSpPr>
            <a:spLocks noChangeShapeType="1"/>
          </p:cNvSpPr>
          <p:nvPr/>
        </p:nvSpPr>
        <p:spPr bwMode="auto">
          <a:xfrm flipV="1">
            <a:off x="4776788" y="3849688"/>
            <a:ext cx="785812" cy="2254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3" name="Line 7"/>
          <p:cNvSpPr>
            <a:spLocks noChangeShapeType="1"/>
          </p:cNvSpPr>
          <p:nvPr/>
        </p:nvSpPr>
        <p:spPr bwMode="auto">
          <a:xfrm flipV="1">
            <a:off x="3503613" y="4192588"/>
            <a:ext cx="1403350" cy="2968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4" name="Line 8"/>
          <p:cNvSpPr>
            <a:spLocks noChangeShapeType="1"/>
          </p:cNvSpPr>
          <p:nvPr/>
        </p:nvSpPr>
        <p:spPr bwMode="auto">
          <a:xfrm flipV="1">
            <a:off x="3370263" y="4546600"/>
            <a:ext cx="1663700" cy="261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5" name="Text Box 9"/>
          <p:cNvSpPr txBox="1">
            <a:spLocks noChangeArrowheads="1"/>
          </p:cNvSpPr>
          <p:nvPr/>
        </p:nvSpPr>
        <p:spPr bwMode="auto">
          <a:xfrm>
            <a:off x="4789488" y="3733800"/>
            <a:ext cx="762000"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N</a:t>
            </a:r>
          </a:p>
        </p:txBody>
      </p:sp>
      <p:sp>
        <p:nvSpPr>
          <p:cNvPr id="674826" name="Text Box 10"/>
          <p:cNvSpPr txBox="1">
            <a:spLocks noChangeArrowheads="1"/>
          </p:cNvSpPr>
          <p:nvPr/>
        </p:nvSpPr>
        <p:spPr bwMode="auto">
          <a:xfrm>
            <a:off x="3492500" y="4079875"/>
            <a:ext cx="1349375"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5·N</a:t>
            </a:r>
            <a:r>
              <a:rPr lang="en-US" sz="2400" baseline="30000">
                <a:solidFill>
                  <a:srgbClr val="6600CC"/>
                </a:solidFill>
              </a:rPr>
              <a:t>2</a:t>
            </a:r>
          </a:p>
        </p:txBody>
      </p:sp>
      <p:grpSp>
        <p:nvGrpSpPr>
          <p:cNvPr id="674827" name="Group 11"/>
          <p:cNvGrpSpPr>
            <a:grpSpLocks/>
          </p:cNvGrpSpPr>
          <p:nvPr/>
        </p:nvGrpSpPr>
        <p:grpSpPr bwMode="auto">
          <a:xfrm>
            <a:off x="3273425" y="4470400"/>
            <a:ext cx="1811338" cy="481013"/>
            <a:chOff x="1872" y="4084"/>
            <a:chExt cx="1141" cy="303"/>
          </a:xfrm>
        </p:grpSpPr>
        <p:sp>
          <p:nvSpPr>
            <p:cNvPr id="674828" name="Rectangle 12"/>
            <p:cNvSpPr>
              <a:spLocks noChangeArrowheads="1"/>
            </p:cNvSpPr>
            <p:nvPr/>
          </p:nvSpPr>
          <p:spPr bwMode="auto">
            <a:xfrm>
              <a:off x="1915" y="4084"/>
              <a:ext cx="1070" cy="21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9" name="Text Box 13"/>
            <p:cNvSpPr txBox="1">
              <a:spLocks noChangeArrowheads="1"/>
            </p:cNvSpPr>
            <p:nvPr/>
          </p:nvSpPr>
          <p:spPr bwMode="auto">
            <a:xfrm>
              <a:off x="1872" y="4099"/>
              <a:ext cx="114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37,000·N</a:t>
              </a:r>
            </a:p>
          </p:txBody>
        </p:sp>
      </p:grpSp>
      <p:sp>
        <p:nvSpPr>
          <p:cNvPr id="674831" name="Text Box 15"/>
          <p:cNvSpPr txBox="1">
            <a:spLocks noChangeArrowheads="1"/>
          </p:cNvSpPr>
          <p:nvPr/>
        </p:nvSpPr>
        <p:spPr bwMode="auto">
          <a:xfrm>
            <a:off x="304800" y="1066800"/>
            <a:ext cx="85455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Hmmm. What else could we do?</a:t>
            </a:r>
          </a:p>
        </p:txBody>
      </p:sp>
      <p:sp>
        <p:nvSpPr>
          <p:cNvPr id="674832" name="Text Box 16"/>
          <p:cNvSpPr txBox="1">
            <a:spLocks noChangeArrowheads="1"/>
          </p:cNvSpPr>
          <p:nvPr/>
        </p:nvSpPr>
        <p:spPr bwMode="auto">
          <a:xfrm>
            <a:off x="381000" y="1828800"/>
            <a:ext cx="85455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FF0000"/>
                </a:solidFill>
              </a:rPr>
              <a:t>Right!</a:t>
            </a:r>
            <a:r>
              <a:rPr lang="en-US" sz="2400"/>
              <a:t> What if we specify </a:t>
            </a:r>
          </a:p>
          <a:p>
            <a:pPr algn="ctr"/>
            <a:endParaRPr lang="en-US" sz="1000"/>
          </a:p>
          <a:p>
            <a:pPr algn="ctr"/>
            <a:r>
              <a:rPr lang="en-US" sz="2400">
                <a:solidFill>
                  <a:srgbClr val="006666"/>
                </a:solidFill>
              </a:rPr>
              <a:t>the number of instructions used by an algorithm </a:t>
            </a:r>
          </a:p>
          <a:p>
            <a:pPr algn="ctr"/>
            <a:endParaRPr lang="en-US" sz="600">
              <a:solidFill>
                <a:srgbClr val="006666"/>
              </a:solidFill>
            </a:endParaRPr>
          </a:p>
          <a:p>
            <a:pPr algn="ctr"/>
            <a:r>
              <a:rPr lang="en-US" sz="2400">
                <a:solidFill>
                  <a:srgbClr val="006666"/>
                </a:solidFill>
              </a:rPr>
              <a:t>as a function of the size of the input data.</a:t>
            </a:r>
          </a:p>
        </p:txBody>
      </p:sp>
      <p:sp>
        <p:nvSpPr>
          <p:cNvPr id="674833" name="Text Box 17"/>
          <p:cNvSpPr txBox="1">
            <a:spLocks noChangeArrowheads="1"/>
          </p:cNvSpPr>
          <p:nvPr/>
        </p:nvSpPr>
        <p:spPr bwMode="auto">
          <a:xfrm>
            <a:off x="304800" y="5883275"/>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Now we can predict which algorithm will be faster </a:t>
            </a:r>
            <a:br>
              <a:rPr lang="en-US" sz="2400"/>
            </a:br>
            <a:r>
              <a:rPr lang="en-US" sz="2400"/>
              <a:t>for any value of N!</a:t>
            </a:r>
          </a:p>
        </p:txBody>
      </p:sp>
      <p:sp>
        <p:nvSpPr>
          <p:cNvPr id="674835" name="Rectangle 19"/>
          <p:cNvSpPr>
            <a:spLocks noGrp="1" noChangeArrowheads="1"/>
          </p:cNvSpPr>
          <p:nvPr>
            <p:ph type="title"/>
          </p:nvPr>
        </p:nvSpPr>
        <p:spPr>
          <a:noFill/>
          <a:ln/>
        </p:spPr>
        <p:txBody>
          <a:bodyPr/>
          <a:lstStyle/>
          <a:p>
            <a:r>
              <a:rPr lang="en-US"/>
              <a:t>How Fast is That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48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48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48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483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48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4822"/>
                                        </p:tgtEl>
                                        <p:attrNameLst>
                                          <p:attrName>style.visibility</p:attrName>
                                        </p:attrNameLst>
                                      </p:cBhvr>
                                      <p:to>
                                        <p:strVal val="visible"/>
                                      </p:to>
                                    </p:set>
                                    <p:animEffect transition="in" filter="wipe(down)">
                                      <p:cBhvr>
                                        <p:cTn id="27" dur="500"/>
                                        <p:tgtEl>
                                          <p:spTgt spid="6748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4823"/>
                                        </p:tgtEl>
                                        <p:attrNameLst>
                                          <p:attrName>style.visibility</p:attrName>
                                        </p:attrNameLst>
                                      </p:cBhvr>
                                      <p:to>
                                        <p:strVal val="visible"/>
                                      </p:to>
                                    </p:set>
                                    <p:animEffect transition="in" filter="wipe(down)">
                                      <p:cBhvr>
                                        <p:cTn id="30" dur="500"/>
                                        <p:tgtEl>
                                          <p:spTgt spid="6748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74824"/>
                                        </p:tgtEl>
                                        <p:attrNameLst>
                                          <p:attrName>style.visibility</p:attrName>
                                        </p:attrNameLst>
                                      </p:cBhvr>
                                      <p:to>
                                        <p:strVal val="visible"/>
                                      </p:to>
                                    </p:set>
                                    <p:animEffect transition="in" filter="wipe(down)">
                                      <p:cBhvr>
                                        <p:cTn id="33" dur="500"/>
                                        <p:tgtEl>
                                          <p:spTgt spid="6748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74825"/>
                                        </p:tgtEl>
                                        <p:attrNameLst>
                                          <p:attrName>style.visibility</p:attrName>
                                        </p:attrNameLst>
                                      </p:cBhvr>
                                      <p:to>
                                        <p:strVal val="visible"/>
                                      </p:to>
                                    </p:set>
                                    <p:animEffect transition="in" filter="fade">
                                      <p:cBhvr>
                                        <p:cTn id="38" dur="500"/>
                                        <p:tgtEl>
                                          <p:spTgt spid="6748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74826"/>
                                        </p:tgtEl>
                                        <p:attrNameLst>
                                          <p:attrName>style.visibility</p:attrName>
                                        </p:attrNameLst>
                                      </p:cBhvr>
                                      <p:to>
                                        <p:strVal val="visible"/>
                                      </p:to>
                                    </p:set>
                                    <p:animEffect transition="in" filter="fade">
                                      <p:cBhvr>
                                        <p:cTn id="43" dur="500"/>
                                        <p:tgtEl>
                                          <p:spTgt spid="6748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674827"/>
                                        </p:tgtEl>
                                        <p:attrNameLst>
                                          <p:attrName>style.visibility</p:attrName>
                                        </p:attrNameLst>
                                      </p:cBhvr>
                                      <p:to>
                                        <p:strVal val="visible"/>
                                      </p:to>
                                    </p:set>
                                    <p:animEffect transition="in" filter="fade">
                                      <p:cBhvr>
                                        <p:cTn id="48" dur="2000"/>
                                        <p:tgtEl>
                                          <p:spTgt spid="6748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48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p:bldP spid="674822" grpId="0" animBg="1"/>
      <p:bldP spid="674823" grpId="0" animBg="1"/>
      <p:bldP spid="674824" grpId="0" animBg="1"/>
      <p:bldP spid="674825" grpId="0" animBg="1"/>
      <p:bldP spid="674826" grpId="0" animBg="1"/>
      <p:bldP spid="674831" grpId="0" build="p"/>
      <p:bldP spid="674832" grpId="0" build="p"/>
      <p:bldP spid="67483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3E2D5977-4D88-4FDD-9E13-66C47F9F358B}" type="slidenum">
              <a:rPr lang="en-US"/>
              <a:pPr/>
              <a:t>60</a:t>
            </a:fld>
            <a:endParaRPr lang="en-US"/>
          </a:p>
        </p:txBody>
      </p:sp>
      <p:sp>
        <p:nvSpPr>
          <p:cNvPr id="657410" name="Rectangle 2"/>
          <p:cNvSpPr>
            <a:spLocks noGrp="1" noChangeArrowheads="1"/>
          </p:cNvSpPr>
          <p:nvPr>
            <p:ph type="title"/>
          </p:nvPr>
        </p:nvSpPr>
        <p:spPr>
          <a:xfrm>
            <a:off x="2100263" y="-152400"/>
            <a:ext cx="8262937" cy="1143000"/>
          </a:xfrm>
        </p:spPr>
        <p:txBody>
          <a:bodyPr/>
          <a:lstStyle/>
          <a:p>
            <a:r>
              <a:rPr lang="en-US" sz="4200"/>
              <a:t>Bubble Sort Speed</a:t>
            </a:r>
          </a:p>
        </p:txBody>
      </p:sp>
      <p:sp>
        <p:nvSpPr>
          <p:cNvPr id="657411" name="Text Box 3"/>
          <p:cNvSpPr txBox="1">
            <a:spLocks noChangeArrowheads="1"/>
          </p:cNvSpPr>
          <p:nvPr/>
        </p:nvSpPr>
        <p:spPr bwMode="auto">
          <a:xfrm>
            <a:off x="195263" y="246063"/>
            <a:ext cx="3130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Ok, so Bubble Sort has a </a:t>
            </a:r>
            <a:r>
              <a:rPr lang="en-US" sz="2400">
                <a:solidFill>
                  <a:srgbClr val="6600CC"/>
                </a:solidFill>
              </a:rPr>
              <a:t>bad wrap</a:t>
            </a:r>
            <a:r>
              <a:rPr lang="en-US" sz="2400">
                <a:solidFill>
                  <a:schemeClr val="tx1"/>
                </a:solidFill>
              </a:rPr>
              <a:t>.</a:t>
            </a:r>
          </a:p>
        </p:txBody>
      </p:sp>
      <p:sp>
        <p:nvSpPr>
          <p:cNvPr id="657445" name="Text Box 37"/>
          <p:cNvSpPr txBox="1">
            <a:spLocks noChangeArrowheads="1"/>
          </p:cNvSpPr>
          <p:nvPr/>
        </p:nvSpPr>
        <p:spPr bwMode="auto">
          <a:xfrm>
            <a:off x="123825" y="1100138"/>
            <a:ext cx="3124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Question: </a:t>
            </a:r>
            <a:br>
              <a:rPr lang="en-US" sz="2400">
                <a:solidFill>
                  <a:schemeClr val="tx1"/>
                </a:solidFill>
              </a:rPr>
            </a:br>
            <a:r>
              <a:rPr lang="en-US" sz="2400">
                <a:solidFill>
                  <a:schemeClr val="tx1"/>
                </a:solidFill>
              </a:rPr>
              <a:t>How fast is it?</a:t>
            </a:r>
          </a:p>
        </p:txBody>
      </p:sp>
      <p:sp>
        <p:nvSpPr>
          <p:cNvPr id="657447" name="Text Box 39"/>
          <p:cNvSpPr txBox="1">
            <a:spLocks noChangeArrowheads="1"/>
          </p:cNvSpPr>
          <p:nvPr/>
        </p:nvSpPr>
        <p:spPr bwMode="auto">
          <a:xfrm>
            <a:off x="3386138" y="900113"/>
            <a:ext cx="57642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During each pass, we compare every element with its successor (and possibly swap each). </a:t>
            </a:r>
          </a:p>
        </p:txBody>
      </p:sp>
      <p:sp>
        <p:nvSpPr>
          <p:cNvPr id="657448" name="Text Box 40"/>
          <p:cNvSpPr txBox="1">
            <a:spLocks noChangeArrowheads="1"/>
          </p:cNvSpPr>
          <p:nvPr/>
        </p:nvSpPr>
        <p:spPr bwMode="auto">
          <a:xfrm>
            <a:off x="3657600" y="17367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That requires about </a:t>
            </a:r>
            <a:r>
              <a:rPr lang="en-US" sz="2000">
                <a:solidFill>
                  <a:srgbClr val="6600CC"/>
                </a:solidFill>
              </a:rPr>
              <a:t>N steps</a:t>
            </a:r>
            <a:r>
              <a:rPr lang="en-US" sz="2000">
                <a:solidFill>
                  <a:schemeClr val="tx1"/>
                </a:solidFill>
              </a:rPr>
              <a:t>.</a:t>
            </a:r>
          </a:p>
        </p:txBody>
      </p:sp>
      <p:sp>
        <p:nvSpPr>
          <p:cNvPr id="657449" name="Text Box 41"/>
          <p:cNvSpPr txBox="1">
            <a:spLocks noChangeArrowheads="1"/>
          </p:cNvSpPr>
          <p:nvPr/>
        </p:nvSpPr>
        <p:spPr bwMode="auto">
          <a:xfrm>
            <a:off x="3657600" y="2270125"/>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If we </a:t>
            </a:r>
            <a:r>
              <a:rPr lang="en-US" sz="2000">
                <a:solidFill>
                  <a:srgbClr val="6600CC"/>
                </a:solidFill>
              </a:rPr>
              <a:t>did even one swap</a:t>
            </a:r>
            <a:r>
              <a:rPr lang="en-US" sz="2000">
                <a:solidFill>
                  <a:schemeClr val="tx1"/>
                </a:solidFill>
              </a:rPr>
              <a:t>, we need to </a:t>
            </a:r>
            <a:r>
              <a:rPr lang="en-US" sz="2000">
                <a:solidFill>
                  <a:schemeClr val="accent2"/>
                </a:solidFill>
              </a:rPr>
              <a:t>repeat the whole process</a:t>
            </a:r>
            <a:r>
              <a:rPr lang="en-US" sz="2000">
                <a:solidFill>
                  <a:schemeClr val="tx1"/>
                </a:solidFill>
              </a:rPr>
              <a:t> again.</a:t>
            </a:r>
          </a:p>
        </p:txBody>
      </p:sp>
      <p:sp>
        <p:nvSpPr>
          <p:cNvPr id="657450" name="Text Box 42"/>
          <p:cNvSpPr txBox="1">
            <a:spLocks noChangeArrowheads="1"/>
          </p:cNvSpPr>
          <p:nvPr/>
        </p:nvSpPr>
        <p:spPr bwMode="auto">
          <a:xfrm>
            <a:off x="3657600" y="3124200"/>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What’s the worst case?</a:t>
            </a:r>
            <a:r>
              <a:rPr lang="en-US" sz="2000">
                <a:solidFill>
                  <a:schemeClr val="tx1"/>
                </a:solidFill>
              </a:rPr>
              <a:t> How many times might we have to repeat the process?</a:t>
            </a:r>
          </a:p>
        </p:txBody>
      </p:sp>
      <p:sp>
        <p:nvSpPr>
          <p:cNvPr id="657451" name="Text Box 43"/>
          <p:cNvSpPr txBox="1">
            <a:spLocks noChangeArrowheads="1"/>
          </p:cNvSpPr>
          <p:nvPr/>
        </p:nvSpPr>
        <p:spPr bwMode="auto">
          <a:xfrm>
            <a:off x="4137025" y="4483100"/>
            <a:ext cx="46863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Right! We might have to repeat this  entire process N times.</a:t>
            </a:r>
          </a:p>
        </p:txBody>
      </p:sp>
      <p:sp>
        <p:nvSpPr>
          <p:cNvPr id="657478" name="Text Box 70"/>
          <p:cNvSpPr txBox="1">
            <a:spLocks noChangeArrowheads="1"/>
          </p:cNvSpPr>
          <p:nvPr/>
        </p:nvSpPr>
        <p:spPr bwMode="auto">
          <a:xfrm>
            <a:off x="3657600" y="39465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1"/>
                </a:solidFill>
              </a:rPr>
              <a:t>Hint? Ok!</a:t>
            </a:r>
          </a:p>
        </p:txBody>
      </p:sp>
      <p:grpSp>
        <p:nvGrpSpPr>
          <p:cNvPr id="657486" name="Group 78"/>
          <p:cNvGrpSpPr>
            <a:grpSpLocks/>
          </p:cNvGrpSpPr>
          <p:nvPr/>
        </p:nvGrpSpPr>
        <p:grpSpPr bwMode="auto">
          <a:xfrm>
            <a:off x="773113" y="1973263"/>
            <a:ext cx="1065212" cy="4875212"/>
            <a:chOff x="384" y="1776"/>
            <a:chExt cx="671" cy="3071"/>
          </a:xfrm>
        </p:grpSpPr>
        <p:pic>
          <p:nvPicPr>
            <p:cNvPr id="657453"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419" y="3626"/>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4" name="Rectangle 46"/>
            <p:cNvSpPr>
              <a:spLocks noChangeArrowheads="1"/>
            </p:cNvSpPr>
            <p:nvPr/>
          </p:nvSpPr>
          <p:spPr bwMode="auto">
            <a:xfrm>
              <a:off x="770" y="4058"/>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55" name="Picture 4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 y="4065"/>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56" name="Picture 4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 y="4065"/>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57" name="Group 49"/>
            <p:cNvGrpSpPr>
              <a:grpSpLocks/>
            </p:cNvGrpSpPr>
            <p:nvPr/>
          </p:nvGrpSpPr>
          <p:grpSpPr bwMode="auto">
            <a:xfrm>
              <a:off x="432" y="2400"/>
              <a:ext cx="623" cy="574"/>
              <a:chOff x="-660" y="3330"/>
              <a:chExt cx="1917" cy="1555"/>
            </a:xfrm>
          </p:grpSpPr>
          <p:pic>
            <p:nvPicPr>
              <p:cNvPr id="657458"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9" name="Rectangle 5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0" name="Picture 5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1" name="Picture 5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2" name="Picture 5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3" name="Picture 5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64" name="Group 56"/>
            <p:cNvGrpSpPr>
              <a:grpSpLocks/>
            </p:cNvGrpSpPr>
            <p:nvPr/>
          </p:nvGrpSpPr>
          <p:grpSpPr bwMode="auto">
            <a:xfrm>
              <a:off x="384" y="1776"/>
              <a:ext cx="614" cy="572"/>
              <a:chOff x="1735" y="4896"/>
              <a:chExt cx="1889" cy="1550"/>
            </a:xfrm>
          </p:grpSpPr>
          <p:pic>
            <p:nvPicPr>
              <p:cNvPr id="657465" name="Picture 5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66" name="Rectangle 5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7" name="Picture 5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8" name="Picture 6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9" name="Picture 6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0" name="Picture 6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1" name="Picture 6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72" name="Group 64"/>
            <p:cNvGrpSpPr>
              <a:grpSpLocks/>
            </p:cNvGrpSpPr>
            <p:nvPr/>
          </p:nvGrpSpPr>
          <p:grpSpPr bwMode="auto">
            <a:xfrm>
              <a:off x="436" y="3008"/>
              <a:ext cx="567" cy="567"/>
              <a:chOff x="2352" y="2928"/>
              <a:chExt cx="1744" cy="1538"/>
            </a:xfrm>
          </p:grpSpPr>
          <p:pic>
            <p:nvPicPr>
              <p:cNvPr id="657473" name="Picture 6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74" name="Rectangle 6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75" name="Picture 6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6" name="Picture 6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7" name="Picture 6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480" name="Picture 72"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419" y="421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481" name="Rectangle 73"/>
            <p:cNvSpPr>
              <a:spLocks noChangeArrowheads="1"/>
            </p:cNvSpPr>
            <p:nvPr/>
          </p:nvSpPr>
          <p:spPr bwMode="auto">
            <a:xfrm>
              <a:off x="788" y="463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84" name="Text Box 76"/>
            <p:cNvSpPr txBox="1">
              <a:spLocks noChangeArrowheads="1"/>
            </p:cNvSpPr>
            <p:nvPr/>
          </p:nvSpPr>
          <p:spPr bwMode="auto">
            <a:xfrm>
              <a:off x="802" y="459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485" name="Line 77"/>
            <p:cNvSpPr>
              <a:spLocks noChangeShapeType="1"/>
            </p:cNvSpPr>
            <p:nvPr/>
          </p:nvSpPr>
          <p:spPr bwMode="auto">
            <a:xfrm flipV="1">
              <a:off x="860" y="463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487" name="Text Box 79"/>
          <p:cNvSpPr txBox="1">
            <a:spLocks noChangeArrowheads="1"/>
          </p:cNvSpPr>
          <p:nvPr/>
        </p:nvSpPr>
        <p:spPr bwMode="auto">
          <a:xfrm>
            <a:off x="4191000" y="5454650"/>
            <a:ext cx="46863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N passes of N “bubbles” = </a:t>
            </a:r>
            <a:r>
              <a:rPr lang="en-US" sz="2000">
                <a:solidFill>
                  <a:srgbClr val="A50021"/>
                </a:solidFill>
              </a:rPr>
              <a:t>N</a:t>
            </a:r>
            <a:r>
              <a:rPr lang="en-US" sz="2000" b="1" baseline="30000">
                <a:solidFill>
                  <a:srgbClr val="A50021"/>
                </a:solidFill>
              </a:rPr>
              <a:t>2</a:t>
            </a:r>
          </a:p>
        </p:txBody>
      </p:sp>
      <p:pic>
        <p:nvPicPr>
          <p:cNvPr id="657488" name="Picture 8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725" y="1036638"/>
            <a:ext cx="13620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0" name="Text Box 82"/>
          <p:cNvSpPr txBox="1">
            <a:spLocks noChangeArrowheads="1"/>
          </p:cNvSpPr>
          <p:nvPr/>
        </p:nvSpPr>
        <p:spPr bwMode="auto">
          <a:xfrm>
            <a:off x="3494088" y="6061075"/>
            <a:ext cx="55737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so Bubble Sort is </a:t>
            </a:r>
            <a:r>
              <a:rPr lang="en-US" sz="2000">
                <a:solidFill>
                  <a:srgbClr val="A50021"/>
                </a:solidFill>
              </a:rPr>
              <a:t>O(N</a:t>
            </a:r>
            <a:r>
              <a:rPr lang="en-US" sz="2000" b="1" baseline="30000">
                <a:solidFill>
                  <a:srgbClr val="A50021"/>
                </a:solidFill>
              </a:rPr>
              <a:t>2</a:t>
            </a:r>
            <a:r>
              <a:rPr lang="en-US" sz="2000">
                <a:solidFill>
                  <a:srgbClr val="A50021"/>
                </a:solidFill>
              </a:rPr>
              <a:t>)… </a:t>
            </a:r>
            <a:br>
              <a:rPr lang="en-US" sz="2000">
                <a:solidFill>
                  <a:srgbClr val="A50021"/>
                </a:solidFill>
              </a:rPr>
            </a:br>
            <a:r>
              <a:rPr lang="en-US" sz="2000">
                <a:solidFill>
                  <a:srgbClr val="006666"/>
                </a:solidFill>
              </a:rPr>
              <a:t>But can it ever run faster in certain cases?</a:t>
            </a:r>
          </a:p>
        </p:txBody>
      </p:sp>
      <p:grpSp>
        <p:nvGrpSpPr>
          <p:cNvPr id="657522" name="Group 114"/>
          <p:cNvGrpSpPr>
            <a:grpSpLocks/>
          </p:cNvGrpSpPr>
          <p:nvPr/>
        </p:nvGrpSpPr>
        <p:grpSpPr bwMode="auto">
          <a:xfrm>
            <a:off x="804863" y="2057400"/>
            <a:ext cx="1035050" cy="4706938"/>
            <a:chOff x="-989" y="3246"/>
            <a:chExt cx="652" cy="2965"/>
          </a:xfrm>
        </p:grpSpPr>
        <p:pic>
          <p:nvPicPr>
            <p:cNvPr id="65749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960" y="3840"/>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4" name="Rectangle 86"/>
            <p:cNvSpPr>
              <a:spLocks noChangeArrowheads="1"/>
            </p:cNvSpPr>
            <p:nvPr/>
          </p:nvSpPr>
          <p:spPr bwMode="auto">
            <a:xfrm>
              <a:off x="-612" y="4267"/>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95" name="Picture 8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 y="4274"/>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96" name="Picture 8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 y="4274"/>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97" name="Group 89"/>
            <p:cNvGrpSpPr>
              <a:grpSpLocks/>
            </p:cNvGrpSpPr>
            <p:nvPr/>
          </p:nvGrpSpPr>
          <p:grpSpPr bwMode="auto">
            <a:xfrm>
              <a:off x="-960" y="5040"/>
              <a:ext cx="623" cy="574"/>
              <a:chOff x="-660" y="3330"/>
              <a:chExt cx="1917" cy="1555"/>
            </a:xfrm>
          </p:grpSpPr>
          <p:pic>
            <p:nvPicPr>
              <p:cNvPr id="65749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9" name="Rectangle 9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0" name="Picture 9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1" name="Picture 9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2" name="Picture 9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3" name="Picture 9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04" name="Group 96"/>
            <p:cNvGrpSpPr>
              <a:grpSpLocks/>
            </p:cNvGrpSpPr>
            <p:nvPr/>
          </p:nvGrpSpPr>
          <p:grpSpPr bwMode="auto">
            <a:xfrm>
              <a:off x="-989" y="5639"/>
              <a:ext cx="614" cy="572"/>
              <a:chOff x="1735" y="4896"/>
              <a:chExt cx="1889" cy="1550"/>
            </a:xfrm>
          </p:grpSpPr>
          <p:pic>
            <p:nvPicPr>
              <p:cNvPr id="657505" name="Picture 9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06" name="Rectangle 9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7" name="Picture 9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8" name="Picture 10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9" name="Picture 10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0" name="Picture 10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1" name="Picture 10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12" name="Group 104"/>
            <p:cNvGrpSpPr>
              <a:grpSpLocks/>
            </p:cNvGrpSpPr>
            <p:nvPr/>
          </p:nvGrpSpPr>
          <p:grpSpPr bwMode="auto">
            <a:xfrm>
              <a:off x="-969" y="4437"/>
              <a:ext cx="567" cy="567"/>
              <a:chOff x="2352" y="2928"/>
              <a:chExt cx="1744" cy="1538"/>
            </a:xfrm>
          </p:grpSpPr>
          <p:pic>
            <p:nvPicPr>
              <p:cNvPr id="657513"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14" name="Rectangle 10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15" name="Picture 10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6" name="Picture 10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7" name="Picture 10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518" name="Picture 110"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964" y="324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519" name="Rectangle 111"/>
            <p:cNvSpPr>
              <a:spLocks noChangeArrowheads="1"/>
            </p:cNvSpPr>
            <p:nvPr/>
          </p:nvSpPr>
          <p:spPr bwMode="auto">
            <a:xfrm>
              <a:off x="-595" y="366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520" name="Text Box 112"/>
            <p:cNvSpPr txBox="1">
              <a:spLocks noChangeArrowheads="1"/>
            </p:cNvSpPr>
            <p:nvPr/>
          </p:nvSpPr>
          <p:spPr bwMode="auto">
            <a:xfrm>
              <a:off x="-581" y="362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521" name="Line 113"/>
            <p:cNvSpPr>
              <a:spLocks noChangeShapeType="1"/>
            </p:cNvSpPr>
            <p:nvPr/>
          </p:nvSpPr>
          <p:spPr bwMode="auto">
            <a:xfrm flipV="1">
              <a:off x="-523" y="366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523" name="Text Box 115"/>
          <p:cNvSpPr txBox="1">
            <a:spLocks noChangeArrowheads="1"/>
          </p:cNvSpPr>
          <p:nvPr/>
        </p:nvSpPr>
        <p:spPr bwMode="auto">
          <a:xfrm>
            <a:off x="1871663" y="2597150"/>
            <a:ext cx="1808162"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Just like Insertion </a:t>
            </a:r>
            <a:br>
              <a:rPr lang="en-US" sz="2000">
                <a:solidFill>
                  <a:schemeClr val="tx1"/>
                </a:solidFill>
              </a:rPr>
            </a:br>
            <a:r>
              <a:rPr lang="en-US" sz="2000">
                <a:solidFill>
                  <a:schemeClr val="tx1"/>
                </a:solidFill>
              </a:rPr>
              <a:t>Sort,</a:t>
            </a:r>
          </a:p>
          <a:p>
            <a:pPr algn="ctr"/>
            <a:r>
              <a:rPr lang="en-US" sz="2000">
                <a:solidFill>
                  <a:schemeClr val="tx1"/>
                </a:solidFill>
              </a:rPr>
              <a:t>Bubble Sort is </a:t>
            </a:r>
            <a:r>
              <a:rPr lang="en-US" sz="2000">
                <a:solidFill>
                  <a:srgbClr val="A50021"/>
                </a:solidFill>
              </a:rPr>
              <a:t>really efficient</a:t>
            </a:r>
            <a:r>
              <a:rPr lang="en-US" sz="2000">
                <a:solidFill>
                  <a:schemeClr val="tx1"/>
                </a:solidFill>
              </a:rPr>
              <a:t> on </a:t>
            </a:r>
            <a:r>
              <a:rPr lang="en-US" sz="2000">
                <a:solidFill>
                  <a:srgbClr val="006666"/>
                </a:solidFill>
              </a:rPr>
              <a:t>pre-sorted </a:t>
            </a:r>
            <a:r>
              <a:rPr lang="en-US" sz="2000">
                <a:solidFill>
                  <a:schemeClr val="tx1"/>
                </a:solidFill>
              </a:rPr>
              <a:t>arrays and linked lists!</a:t>
            </a:r>
            <a:endParaRPr lang="en-US" sz="2000">
              <a:solidFill>
                <a:srgbClr val="00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74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57488"/>
                                        </p:tgtEl>
                                        <p:attrNameLst>
                                          <p:attrName>style.visibility</p:attrName>
                                        </p:attrNameLst>
                                      </p:cBhvr>
                                      <p:to>
                                        <p:strVal val="visible"/>
                                      </p:to>
                                    </p:set>
                                    <p:anim calcmode="lin" valueType="num">
                                      <p:cBhvr additive="base">
                                        <p:cTn id="11" dur="500" fill="hold"/>
                                        <p:tgtEl>
                                          <p:spTgt spid="657488"/>
                                        </p:tgtEl>
                                        <p:attrNameLst>
                                          <p:attrName>ppt_x</p:attrName>
                                        </p:attrNameLst>
                                      </p:cBhvr>
                                      <p:tavLst>
                                        <p:tav tm="0">
                                          <p:val>
                                            <p:strVal val="0-#ppt_w/2"/>
                                          </p:val>
                                        </p:tav>
                                        <p:tav tm="100000">
                                          <p:val>
                                            <p:strVal val="#ppt_x"/>
                                          </p:val>
                                        </p:tav>
                                      </p:tavLst>
                                    </p:anim>
                                    <p:anim calcmode="lin" valueType="num">
                                      <p:cBhvr additive="base">
                                        <p:cTn id="12" dur="500" fill="hold"/>
                                        <p:tgtEl>
                                          <p:spTgt spid="65748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8" fill="hold" nodeType="clickEffect">
                                  <p:stCondLst>
                                    <p:cond delay="0"/>
                                  </p:stCondLst>
                                  <p:childTnLst>
                                    <p:anim calcmode="lin" valueType="num">
                                      <p:cBhvr additive="base">
                                        <p:cTn id="16" dur="500"/>
                                        <p:tgtEl>
                                          <p:spTgt spid="657488"/>
                                        </p:tgtEl>
                                        <p:attrNameLst>
                                          <p:attrName>ppt_x</p:attrName>
                                        </p:attrNameLst>
                                      </p:cBhvr>
                                      <p:tavLst>
                                        <p:tav tm="0">
                                          <p:val>
                                            <p:strVal val="ppt_x"/>
                                          </p:val>
                                        </p:tav>
                                        <p:tav tm="100000">
                                          <p:val>
                                            <p:strVal val="0-ppt_w/2"/>
                                          </p:val>
                                        </p:tav>
                                      </p:tavLst>
                                    </p:anim>
                                    <p:anim calcmode="lin" valueType="num">
                                      <p:cBhvr additive="base">
                                        <p:cTn id="17" dur="500"/>
                                        <p:tgtEl>
                                          <p:spTgt spid="657488"/>
                                        </p:tgtEl>
                                        <p:attrNameLst>
                                          <p:attrName>ppt_y</p:attrName>
                                        </p:attrNameLst>
                                      </p:cBhvr>
                                      <p:tavLst>
                                        <p:tav tm="0">
                                          <p:val>
                                            <p:strVal val="ppt_y"/>
                                          </p:val>
                                        </p:tav>
                                        <p:tav tm="100000">
                                          <p:val>
                                            <p:strVal val="ppt_y"/>
                                          </p:val>
                                        </p:tav>
                                      </p:tavLst>
                                    </p:anim>
                                    <p:set>
                                      <p:cBhvr>
                                        <p:cTn id="18" dur="1" fill="hold">
                                          <p:stCondLst>
                                            <p:cond delay="499"/>
                                          </p:stCondLst>
                                        </p:cTn>
                                        <p:tgtEl>
                                          <p:spTgt spid="65748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74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7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74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7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745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657486"/>
                                        </p:tgtEl>
                                        <p:attrNameLst>
                                          <p:attrName>style.visibility</p:attrName>
                                        </p:attrNameLst>
                                      </p:cBhvr>
                                      <p:to>
                                        <p:strVal val="visible"/>
                                      </p:to>
                                    </p:set>
                                    <p:anim calcmode="lin" valueType="num">
                                      <p:cBhvr additive="base">
                                        <p:cTn id="47" dur="500" fill="hold"/>
                                        <p:tgtEl>
                                          <p:spTgt spid="657486"/>
                                        </p:tgtEl>
                                        <p:attrNameLst>
                                          <p:attrName>ppt_x</p:attrName>
                                        </p:attrNameLst>
                                      </p:cBhvr>
                                      <p:tavLst>
                                        <p:tav tm="0">
                                          <p:val>
                                            <p:strVal val="0-#ppt_w/2"/>
                                          </p:val>
                                        </p:tav>
                                        <p:tav tm="100000">
                                          <p:val>
                                            <p:strVal val="#ppt_x"/>
                                          </p:val>
                                        </p:tav>
                                      </p:tavLst>
                                    </p:anim>
                                    <p:anim calcmode="lin" valueType="num">
                                      <p:cBhvr additive="base">
                                        <p:cTn id="48" dur="500" fill="hold"/>
                                        <p:tgtEl>
                                          <p:spTgt spid="657486"/>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745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74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749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2000"/>
                                        <p:tgtEl>
                                          <p:spTgt spid="657486"/>
                                        </p:tgtEl>
                                      </p:cBhvr>
                                    </p:animEffect>
                                    <p:set>
                                      <p:cBhvr>
                                        <p:cTn id="65" dur="1" fill="hold">
                                          <p:stCondLst>
                                            <p:cond delay="1999"/>
                                          </p:stCondLst>
                                        </p:cTn>
                                        <p:tgtEl>
                                          <p:spTgt spid="65748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57522"/>
                                        </p:tgtEl>
                                        <p:attrNameLst>
                                          <p:attrName>style.visibility</p:attrName>
                                        </p:attrNameLst>
                                      </p:cBhvr>
                                      <p:to>
                                        <p:strVal val="visible"/>
                                      </p:to>
                                    </p:set>
                                    <p:animEffect transition="in" filter="fade">
                                      <p:cBhvr>
                                        <p:cTn id="68" dur="2000"/>
                                        <p:tgtEl>
                                          <p:spTgt spid="6575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7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1" grpId="0"/>
      <p:bldP spid="657445" grpId="0"/>
      <p:bldP spid="657447" grpId="0"/>
      <p:bldP spid="657448" grpId="0"/>
      <p:bldP spid="657449" grpId="0"/>
      <p:bldP spid="657450" grpId="0"/>
      <p:bldP spid="657451" grpId="0"/>
      <p:bldP spid="657478" grpId="0"/>
      <p:bldP spid="657487" grpId="0"/>
      <p:bldP spid="657490" grpId="0"/>
      <p:bldP spid="65752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790385B0-B5D4-4652-A21D-CFCC1F05454B}" type="slidenum">
              <a:rPr lang="en-US"/>
              <a:pPr/>
              <a:t>61</a:t>
            </a:fld>
            <a:endParaRPr lang="en-US"/>
          </a:p>
        </p:txBody>
      </p:sp>
      <p:sp>
        <p:nvSpPr>
          <p:cNvPr id="606210" name="Rectangle 2"/>
          <p:cNvSpPr>
            <a:spLocks noGrp="1" noChangeArrowheads="1"/>
          </p:cNvSpPr>
          <p:nvPr>
            <p:ph type="title"/>
          </p:nvPr>
        </p:nvSpPr>
        <p:spPr/>
        <p:txBody>
          <a:bodyPr/>
          <a:lstStyle/>
          <a:p>
            <a:r>
              <a:rPr lang="en-US"/>
              <a:t>The Bubble Sort</a:t>
            </a:r>
          </a:p>
        </p:txBody>
      </p:sp>
      <p:sp>
        <p:nvSpPr>
          <p:cNvPr id="606211" name="Text Box 3"/>
          <p:cNvSpPr txBox="1">
            <a:spLocks noChangeArrowheads="1"/>
          </p:cNvSpPr>
          <p:nvPr/>
        </p:nvSpPr>
        <p:spPr bwMode="auto">
          <a:xfrm>
            <a:off x="228600" y="914400"/>
            <a:ext cx="5597525" cy="57340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rPr>
              <a:t>void bubbleSort(int Arr[], int n)</a:t>
            </a:r>
            <a:br>
              <a:rPr lang="en-US" sz="2000" b="1">
                <a:solidFill>
                  <a:schemeClr val="tx1"/>
                </a:solidFill>
                <a:latin typeface="Courier New" pitchFamily="49" charset="0"/>
              </a:rPr>
            </a:br>
            <a:r>
              <a:rPr lang="en-US" sz="2000" b="1">
                <a:solidFill>
                  <a:schemeClr val="tx1"/>
                </a:solidFill>
                <a:latin typeface="Courier New" pitchFamily="49" charset="0"/>
              </a:rPr>
              <a:t>{ </a:t>
            </a:r>
          </a:p>
          <a:p>
            <a:r>
              <a:rPr lang="en-US" sz="2000" b="1">
                <a:solidFill>
                  <a:schemeClr val="tx1"/>
                </a:solidFill>
                <a:latin typeface="Courier New" pitchFamily="49" charset="0"/>
              </a:rPr>
              <a:t>  bool atLeastOneSwap;</a:t>
            </a:r>
          </a:p>
          <a:p>
            <a:endParaRPr lang="en-US" sz="2000" b="1">
              <a:solidFill>
                <a:schemeClr val="tx1"/>
              </a:solidFill>
              <a:latin typeface="Courier New" pitchFamily="49" charset="0"/>
            </a:endParaRPr>
          </a:p>
          <a:p>
            <a:r>
              <a:rPr lang="en-US" sz="2000" b="1">
                <a:solidFill>
                  <a:schemeClr val="tx1"/>
                </a:solidFill>
                <a:latin typeface="Courier New" pitchFamily="49" charset="0"/>
              </a:rPr>
              <a:t>  do</a:t>
            </a:r>
            <a:endParaRPr lang="en-US" sz="2000">
              <a:solidFill>
                <a:schemeClr val="tx1"/>
              </a:solidFill>
            </a:endParaRPr>
          </a:p>
          <a:p>
            <a:r>
              <a:rPr lang="en-US" sz="2000">
                <a:solidFill>
                  <a:schemeClr val="tx1"/>
                </a:solidFill>
              </a:rPr>
              <a:t>   </a:t>
            </a:r>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rPr>
              <a:t>   </a:t>
            </a:r>
            <a:r>
              <a:rPr lang="en-US" sz="1000" b="1">
                <a:solidFill>
                  <a:schemeClr val="tx1"/>
                </a:solidFill>
                <a:latin typeface="Courier New" pitchFamily="49" charset="0"/>
              </a:rPr>
              <a:t> </a:t>
            </a:r>
            <a:r>
              <a:rPr lang="en-US" sz="2000" b="1">
                <a:solidFill>
                  <a:srgbClr val="FF0000"/>
                </a:solidFill>
                <a:latin typeface="Courier New" pitchFamily="49" charset="0"/>
              </a:rPr>
              <a:t>atLeastOneSwap = false;</a:t>
            </a:r>
          </a:p>
          <a:p>
            <a:endParaRPr lang="en-US" sz="1000">
              <a:solidFill>
                <a:srgbClr val="FF0000"/>
              </a:solidFill>
              <a:latin typeface="Courier New" pitchFamily="49" charset="0"/>
            </a:endParaRPr>
          </a:p>
          <a:p>
            <a:r>
              <a:rPr lang="en-US" sz="2000">
                <a:solidFill>
                  <a:schemeClr val="tx1"/>
                </a:solidFill>
              </a:rPr>
              <a:t>       </a:t>
            </a:r>
            <a:r>
              <a:rPr lang="en-US" sz="2000" b="1">
                <a:solidFill>
                  <a:srgbClr val="6600CC"/>
                </a:solidFill>
                <a:latin typeface="Courier New" pitchFamily="49" charset="0"/>
                <a:cs typeface="Courier New" pitchFamily="49" charset="0"/>
              </a:rPr>
              <a:t>for (int j = 0; j &lt; (n-1); j++) </a:t>
            </a:r>
          </a:p>
          <a:p>
            <a:r>
              <a:rPr lang="en-US" sz="2000" b="1">
                <a:solidFill>
                  <a:srgbClr val="6600CC"/>
                </a:solidFill>
                <a:latin typeface="Courier New" pitchFamily="49" charset="0"/>
                <a:cs typeface="Courier New" pitchFamily="49" charset="0"/>
              </a:rPr>
              <a:t>   </a:t>
            </a:r>
            <a:r>
              <a:rPr lang="en-US" sz="1000" b="1">
                <a:solidFill>
                  <a:srgbClr val="6600CC"/>
                </a:solidFill>
                <a:latin typeface="Courier New" pitchFamily="49" charset="0"/>
                <a:cs typeface="Courier New" pitchFamily="49" charset="0"/>
              </a:rPr>
              <a:t> </a:t>
            </a:r>
            <a:r>
              <a:rPr lang="en-US" sz="2000" b="1">
                <a:solidFill>
                  <a:srgbClr val="6600CC"/>
                </a:solidFill>
                <a:latin typeface="Courier New" pitchFamily="49" charset="0"/>
                <a:cs typeface="Courier New" pitchFamily="49" charset="0"/>
              </a:rPr>
              <a:t>{</a:t>
            </a:r>
            <a:endParaRPr lang="en-US" sz="2000">
              <a:solidFill>
                <a:srgbClr val="6600CC"/>
              </a:solidFill>
            </a:endParaRPr>
          </a:p>
          <a:p>
            <a:r>
              <a:rPr lang="en-US" sz="2000" b="1">
                <a:solidFill>
                  <a:srgbClr val="6600CC"/>
                </a:solidFill>
                <a:latin typeface="Courier New" pitchFamily="49" charset="0"/>
                <a:cs typeface="Courier New" pitchFamily="49" charset="0"/>
              </a:rPr>
              <a:t>      if (Arr[j] &gt; Arr[j + 1]) </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Swap(Arr[j],Arr[j+1]);</a:t>
            </a:r>
          </a:p>
          <a:p>
            <a:r>
              <a:rPr lang="en-US" sz="2000" b="1">
                <a:solidFill>
                  <a:srgbClr val="6600CC"/>
                </a:solidFill>
                <a:latin typeface="Courier New" pitchFamily="49" charset="0"/>
                <a:cs typeface="Courier New" pitchFamily="49" charset="0"/>
              </a:rPr>
              <a:t>        </a:t>
            </a:r>
            <a:r>
              <a:rPr lang="en-US" sz="2000" b="1">
                <a:solidFill>
                  <a:srgbClr val="FF0000"/>
                </a:solidFill>
                <a:latin typeface="Courier New" pitchFamily="49" charset="0"/>
                <a:cs typeface="Courier New" pitchFamily="49" charset="0"/>
              </a:rPr>
              <a:t>atLeastOneSwap = true;</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cs typeface="Courier New" pitchFamily="49" charset="0"/>
              </a:rPr>
              <a:t>  while (</a:t>
            </a:r>
            <a:r>
              <a:rPr lang="en-US" sz="2000" b="1">
                <a:solidFill>
                  <a:srgbClr val="FF0000"/>
                </a:solidFill>
                <a:latin typeface="Courier New" pitchFamily="49" charset="0"/>
                <a:cs typeface="Courier New" pitchFamily="49" charset="0"/>
              </a:rPr>
              <a:t>atLeastOneSwap == true</a:t>
            </a:r>
            <a:r>
              <a:rPr lang="en-US" sz="2000" b="1">
                <a:solidFill>
                  <a:schemeClr val="tx1"/>
                </a:solidFill>
                <a:latin typeface="Courier New" pitchFamily="49" charset="0"/>
                <a:cs typeface="Courier New" pitchFamily="49" charset="0"/>
              </a:rPr>
              <a:t>);</a:t>
            </a:r>
            <a:endParaRPr lang="en-US" sz="2000">
              <a:solidFill>
                <a:schemeClr val="tx1"/>
              </a:solidFill>
            </a:endParaRPr>
          </a:p>
          <a:p>
            <a:r>
              <a:rPr lang="en-US" sz="2000" b="1">
                <a:solidFill>
                  <a:schemeClr val="tx1"/>
                </a:solidFill>
                <a:latin typeface="Courier New" pitchFamily="49" charset="0"/>
                <a:cs typeface="Courier New" pitchFamily="49" charset="0"/>
              </a:rPr>
              <a:t>}</a:t>
            </a:r>
          </a:p>
        </p:txBody>
      </p:sp>
      <p:grpSp>
        <p:nvGrpSpPr>
          <p:cNvPr id="606326" name="Group 118"/>
          <p:cNvGrpSpPr>
            <a:grpSpLocks/>
          </p:cNvGrpSpPr>
          <p:nvPr/>
        </p:nvGrpSpPr>
        <p:grpSpPr bwMode="auto">
          <a:xfrm>
            <a:off x="4419600" y="2041525"/>
            <a:ext cx="5715000" cy="1143000"/>
            <a:chOff x="2064" y="1104"/>
            <a:chExt cx="3600" cy="720"/>
          </a:xfrm>
        </p:grpSpPr>
        <p:sp>
          <p:nvSpPr>
            <p:cNvPr id="606327" name="Text Box 119"/>
            <p:cNvSpPr txBox="1">
              <a:spLocks noChangeArrowheads="1"/>
            </p:cNvSpPr>
            <p:nvPr/>
          </p:nvSpPr>
          <p:spPr bwMode="auto">
            <a:xfrm>
              <a:off x="3216" y="1104"/>
              <a:ext cx="2448" cy="5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Start by assuming</a:t>
              </a:r>
              <a:br>
                <a:rPr lang="en-US">
                  <a:solidFill>
                    <a:srgbClr val="6600CC"/>
                  </a:solidFill>
                </a:rPr>
              </a:br>
              <a:r>
                <a:rPr lang="en-US">
                  <a:solidFill>
                    <a:srgbClr val="6600CC"/>
                  </a:solidFill>
                </a:rPr>
                <a:t>that we won’t</a:t>
              </a:r>
              <a:br>
                <a:rPr lang="en-US">
                  <a:solidFill>
                    <a:srgbClr val="6600CC"/>
                  </a:solidFill>
                </a:rPr>
              </a:br>
              <a:r>
                <a:rPr lang="en-US">
                  <a:solidFill>
                    <a:srgbClr val="6600CC"/>
                  </a:solidFill>
                </a:rPr>
                <a:t>do any swaps</a:t>
              </a:r>
            </a:p>
          </p:txBody>
        </p:sp>
        <p:sp>
          <p:nvSpPr>
            <p:cNvPr id="606328" name="AutoShape 120"/>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29" name="Line 121"/>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8" name="Group 130"/>
          <p:cNvGrpSpPr>
            <a:grpSpLocks/>
          </p:cNvGrpSpPr>
          <p:nvPr/>
        </p:nvGrpSpPr>
        <p:grpSpPr bwMode="auto">
          <a:xfrm>
            <a:off x="5500688" y="3146425"/>
            <a:ext cx="5060950" cy="1993900"/>
            <a:chOff x="3465" y="1982"/>
            <a:chExt cx="3188" cy="1256"/>
          </a:xfrm>
        </p:grpSpPr>
        <p:sp>
          <p:nvSpPr>
            <p:cNvPr id="606331" name="Text Box 123"/>
            <p:cNvSpPr txBox="1">
              <a:spLocks noChangeArrowheads="1"/>
            </p:cNvSpPr>
            <p:nvPr/>
          </p:nvSpPr>
          <p:spPr bwMode="auto">
            <a:xfrm>
              <a:off x="3858" y="2254"/>
              <a:ext cx="2795"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Compare each element</a:t>
              </a:r>
              <a:br>
                <a:rPr lang="en-US">
                  <a:solidFill>
                    <a:schemeClr val="accent2"/>
                  </a:solidFill>
                </a:rPr>
              </a:br>
              <a:r>
                <a:rPr lang="en-US">
                  <a:solidFill>
                    <a:schemeClr val="accent2"/>
                  </a:solidFill>
                </a:rPr>
                <a:t>with its neighbor and</a:t>
              </a:r>
              <a:br>
                <a:rPr lang="en-US">
                  <a:solidFill>
                    <a:schemeClr val="accent2"/>
                  </a:solidFill>
                </a:rPr>
              </a:br>
              <a:r>
                <a:rPr lang="en-US">
                  <a:solidFill>
                    <a:schemeClr val="accent2"/>
                  </a:solidFill>
                </a:rPr>
                <a:t>swap them if they’re</a:t>
              </a:r>
              <a:br>
                <a:rPr lang="en-US">
                  <a:solidFill>
                    <a:schemeClr val="accent2"/>
                  </a:solidFill>
                </a:rPr>
              </a:br>
              <a:r>
                <a:rPr lang="en-US">
                  <a:solidFill>
                    <a:schemeClr val="accent2"/>
                  </a:solidFill>
                </a:rPr>
                <a:t>out-of-order.</a:t>
              </a:r>
            </a:p>
          </p:txBody>
        </p:sp>
        <p:sp>
          <p:nvSpPr>
            <p:cNvPr id="606332" name="AutoShape 124"/>
            <p:cNvSpPr>
              <a:spLocks/>
            </p:cNvSpPr>
            <p:nvPr/>
          </p:nvSpPr>
          <p:spPr bwMode="auto">
            <a:xfrm>
              <a:off x="3465" y="1982"/>
              <a:ext cx="243" cy="1256"/>
            </a:xfrm>
            <a:prstGeom prst="rightBrace">
              <a:avLst>
                <a:gd name="adj1" fmla="val 4307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3" name="Line 125"/>
            <p:cNvSpPr>
              <a:spLocks noChangeShapeType="1"/>
            </p:cNvSpPr>
            <p:nvPr/>
          </p:nvSpPr>
          <p:spPr bwMode="auto">
            <a:xfrm flipV="1">
              <a:off x="3705" y="2402"/>
              <a:ext cx="147" cy="2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9" name="Group 131"/>
          <p:cNvGrpSpPr>
            <a:grpSpLocks/>
          </p:cNvGrpSpPr>
          <p:nvPr/>
        </p:nvGrpSpPr>
        <p:grpSpPr bwMode="auto">
          <a:xfrm>
            <a:off x="5334000" y="5610225"/>
            <a:ext cx="3749675" cy="1190625"/>
            <a:chOff x="3360" y="3534"/>
            <a:chExt cx="2362" cy="750"/>
          </a:xfrm>
        </p:grpSpPr>
        <p:sp>
          <p:nvSpPr>
            <p:cNvPr id="606335" name="Text Box 127"/>
            <p:cNvSpPr txBox="1">
              <a:spLocks noChangeArrowheads="1"/>
            </p:cNvSpPr>
            <p:nvPr/>
          </p:nvSpPr>
          <p:spPr bwMode="auto">
            <a:xfrm>
              <a:off x="3821" y="3534"/>
              <a:ext cx="1901"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If we swapped at least once, then start back at the top and repeat the whole process.</a:t>
              </a:r>
            </a:p>
          </p:txBody>
        </p:sp>
        <p:sp>
          <p:nvSpPr>
            <p:cNvPr id="606336" name="AutoShape 128"/>
            <p:cNvSpPr>
              <a:spLocks/>
            </p:cNvSpPr>
            <p:nvPr/>
          </p:nvSpPr>
          <p:spPr bwMode="auto">
            <a:xfrm>
              <a:off x="3360" y="3645"/>
              <a:ext cx="155" cy="376"/>
            </a:xfrm>
            <a:prstGeom prst="rightBrace">
              <a:avLst>
                <a:gd name="adj1" fmla="val 20215"/>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7" name="Line 129"/>
            <p:cNvSpPr>
              <a:spLocks noChangeShapeType="1"/>
            </p:cNvSpPr>
            <p:nvPr/>
          </p:nvSpPr>
          <p:spPr bwMode="auto">
            <a:xfrm flipV="1">
              <a:off x="3519" y="3749"/>
              <a:ext cx="282" cy="8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44" name="Group 136"/>
          <p:cNvGrpSpPr>
            <a:grpSpLocks/>
          </p:cNvGrpSpPr>
          <p:nvPr/>
        </p:nvGrpSpPr>
        <p:grpSpPr bwMode="auto">
          <a:xfrm>
            <a:off x="4886325" y="4727575"/>
            <a:ext cx="5116513" cy="544513"/>
            <a:chOff x="3078" y="2978"/>
            <a:chExt cx="3223" cy="343"/>
          </a:xfrm>
        </p:grpSpPr>
        <p:sp>
          <p:nvSpPr>
            <p:cNvPr id="606341" name="Text Box 133"/>
            <p:cNvSpPr txBox="1">
              <a:spLocks noChangeArrowheads="1"/>
            </p:cNvSpPr>
            <p:nvPr/>
          </p:nvSpPr>
          <p:spPr bwMode="auto">
            <a:xfrm>
              <a:off x="3853" y="3090"/>
              <a:ext cx="244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Don’t forget-we swapped!</a:t>
              </a:r>
            </a:p>
          </p:txBody>
        </p:sp>
        <p:sp>
          <p:nvSpPr>
            <p:cNvPr id="606342" name="AutoShape 134"/>
            <p:cNvSpPr>
              <a:spLocks/>
            </p:cNvSpPr>
            <p:nvPr/>
          </p:nvSpPr>
          <p:spPr bwMode="auto">
            <a:xfrm>
              <a:off x="3078" y="297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43" name="Line 135"/>
            <p:cNvSpPr>
              <a:spLocks noChangeShapeType="1"/>
            </p:cNvSpPr>
            <p:nvPr/>
          </p:nvSpPr>
          <p:spPr bwMode="auto">
            <a:xfrm>
              <a:off x="3327" y="3145"/>
              <a:ext cx="525" cy="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Rounded Rectangular Callout 20"/>
          <p:cNvSpPr/>
          <p:nvPr/>
        </p:nvSpPr>
        <p:spPr bwMode="auto">
          <a:xfrm>
            <a:off x="5443968" y="953592"/>
            <a:ext cx="3729394" cy="4532822"/>
          </a:xfrm>
          <a:prstGeom prst="wedgeRoundRectCallout">
            <a:avLst>
              <a:gd name="adj1" fmla="val -112974"/>
              <a:gd name="adj2" fmla="val -42903"/>
              <a:gd name="adj3" fmla="val 16667"/>
            </a:avLst>
          </a:prstGeom>
          <a:solidFill>
            <a:srgbClr val="FDE8CB"/>
          </a:solidFill>
          <a:ln w="31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Bubble </a:t>
            </a:r>
            <a:r>
              <a:rPr kumimoji="0" lang="en-US" sz="2400" b="0" i="0" u="none" strike="noStrike" cap="none" normalizeH="0" dirty="0" smtClean="0">
                <a:ln>
                  <a:noFill/>
                </a:ln>
                <a:solidFill>
                  <a:srgbClr val="C00000"/>
                </a:solidFill>
                <a:effectLst/>
                <a:latin typeface="Comic Sans MS" pitchFamily="66" charset="0"/>
                <a:cs typeface="Times New Roman" pitchFamily="18" charset="0"/>
              </a:rPr>
              <a:t>Sort </a:t>
            </a:r>
            <a:r>
              <a:rPr kumimoji="0" lang="en-US" sz="2400" b="0" i="0" u="none" strike="noStrike" cap="none" normalizeH="0" baseline="0" dirty="0" smtClean="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smtClean="0"/>
          </a:p>
          <a:p>
            <a:pPr algn="ctr"/>
            <a:r>
              <a:rPr lang="en-US" dirty="0"/>
              <a:t>Can </a:t>
            </a:r>
            <a:r>
              <a:rPr lang="en-US" dirty="0" smtClean="0">
                <a:solidFill>
                  <a:schemeClr val="accent6">
                    <a:lumMod val="60000"/>
                    <a:lumOff val="40000"/>
                  </a:schemeClr>
                </a:solidFill>
              </a:rPr>
              <a:t>Bubble Sort </a:t>
            </a:r>
            <a:r>
              <a:rPr lang="en-US" dirty="0" smtClean="0"/>
              <a:t>be </a:t>
            </a:r>
            <a:r>
              <a:rPr lang="en-US" dirty="0"/>
              <a:t>applied easily to </a:t>
            </a:r>
            <a:r>
              <a:rPr lang="en-US" dirty="0" smtClean="0"/>
              <a:t>sort items </a:t>
            </a:r>
            <a:r>
              <a:rPr lang="en-US" dirty="0"/>
              <a:t>within a </a:t>
            </a:r>
            <a:r>
              <a:rPr lang="en-US" dirty="0">
                <a:solidFill>
                  <a:srgbClr val="FF0000"/>
                </a:solidFill>
              </a:rPr>
              <a:t>linked list</a:t>
            </a:r>
            <a:r>
              <a:rPr lang="en-US" dirty="0"/>
              <a:t>?</a:t>
            </a:r>
            <a:br>
              <a:rPr lang="en-US" dirty="0"/>
            </a:br>
            <a:endParaRPr lang="en-US" sz="1400" dirty="0"/>
          </a:p>
          <a:p>
            <a:pPr algn="ctr"/>
            <a:r>
              <a:rPr lang="en-US" dirty="0"/>
              <a:t>Is </a:t>
            </a:r>
            <a:r>
              <a:rPr lang="en-US" dirty="0" smtClean="0">
                <a:solidFill>
                  <a:schemeClr val="accent6">
                    <a:lumMod val="60000"/>
                    <a:lumOff val="40000"/>
                  </a:schemeClr>
                </a:solidFill>
              </a:rPr>
              <a:t>Bubble Sort </a:t>
            </a:r>
            <a:r>
              <a:rPr lang="en-US" dirty="0" smtClean="0"/>
              <a:t>a </a:t>
            </a:r>
            <a:br>
              <a:rPr lang="en-US" dirty="0" smtClean="0"/>
            </a:br>
            <a:r>
              <a:rPr lang="en-US" dirty="0" smtClean="0"/>
              <a:t>“</a:t>
            </a:r>
            <a:r>
              <a:rPr lang="en-US" dirty="0">
                <a:solidFill>
                  <a:srgbClr val="FF0000"/>
                </a:solidFill>
              </a:rPr>
              <a:t>stable</a:t>
            </a:r>
            <a:r>
              <a:rPr lang="en-US" dirty="0"/>
              <a:t>” sort?</a:t>
            </a:r>
            <a:br>
              <a:rPr lang="en-US" dirty="0"/>
            </a:br>
            <a:endParaRPr lang="en-US" dirty="0" smtClean="0"/>
          </a:p>
          <a:p>
            <a:pPr algn="ctr"/>
            <a:r>
              <a:rPr lang="en-US" dirty="0" smtClean="0"/>
              <a:t>Is </a:t>
            </a:r>
            <a:r>
              <a:rPr lang="en-US" dirty="0" smtClean="0">
                <a:solidFill>
                  <a:schemeClr val="accent6">
                    <a:lumMod val="60000"/>
                    <a:lumOff val="40000"/>
                  </a:schemeClr>
                </a:solidFill>
              </a:rPr>
              <a:t>Bubble Sort </a:t>
            </a:r>
            <a:r>
              <a:rPr lang="en-US" dirty="0" smtClean="0"/>
              <a:t>ever </a:t>
            </a:r>
            <a:r>
              <a:rPr lang="en-US" dirty="0" smtClean="0">
                <a:solidFill>
                  <a:srgbClr val="FF0000"/>
                </a:solidFill>
              </a:rPr>
              <a:t>faster than O(n</a:t>
            </a:r>
            <a:r>
              <a:rPr lang="en-US" b="1" baseline="30000" dirty="0" smtClean="0">
                <a:solidFill>
                  <a:srgbClr val="FF0000"/>
                </a:solidFill>
              </a:rPr>
              <a:t>2</a:t>
            </a:r>
            <a:r>
              <a:rPr lang="en-US" dirty="0" smtClean="0">
                <a:solidFill>
                  <a:srgbClr val="FF0000"/>
                </a:solidFill>
              </a:rPr>
              <a:t>)</a:t>
            </a:r>
            <a:r>
              <a:rPr lang="en-US" dirty="0" smtClean="0"/>
              <a:t>? </a:t>
            </a:r>
            <a:br>
              <a:rPr lang="en-US" dirty="0" smtClean="0"/>
            </a:br>
            <a:endParaRPr lang="en-US" dirty="0"/>
          </a:p>
          <a:p>
            <a:pPr algn="ctr"/>
            <a:r>
              <a:rPr lang="en-US" dirty="0">
                <a:solidFill>
                  <a:srgbClr val="FF0000"/>
                </a:solidFill>
              </a:rPr>
              <a:t>When</a:t>
            </a:r>
            <a:r>
              <a:rPr lang="en-US" dirty="0"/>
              <a:t> might you use </a:t>
            </a:r>
            <a:r>
              <a:rPr lang="en-US" dirty="0" smtClean="0"/>
              <a:t/>
            </a:r>
            <a:br>
              <a:rPr lang="en-US" dirty="0" smtClean="0"/>
            </a:br>
            <a:r>
              <a:rPr lang="en-US" dirty="0" smtClean="0">
                <a:solidFill>
                  <a:schemeClr val="accent6">
                    <a:lumMod val="60000"/>
                    <a:lumOff val="40000"/>
                  </a:schemeClr>
                </a:solidFill>
              </a:rPr>
              <a:t>Bubble Sort</a:t>
            </a:r>
            <a:r>
              <a:rPr lang="en-US" dirty="0"/>
              <a:t>? </a:t>
            </a:r>
            <a: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t/>
            </a:r>
            <a:br>
              <a:rPr kumimoji="0" lang="en-US" sz="1800" b="0" i="0" u="none" strike="noStrike" cap="none" normalizeH="0" baseline="0" dirty="0" smtClean="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smtClean="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6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6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63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bg/>
                                          </p:spTgt>
                                        </p:tgtEl>
                                        <p:attrNameLst>
                                          <p:attrName>style.visibility</p:attrName>
                                        </p:attrNameLst>
                                      </p:cBhvr>
                                      <p:to>
                                        <p:strVal val="visible"/>
                                      </p:to>
                                    </p:set>
                                    <p:animEffect transition="in" filter="wipe(down)">
                                      <p:cBhvr>
                                        <p:cTn id="23" dur="500"/>
                                        <p:tgtEl>
                                          <p:spTgt spid="21">
                                            <p:bg/>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422F482-21E2-4851-AFD3-923B1A7EEF1D}" type="slidenum">
              <a:rPr lang="en-US"/>
              <a:pPr/>
              <a:t>62</a:t>
            </a:fld>
            <a:endParaRPr lang="en-US"/>
          </a:p>
        </p:txBody>
      </p:sp>
      <p:sp>
        <p:nvSpPr>
          <p:cNvPr id="733186" name="Rectangle 2"/>
          <p:cNvSpPr>
            <a:spLocks noGrp="1" noChangeArrowheads="1"/>
          </p:cNvSpPr>
          <p:nvPr>
            <p:ph type="title"/>
          </p:nvPr>
        </p:nvSpPr>
        <p:spPr/>
        <p:txBody>
          <a:bodyPr/>
          <a:lstStyle/>
          <a:p>
            <a:r>
              <a:rPr lang="en-US"/>
              <a:t>Sorting Intermission</a:t>
            </a:r>
          </a:p>
        </p:txBody>
      </p:sp>
      <p:sp>
        <p:nvSpPr>
          <p:cNvPr id="733189" name="Text Box 5"/>
          <p:cNvSpPr txBox="1">
            <a:spLocks noChangeArrowheads="1"/>
          </p:cNvSpPr>
          <p:nvPr/>
        </p:nvSpPr>
        <p:spPr bwMode="auto">
          <a:xfrm>
            <a:off x="201613" y="6102350"/>
            <a:ext cx="86868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(Brought to you by last year’s students who claimed this lecture was too boring)</a:t>
            </a:r>
          </a:p>
        </p:txBody>
      </p:sp>
      <p:pic>
        <p:nvPicPr>
          <p:cNvPr id="733190" name="Picture 6" descr="evil-giraf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3713" y="1574800"/>
            <a:ext cx="5221287" cy="3916363"/>
          </a:xfrm>
          <a:prstGeom prst="rect">
            <a:avLst/>
          </a:prstGeom>
          <a:noFill/>
          <a:extLst>
            <a:ext uri="{909E8E84-426E-40DD-AFC4-6F175D3DCCD1}">
              <a14:hiddenFill xmlns:a14="http://schemas.microsoft.com/office/drawing/2010/main">
                <a:solidFill>
                  <a:srgbClr val="FFFFFF"/>
                </a:solidFill>
              </a14:hiddenFill>
            </a:ext>
          </a:extLst>
        </p:spPr>
      </p:pic>
      <p:sp>
        <p:nvSpPr>
          <p:cNvPr id="733191" name="Rectangle 7"/>
          <p:cNvSpPr>
            <a:spLocks noChangeArrowheads="1"/>
          </p:cNvSpPr>
          <p:nvPr/>
        </p:nvSpPr>
        <p:spPr bwMode="auto">
          <a:xfrm>
            <a:off x="1116013" y="5475288"/>
            <a:ext cx="6792912" cy="52228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33190"/>
                                        </p:tgtEl>
                                        <p:attrNameLst>
                                          <p:attrName>style.visibility</p:attrName>
                                        </p:attrNameLst>
                                      </p:cBhvr>
                                      <p:to>
                                        <p:strVal val="visible"/>
                                      </p:to>
                                    </p:set>
                                  </p:childTnLst>
                                  <p:subTnLst>
                                    <p:audio>
                                      <p:cMediaNode vol="100000">
                                        <p:cTn display="0" masterRel="sameClick">
                                          <p:stCondLst>
                                            <p:cond evt="begin" delay="0">
                                              <p:tn val="5"/>
                                            </p:cond>
                                          </p:stCondLst>
                                          <p:endCondLst>
                                            <p:cond evt="onStopAudio" delay="0">
                                              <p:tgtEl>
                                                <p:sldTgt/>
                                              </p:tgtEl>
                                            </p:cond>
                                          </p:endCondLst>
                                        </p:cTn>
                                        <p:tgtEl>
                                          <p:sndTgt r:embed="rId3" name="lion.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68A7FC7A-063C-4F70-A01F-7E32AD14132E}" type="slidenum">
              <a:rPr lang="en-US"/>
              <a:pPr/>
              <a:t>63</a:t>
            </a:fld>
            <a:endParaRPr lang="en-US"/>
          </a:p>
        </p:txBody>
      </p:sp>
      <p:sp>
        <p:nvSpPr>
          <p:cNvPr id="689154" name="Rectangle 2"/>
          <p:cNvSpPr>
            <a:spLocks noGrp="1" noChangeArrowheads="1"/>
          </p:cNvSpPr>
          <p:nvPr>
            <p:ph type="title"/>
          </p:nvPr>
        </p:nvSpPr>
        <p:spPr/>
        <p:txBody>
          <a:bodyPr/>
          <a:lstStyle/>
          <a:p>
            <a:r>
              <a:rPr lang="en-US"/>
              <a:t>Sorting Challenge</a:t>
            </a:r>
          </a:p>
        </p:txBody>
      </p:sp>
      <p:sp>
        <p:nvSpPr>
          <p:cNvPr id="689156" name="Text Box 4"/>
          <p:cNvSpPr txBox="1">
            <a:spLocks noChangeArrowheads="1"/>
          </p:cNvSpPr>
          <p:nvPr/>
        </p:nvSpPr>
        <p:spPr bwMode="auto">
          <a:xfrm>
            <a:off x="441325" y="889000"/>
            <a:ext cx="4435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Consider the following array of integers:</a:t>
            </a:r>
          </a:p>
        </p:txBody>
      </p:sp>
      <p:sp>
        <p:nvSpPr>
          <p:cNvPr id="689157" name="Rectangle 5"/>
          <p:cNvSpPr>
            <a:spLocks noChangeArrowheads="1"/>
          </p:cNvSpPr>
          <p:nvPr/>
        </p:nvSpPr>
        <p:spPr bwMode="auto">
          <a:xfrm flipH="1">
            <a:off x="21336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89158" name="Rectangle 6"/>
          <p:cNvSpPr>
            <a:spLocks noChangeArrowheads="1"/>
          </p:cNvSpPr>
          <p:nvPr/>
        </p:nvSpPr>
        <p:spPr bwMode="auto">
          <a:xfrm flipH="1">
            <a:off x="25908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89159" name="Rectangle 7"/>
          <p:cNvSpPr>
            <a:spLocks noChangeArrowheads="1"/>
          </p:cNvSpPr>
          <p:nvPr/>
        </p:nvSpPr>
        <p:spPr bwMode="auto">
          <a:xfrm flipH="1">
            <a:off x="30480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89160" name="Rectangle 8"/>
          <p:cNvSpPr>
            <a:spLocks noChangeArrowheads="1"/>
          </p:cNvSpPr>
          <p:nvPr/>
        </p:nvSpPr>
        <p:spPr bwMode="auto">
          <a:xfrm flipH="1">
            <a:off x="35052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689161" name="Rectangle 9"/>
          <p:cNvSpPr>
            <a:spLocks noChangeArrowheads="1"/>
          </p:cNvSpPr>
          <p:nvPr/>
        </p:nvSpPr>
        <p:spPr bwMode="auto">
          <a:xfrm flipH="1">
            <a:off x="3962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89162" name="Rectangle 10"/>
          <p:cNvSpPr>
            <a:spLocks noChangeArrowheads="1"/>
          </p:cNvSpPr>
          <p:nvPr/>
        </p:nvSpPr>
        <p:spPr bwMode="auto">
          <a:xfrm flipH="1">
            <a:off x="1676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689163" name="Text Box 11"/>
          <p:cNvSpPr txBox="1">
            <a:spLocks noChangeArrowheads="1"/>
          </p:cNvSpPr>
          <p:nvPr/>
        </p:nvSpPr>
        <p:spPr bwMode="auto">
          <a:xfrm>
            <a:off x="203200" y="3082925"/>
            <a:ext cx="4686300"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which has been sorted by </a:t>
            </a:r>
            <a:br>
              <a:rPr lang="en-US" sz="2400"/>
            </a:br>
            <a:r>
              <a:rPr lang="en-US" sz="2400" u="sng"/>
              <a:t>one round</a:t>
            </a:r>
            <a:r>
              <a:rPr lang="en-US" sz="2400"/>
              <a:t> of either </a:t>
            </a:r>
            <a:r>
              <a:rPr lang="en-US" sz="2400">
                <a:solidFill>
                  <a:srgbClr val="6600CC"/>
                </a:solidFill>
              </a:rPr>
              <a:t>selection sort</a:t>
            </a:r>
            <a:r>
              <a:rPr lang="en-US" sz="2400"/>
              <a:t>, </a:t>
            </a:r>
            <a:r>
              <a:rPr lang="en-US" sz="2400">
                <a:solidFill>
                  <a:srgbClr val="6600CC"/>
                </a:solidFill>
              </a:rPr>
              <a:t>insertion sort</a:t>
            </a:r>
            <a:r>
              <a:rPr lang="en-US" sz="2400"/>
              <a:t> or </a:t>
            </a:r>
            <a:r>
              <a:rPr lang="en-US" sz="2400">
                <a:solidFill>
                  <a:srgbClr val="6600CC"/>
                </a:solidFill>
              </a:rPr>
              <a:t>bubble sort</a:t>
            </a:r>
            <a:r>
              <a:rPr lang="en-US" sz="2400"/>
              <a:t>.</a:t>
            </a:r>
          </a:p>
        </p:txBody>
      </p:sp>
      <p:sp>
        <p:nvSpPr>
          <p:cNvPr id="689164" name="Text Box 12"/>
          <p:cNvSpPr txBox="1">
            <a:spLocks noChangeArrowheads="1"/>
          </p:cNvSpPr>
          <p:nvPr/>
        </p:nvSpPr>
        <p:spPr bwMode="auto">
          <a:xfrm>
            <a:off x="128588" y="4943475"/>
            <a:ext cx="4935537"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Which of these sorts could </a:t>
            </a:r>
            <a:r>
              <a:rPr lang="en-US" sz="2400">
                <a:solidFill>
                  <a:srgbClr val="6600CC"/>
                </a:solidFill>
              </a:rPr>
              <a:t>NOT</a:t>
            </a:r>
            <a:r>
              <a:rPr lang="en-US" sz="2400"/>
              <a:t> have been used on this array? Why?</a:t>
            </a:r>
          </a:p>
        </p:txBody>
      </p:sp>
      <p:sp>
        <p:nvSpPr>
          <p:cNvPr id="689165" name="Text Box 13"/>
          <p:cNvSpPr txBox="1">
            <a:spLocks noChangeArrowheads="1"/>
          </p:cNvSpPr>
          <p:nvPr/>
        </p:nvSpPr>
        <p:spPr bwMode="auto">
          <a:xfrm>
            <a:off x="5121275"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solidFill>
                  <a:schemeClr val="tx1"/>
                </a:solidFill>
                <a:cs typeface="Courier New" pitchFamily="49" charset="0"/>
              </a:rPr>
              <a:t>selectionSort</a:t>
            </a:r>
          </a:p>
          <a:p>
            <a:r>
              <a:rPr lang="en-US">
                <a:solidFill>
                  <a:schemeClr val="tx1"/>
                </a:solidFill>
                <a:cs typeface="Courier New" pitchFamily="49" charset="0"/>
              </a:rPr>
              <a:t>  For each of the N books</a:t>
            </a:r>
          </a:p>
          <a:p>
            <a:r>
              <a:rPr lang="en-US">
                <a:solidFill>
                  <a:schemeClr val="tx1"/>
                </a:solidFill>
                <a:cs typeface="Courier New" pitchFamily="49" charset="0"/>
              </a:rPr>
              <a:t>     Find the smallest book between </a:t>
            </a:r>
            <a:br>
              <a:rPr lang="en-US">
                <a:solidFill>
                  <a:schemeClr val="tx1"/>
                </a:solidFill>
                <a:cs typeface="Courier New" pitchFamily="49" charset="0"/>
              </a:rPr>
            </a:br>
            <a:r>
              <a:rPr lang="en-US">
                <a:solidFill>
                  <a:schemeClr val="tx1"/>
                </a:solidFill>
                <a:cs typeface="Courier New" pitchFamily="49" charset="0"/>
              </a:rPr>
              <a:t>         slots i and N</a:t>
            </a:r>
          </a:p>
          <a:p>
            <a:r>
              <a:rPr lang="en-US">
                <a:solidFill>
                  <a:schemeClr val="tx1"/>
                </a:solidFill>
                <a:cs typeface="Courier New" pitchFamily="49" charset="0"/>
              </a:rPr>
              <a:t>     Swap this smallest book with </a:t>
            </a:r>
            <a:br>
              <a:rPr lang="en-US">
                <a:solidFill>
                  <a:schemeClr val="tx1"/>
                </a:solidFill>
                <a:cs typeface="Courier New" pitchFamily="49" charset="0"/>
              </a:rPr>
            </a:br>
            <a:r>
              <a:rPr lang="en-US">
                <a:solidFill>
                  <a:schemeClr val="tx1"/>
                </a:solidFill>
                <a:cs typeface="Courier New" pitchFamily="49" charset="0"/>
              </a:rPr>
              <a:t>          book i</a:t>
            </a:r>
          </a:p>
        </p:txBody>
      </p:sp>
      <p:sp>
        <p:nvSpPr>
          <p:cNvPr id="689166" name="Rectangle 14"/>
          <p:cNvSpPr>
            <a:spLocks noChangeArrowheads="1"/>
          </p:cNvSpPr>
          <p:nvPr/>
        </p:nvSpPr>
        <p:spPr bwMode="auto">
          <a:xfrm>
            <a:off x="5105400"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89167" name="Text Box 15"/>
          <p:cNvSpPr txBox="1">
            <a:spLocks noChangeArrowheads="1"/>
          </p:cNvSpPr>
          <p:nvPr/>
        </p:nvSpPr>
        <p:spPr bwMode="auto">
          <a:xfrm>
            <a:off x="5121275"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r>
              <a:rPr lang="en-US">
                <a:solidFill>
                  <a:schemeClr val="tx1"/>
                </a:solidFill>
              </a:rPr>
              <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
        <p:nvSpPr>
          <p:cNvPr id="689168" name="AutoShape 16"/>
          <p:cNvSpPr>
            <a:spLocks noChangeArrowheads="1"/>
          </p:cNvSpPr>
          <p:nvPr/>
        </p:nvSpPr>
        <p:spPr bwMode="auto">
          <a:xfrm>
            <a:off x="179388" y="57150"/>
            <a:ext cx="2673350" cy="1771650"/>
          </a:xfrm>
          <a:prstGeom prst="wedgeRoundRectCallout">
            <a:avLst>
              <a:gd name="adj1" fmla="val -7185"/>
              <a:gd name="adj2" fmla="val 14757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By one round, I mean </a:t>
            </a:r>
            <a:r>
              <a:rPr lang="en-US" sz="2000" u="sng"/>
              <a:t>one</a:t>
            </a:r>
            <a:r>
              <a:rPr lang="en-US" sz="2000"/>
              <a:t> full trip through the sort’s while/for loop.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891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916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916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89168"/>
                                        </p:tgtEl>
                                        <p:attrNameLst>
                                          <p:attrName>style.visibility</p:attrName>
                                        </p:attrNameLst>
                                      </p:cBhvr>
                                      <p:to>
                                        <p:strVal val="visible"/>
                                      </p:to>
                                    </p:set>
                                    <p:animEffect transition="in" filter="wipe(down)">
                                      <p:cBhvr>
                                        <p:cTn id="19" dur="500"/>
                                        <p:tgtEl>
                                          <p:spTgt spid="68916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6891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5" grpId="1" animBg="1"/>
      <p:bldP spid="689166" grpId="0" animBg="1"/>
      <p:bldP spid="689167" grpId="0" animBg="1"/>
      <p:bldP spid="689168" grpId="0" animBg="1"/>
      <p:bldP spid="689168"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837530-55E2-4DA1-9395-5CEB6C8DA1A0}" type="slidenum">
              <a:rPr lang="en-US"/>
              <a:pPr/>
              <a:t>64</a:t>
            </a:fld>
            <a:endParaRPr lang="en-US"/>
          </a:p>
        </p:txBody>
      </p:sp>
      <p:sp>
        <p:nvSpPr>
          <p:cNvPr id="482306" name="Rectangle 2"/>
          <p:cNvSpPr>
            <a:spLocks noGrp="1" noChangeArrowheads="1"/>
          </p:cNvSpPr>
          <p:nvPr>
            <p:ph type="title"/>
          </p:nvPr>
        </p:nvSpPr>
        <p:spPr>
          <a:xfrm>
            <a:off x="-381000" y="0"/>
            <a:ext cx="7772400" cy="1143000"/>
          </a:xfrm>
        </p:spPr>
        <p:txBody>
          <a:bodyPr/>
          <a:lstStyle/>
          <a:p>
            <a:r>
              <a:rPr lang="en-US">
                <a:cs typeface="Courier New" pitchFamily="49" charset="0"/>
              </a:rPr>
              <a:t>The          sort</a:t>
            </a:r>
            <a:endParaRPr lang="en-US"/>
          </a:p>
        </p:txBody>
      </p:sp>
      <p:sp>
        <p:nvSpPr>
          <p:cNvPr id="482307" name="Text Box 3"/>
          <p:cNvSpPr txBox="1">
            <a:spLocks noChangeArrowheads="1"/>
          </p:cNvSpPr>
          <p:nvPr/>
        </p:nvSpPr>
        <p:spPr bwMode="auto">
          <a:xfrm>
            <a:off x="365125" y="1447800"/>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err="1">
                <a:cs typeface="Courier New" pitchFamily="49" charset="0"/>
              </a:rPr>
              <a:t>Shellsort</a:t>
            </a:r>
            <a:r>
              <a:rPr lang="en-US" sz="2400" dirty="0">
                <a:cs typeface="Courier New" pitchFamily="49" charset="0"/>
              </a:rPr>
              <a:t> is based on an underlying procedure </a:t>
            </a:r>
            <a:br>
              <a:rPr lang="en-US" sz="2400" dirty="0">
                <a:cs typeface="Courier New" pitchFamily="49" charset="0"/>
              </a:rPr>
            </a:br>
            <a:r>
              <a:rPr lang="en-US" sz="2400" dirty="0">
                <a:cs typeface="Courier New" pitchFamily="49" charset="0"/>
              </a:rPr>
              <a:t>called </a:t>
            </a:r>
            <a:r>
              <a:rPr lang="en-US" sz="2400" dirty="0">
                <a:solidFill>
                  <a:srgbClr val="A50021"/>
                </a:solidFill>
                <a:cs typeface="Courier New" pitchFamily="49" charset="0"/>
              </a:rPr>
              <a:t>h-sorting</a:t>
            </a:r>
            <a:r>
              <a:rPr lang="en-US" sz="2400" dirty="0">
                <a:cs typeface="Courier New" pitchFamily="49" charset="0"/>
              </a:rPr>
              <a:t>. Let’s learn </a:t>
            </a:r>
            <a:r>
              <a:rPr lang="en-US" sz="2400" dirty="0">
                <a:solidFill>
                  <a:srgbClr val="A50021"/>
                </a:solidFill>
                <a:cs typeface="Courier New" pitchFamily="49" charset="0"/>
              </a:rPr>
              <a:t>h-sorting </a:t>
            </a:r>
            <a:r>
              <a:rPr lang="en-US" sz="2400" dirty="0">
                <a:cs typeface="Courier New" pitchFamily="49" charset="0"/>
              </a:rPr>
              <a:t>first…</a:t>
            </a:r>
          </a:p>
        </p:txBody>
      </p:sp>
      <p:sp>
        <p:nvSpPr>
          <p:cNvPr id="482309" name="Text Box 5"/>
          <p:cNvSpPr txBox="1">
            <a:spLocks noChangeArrowheads="1"/>
          </p:cNvSpPr>
          <p:nvPr/>
        </p:nvSpPr>
        <p:spPr bwMode="auto">
          <a:xfrm>
            <a:off x="304800" y="2774950"/>
            <a:ext cx="6059488"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The method for </a:t>
            </a:r>
            <a:r>
              <a:rPr lang="en-US" sz="2200">
                <a:solidFill>
                  <a:srgbClr val="6600CC"/>
                </a:solidFill>
              </a:rPr>
              <a:t>h-sorting</a:t>
            </a:r>
            <a:r>
              <a:rPr lang="en-US" sz="2200"/>
              <a:t> an array is simple: </a:t>
            </a:r>
          </a:p>
        </p:txBody>
      </p:sp>
      <p:sp>
        <p:nvSpPr>
          <p:cNvPr id="482310" name="Text Box 6"/>
          <p:cNvSpPr txBox="1">
            <a:spLocks noChangeArrowheads="1"/>
          </p:cNvSpPr>
          <p:nvPr/>
        </p:nvSpPr>
        <p:spPr bwMode="auto">
          <a:xfrm>
            <a:off x="914400" y="3384550"/>
            <a:ext cx="7661275" cy="2711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a:t>
            </a:r>
            <a:r>
              <a:rPr lang="en-US" sz="2200">
                <a:solidFill>
                  <a:srgbClr val="6600CC"/>
                </a:solidFill>
              </a:rPr>
              <a:t>h</a:t>
            </a:r>
          </a:p>
          <a:p>
            <a:endParaRPr lang="en-US" sz="1000">
              <a:solidFill>
                <a:srgbClr val="006666"/>
              </a:solidFill>
            </a:endParaRPr>
          </a:p>
          <a:p>
            <a:r>
              <a:rPr lang="en-US" sz="2200">
                <a:solidFill>
                  <a:srgbClr val="006666"/>
                </a:solidFill>
              </a:rPr>
              <a:t>For each element in the array:</a:t>
            </a:r>
          </a:p>
          <a:p>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then</a:t>
            </a:r>
            <a:br>
              <a:rPr lang="en-US" sz="2200">
                <a:solidFill>
                  <a:srgbClr val="006666"/>
                </a:solidFill>
              </a:rPr>
            </a:b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p>
          <a:p>
            <a:pPr lvl="2">
              <a:buFontTx/>
              <a:buChar char="•"/>
            </a:pPr>
            <a:endParaRPr lang="en-US" sz="1000">
              <a:solidFill>
                <a:srgbClr val="006666"/>
              </a:solidFill>
            </a:endParaRPr>
          </a:p>
          <a:p>
            <a:r>
              <a:rPr lang="en-US" sz="2200">
                <a:solidFill>
                  <a:srgbClr val="006666"/>
                </a:solidFill>
              </a:rPr>
              <a:t>If you swapped any elements during the last pass,</a:t>
            </a:r>
            <a:br>
              <a:rPr lang="en-US" sz="2200">
                <a:solidFill>
                  <a:srgbClr val="006666"/>
                </a:solidFill>
              </a:rPr>
            </a:br>
            <a:r>
              <a:rPr lang="en-US" sz="2200">
                <a:solidFill>
                  <a:srgbClr val="006666"/>
                </a:solidFill>
              </a:rPr>
              <a:t>then repeat the entire process again (same h value).</a:t>
            </a:r>
          </a:p>
        </p:txBody>
      </p:sp>
      <p:pic>
        <p:nvPicPr>
          <p:cNvPr id="482313" name="Picture 9" descr="MCj04405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546350"/>
            <a:ext cx="1266825" cy="1600200"/>
          </a:xfrm>
          <a:prstGeom prst="rect">
            <a:avLst/>
          </a:prstGeom>
          <a:noFill/>
          <a:extLst>
            <a:ext uri="{909E8E84-426E-40DD-AFC4-6F175D3DCCD1}">
              <a14:hiddenFill xmlns:a14="http://schemas.microsoft.com/office/drawing/2010/main">
                <a:solidFill>
                  <a:srgbClr val="FFFFFF"/>
                </a:solidFill>
              </a14:hiddenFill>
            </a:ext>
          </a:extLst>
        </p:spPr>
      </p:pic>
      <p:sp>
        <p:nvSpPr>
          <p:cNvPr id="482314" name="AutoShape 10"/>
          <p:cNvSpPr>
            <a:spLocks noChangeArrowheads="1"/>
          </p:cNvSpPr>
          <p:nvPr/>
        </p:nvSpPr>
        <p:spPr bwMode="auto">
          <a:xfrm>
            <a:off x="6934200" y="304800"/>
            <a:ext cx="2209800" cy="1371600"/>
          </a:xfrm>
          <a:prstGeom prst="wedgeRoundRectCallout">
            <a:avLst>
              <a:gd name="adj1" fmla="val -28231"/>
              <a:gd name="adj2" fmla="val 16180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Errr….</a:t>
            </a:r>
            <a:br>
              <a:rPr lang="en-US" sz="2400"/>
            </a:br>
            <a:r>
              <a:rPr lang="en-US" sz="2400"/>
              <a:t>“I want h=3”</a:t>
            </a:r>
          </a:p>
        </p:txBody>
      </p:sp>
      <p:pic>
        <p:nvPicPr>
          <p:cNvPr id="482315" name="Picture 11" descr="MCj0438049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0"/>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1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2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82314"/>
                                        </p:tgtEl>
                                        <p:attrNameLst>
                                          <p:attrName>style.visibility</p:attrName>
                                        </p:attrNameLst>
                                      </p:cBhvr>
                                      <p:to>
                                        <p:strVal val="visible"/>
                                      </p:to>
                                    </p:set>
                                    <p:animEffect transition="in" filter="wipe(down)">
                                      <p:cBhvr>
                                        <p:cTn id="23" dur="500"/>
                                        <p:tgtEl>
                                          <p:spTgt spid="4823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8231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8231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2310">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2310">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2310">
                                            <p:txEl>
                                              <p:pRg st="5" end="5"/>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823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p:bldP spid="482309" grpId="0"/>
      <p:bldP spid="482310" grpId="0" uiExpand="1" build="p" bldLvl="2"/>
      <p:bldP spid="482314" grpId="0" animBg="1"/>
      <p:bldP spid="482314"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E72A84F5-4D1F-4FA9-868F-DE95437348EA}" type="slidenum">
              <a:rPr lang="en-US"/>
              <a:pPr/>
              <a:t>65</a:t>
            </a:fld>
            <a:endParaRPr lang="en-US"/>
          </a:p>
        </p:txBody>
      </p:sp>
      <p:sp>
        <p:nvSpPr>
          <p:cNvPr id="483330"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483399" name="Text Box 71"/>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483403" name="Text Box 75"/>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483503" name="Group 175"/>
          <p:cNvGrpSpPr>
            <a:grpSpLocks/>
          </p:cNvGrpSpPr>
          <p:nvPr/>
        </p:nvGrpSpPr>
        <p:grpSpPr bwMode="auto">
          <a:xfrm>
            <a:off x="1295400" y="3810000"/>
            <a:ext cx="6624638" cy="2819400"/>
            <a:chOff x="-792" y="3792"/>
            <a:chExt cx="4173" cy="1776"/>
          </a:xfrm>
        </p:grpSpPr>
        <p:sp>
          <p:nvSpPr>
            <p:cNvPr id="483495" name="Rectangle 167"/>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6" name="Rectangle 168"/>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7" name="Rectangle 169"/>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8" name="Rectangle 170"/>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9" name="Rectangle 171"/>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0" name="Rectangle 172"/>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1" name="Rectangle 173"/>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2" name="Rectangle 174"/>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487" name="Picture 159"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19600" y="49958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83488" name="Picture 160"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91313" y="46958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83489" name="Picture 16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14538" y="5195888"/>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483490" name="Picture 162"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873375" y="5467350"/>
            <a:ext cx="922338" cy="922338"/>
          </a:xfrm>
          <a:prstGeom prst="rect">
            <a:avLst/>
          </a:prstGeom>
          <a:noFill/>
          <a:extLst>
            <a:ext uri="{909E8E84-426E-40DD-AFC4-6F175D3DCCD1}">
              <a14:hiddenFill xmlns:a14="http://schemas.microsoft.com/office/drawing/2010/main">
                <a:solidFill>
                  <a:srgbClr val="FFFFFF"/>
                </a:solidFill>
              </a14:hiddenFill>
            </a:ext>
          </a:extLst>
        </p:spPr>
      </p:pic>
      <p:pic>
        <p:nvPicPr>
          <p:cNvPr id="483491" name="Picture 163"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3810000" y="5624513"/>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483492" name="Picture 164"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6381750" y="58102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483493" name="Picture 165"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5726113" y="5995988"/>
            <a:ext cx="357187" cy="357187"/>
          </a:xfrm>
          <a:prstGeom prst="rect">
            <a:avLst/>
          </a:prstGeom>
          <a:noFill/>
          <a:extLst>
            <a:ext uri="{909E8E84-426E-40DD-AFC4-6F175D3DCCD1}">
              <a14:hiddenFill xmlns:a14="http://schemas.microsoft.com/office/drawing/2010/main">
                <a:solidFill>
                  <a:srgbClr val="FFFFFF"/>
                </a:solidFill>
              </a14:hiddenFill>
            </a:ext>
          </a:extLst>
        </p:spPr>
      </p:pic>
      <p:pic>
        <p:nvPicPr>
          <p:cNvPr id="483494" name="Picture 16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85801" y="4138612"/>
            <a:ext cx="2081212" cy="2081213"/>
          </a:xfrm>
          <a:prstGeom prst="rect">
            <a:avLst/>
          </a:prstGeom>
          <a:noFill/>
          <a:extLst>
            <a:ext uri="{909E8E84-426E-40DD-AFC4-6F175D3DCCD1}">
              <a14:hiddenFill xmlns:a14="http://schemas.microsoft.com/office/drawing/2010/main">
                <a:solidFill>
                  <a:srgbClr val="FFFFFF"/>
                </a:solidFill>
              </a14:hiddenFill>
            </a:ext>
          </a:extLst>
        </p:spPr>
      </p:pic>
      <p:sp>
        <p:nvSpPr>
          <p:cNvPr id="483505" name="Text Box 177"/>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483508" name="Group 180"/>
          <p:cNvGrpSpPr>
            <a:grpSpLocks/>
          </p:cNvGrpSpPr>
          <p:nvPr/>
        </p:nvGrpSpPr>
        <p:grpSpPr bwMode="auto">
          <a:xfrm>
            <a:off x="1584325" y="3001963"/>
            <a:ext cx="269875" cy="779462"/>
            <a:chOff x="1325" y="4349"/>
            <a:chExt cx="170" cy="491"/>
          </a:xfrm>
        </p:grpSpPr>
        <p:sp>
          <p:nvSpPr>
            <p:cNvPr id="483506" name="Text Box 178"/>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483507" name="Line 179"/>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09" name="Group 181"/>
          <p:cNvGrpSpPr>
            <a:grpSpLocks/>
          </p:cNvGrpSpPr>
          <p:nvPr/>
        </p:nvGrpSpPr>
        <p:grpSpPr bwMode="auto">
          <a:xfrm>
            <a:off x="3992563" y="3003550"/>
            <a:ext cx="692150" cy="779463"/>
            <a:chOff x="1268" y="4349"/>
            <a:chExt cx="436" cy="491"/>
          </a:xfrm>
        </p:grpSpPr>
        <p:sp>
          <p:nvSpPr>
            <p:cNvPr id="483510" name="Text Box 182"/>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483511" name="Line 183"/>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12" name="Group 184"/>
          <p:cNvGrpSpPr>
            <a:grpSpLocks/>
          </p:cNvGrpSpPr>
          <p:nvPr/>
        </p:nvGrpSpPr>
        <p:grpSpPr bwMode="auto">
          <a:xfrm>
            <a:off x="38100" y="4479925"/>
            <a:ext cx="1254125" cy="1249363"/>
            <a:chOff x="1766" y="5069"/>
            <a:chExt cx="790" cy="787"/>
          </a:xfrm>
        </p:grpSpPr>
        <p:sp>
          <p:nvSpPr>
            <p:cNvPr id="483513" name="Text Box 185"/>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483514" name="Rectangle 186"/>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515" name="Picture 187"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483516" name="AutoShape 188"/>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29" name="AutoShape 201"/>
          <p:cNvSpPr>
            <a:spLocks noChangeArrowheads="1"/>
          </p:cNvSpPr>
          <p:nvPr/>
        </p:nvSpPr>
        <p:spPr bwMode="auto">
          <a:xfrm>
            <a:off x="2154238" y="12715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483530" name="AutoShape 202"/>
          <p:cNvSpPr>
            <a:spLocks noChangeArrowheads="1"/>
          </p:cNvSpPr>
          <p:nvPr/>
        </p:nvSpPr>
        <p:spPr bwMode="auto">
          <a:xfrm>
            <a:off x="3124200" y="152400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1" name="AutoShape 203"/>
          <p:cNvSpPr>
            <a:spLocks noChangeArrowheads="1"/>
          </p:cNvSpPr>
          <p:nvPr/>
        </p:nvSpPr>
        <p:spPr bwMode="auto">
          <a:xfrm>
            <a:off x="4067175" y="1471613"/>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2" name="AutoShape 204"/>
          <p:cNvSpPr>
            <a:spLocks noChangeArrowheads="1"/>
          </p:cNvSpPr>
          <p:nvPr/>
        </p:nvSpPr>
        <p:spPr bwMode="auto">
          <a:xfrm>
            <a:off x="45720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503"/>
                                        </p:tgtEl>
                                        <p:attrNameLst>
                                          <p:attrName>style.visibility</p:attrName>
                                        </p:attrNameLst>
                                      </p:cBhvr>
                                      <p:to>
                                        <p:strVal val="visible"/>
                                      </p:to>
                                    </p:set>
                                    <p:animEffect transition="in" filter="fade">
                                      <p:cBhvr>
                                        <p:cTn id="7" dur="2000"/>
                                        <p:tgtEl>
                                          <p:spTgt spid="483503"/>
                                        </p:tgtEl>
                                      </p:cBhvr>
                                    </p:animEffect>
                                  </p:childTnLst>
                                </p:cTn>
                              </p:par>
                              <p:par>
                                <p:cTn id="8" presetID="10" presetClass="entr" presetSubtype="0" fill="hold" nodeType="withEffect">
                                  <p:stCondLst>
                                    <p:cond delay="0"/>
                                  </p:stCondLst>
                                  <p:childTnLst>
                                    <p:set>
                                      <p:cBhvr>
                                        <p:cTn id="9" dur="1" fill="hold">
                                          <p:stCondLst>
                                            <p:cond delay="0"/>
                                          </p:stCondLst>
                                        </p:cTn>
                                        <p:tgtEl>
                                          <p:spTgt spid="483487"/>
                                        </p:tgtEl>
                                        <p:attrNameLst>
                                          <p:attrName>style.visibility</p:attrName>
                                        </p:attrNameLst>
                                      </p:cBhvr>
                                      <p:to>
                                        <p:strVal val="visible"/>
                                      </p:to>
                                    </p:set>
                                    <p:animEffect transition="in" filter="fade">
                                      <p:cBhvr>
                                        <p:cTn id="10" dur="2000"/>
                                        <p:tgtEl>
                                          <p:spTgt spid="483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3488"/>
                                        </p:tgtEl>
                                        <p:attrNameLst>
                                          <p:attrName>style.visibility</p:attrName>
                                        </p:attrNameLst>
                                      </p:cBhvr>
                                      <p:to>
                                        <p:strVal val="visible"/>
                                      </p:to>
                                    </p:set>
                                    <p:animEffect transition="in" filter="fade">
                                      <p:cBhvr>
                                        <p:cTn id="13" dur="2000"/>
                                        <p:tgtEl>
                                          <p:spTgt spid="483488"/>
                                        </p:tgtEl>
                                      </p:cBhvr>
                                    </p:animEffect>
                                  </p:childTnLst>
                                </p:cTn>
                              </p:par>
                              <p:par>
                                <p:cTn id="14" presetID="10" presetClass="entr" presetSubtype="0" fill="hold" nodeType="withEffect">
                                  <p:stCondLst>
                                    <p:cond delay="0"/>
                                  </p:stCondLst>
                                  <p:childTnLst>
                                    <p:set>
                                      <p:cBhvr>
                                        <p:cTn id="15" dur="1" fill="hold">
                                          <p:stCondLst>
                                            <p:cond delay="0"/>
                                          </p:stCondLst>
                                        </p:cTn>
                                        <p:tgtEl>
                                          <p:spTgt spid="483489"/>
                                        </p:tgtEl>
                                        <p:attrNameLst>
                                          <p:attrName>style.visibility</p:attrName>
                                        </p:attrNameLst>
                                      </p:cBhvr>
                                      <p:to>
                                        <p:strVal val="visible"/>
                                      </p:to>
                                    </p:set>
                                    <p:animEffect transition="in" filter="fade">
                                      <p:cBhvr>
                                        <p:cTn id="16" dur="2000"/>
                                        <p:tgtEl>
                                          <p:spTgt spid="483489"/>
                                        </p:tgtEl>
                                      </p:cBhvr>
                                    </p:animEffect>
                                  </p:childTnLst>
                                </p:cTn>
                              </p:par>
                              <p:par>
                                <p:cTn id="17" presetID="10" presetClass="entr" presetSubtype="0" fill="hold" nodeType="withEffect">
                                  <p:stCondLst>
                                    <p:cond delay="0"/>
                                  </p:stCondLst>
                                  <p:childTnLst>
                                    <p:set>
                                      <p:cBhvr>
                                        <p:cTn id="18" dur="1" fill="hold">
                                          <p:stCondLst>
                                            <p:cond delay="0"/>
                                          </p:stCondLst>
                                        </p:cTn>
                                        <p:tgtEl>
                                          <p:spTgt spid="483490"/>
                                        </p:tgtEl>
                                        <p:attrNameLst>
                                          <p:attrName>style.visibility</p:attrName>
                                        </p:attrNameLst>
                                      </p:cBhvr>
                                      <p:to>
                                        <p:strVal val="visible"/>
                                      </p:to>
                                    </p:set>
                                    <p:animEffect transition="in" filter="fade">
                                      <p:cBhvr>
                                        <p:cTn id="19" dur="2000"/>
                                        <p:tgtEl>
                                          <p:spTgt spid="483490"/>
                                        </p:tgtEl>
                                      </p:cBhvr>
                                    </p:animEffect>
                                  </p:childTnLst>
                                </p:cTn>
                              </p:par>
                              <p:par>
                                <p:cTn id="20" presetID="10" presetClass="entr" presetSubtype="0" fill="hold" nodeType="withEffect">
                                  <p:stCondLst>
                                    <p:cond delay="0"/>
                                  </p:stCondLst>
                                  <p:childTnLst>
                                    <p:set>
                                      <p:cBhvr>
                                        <p:cTn id="21" dur="1" fill="hold">
                                          <p:stCondLst>
                                            <p:cond delay="0"/>
                                          </p:stCondLst>
                                        </p:cTn>
                                        <p:tgtEl>
                                          <p:spTgt spid="483491"/>
                                        </p:tgtEl>
                                        <p:attrNameLst>
                                          <p:attrName>style.visibility</p:attrName>
                                        </p:attrNameLst>
                                      </p:cBhvr>
                                      <p:to>
                                        <p:strVal val="visible"/>
                                      </p:to>
                                    </p:set>
                                    <p:animEffect transition="in" filter="fade">
                                      <p:cBhvr>
                                        <p:cTn id="22" dur="2000"/>
                                        <p:tgtEl>
                                          <p:spTgt spid="483491"/>
                                        </p:tgtEl>
                                      </p:cBhvr>
                                    </p:animEffect>
                                  </p:childTnLst>
                                </p:cTn>
                              </p:par>
                              <p:par>
                                <p:cTn id="23" presetID="10" presetClass="entr" presetSubtype="0" fill="hold" nodeType="withEffect">
                                  <p:stCondLst>
                                    <p:cond delay="0"/>
                                  </p:stCondLst>
                                  <p:childTnLst>
                                    <p:set>
                                      <p:cBhvr>
                                        <p:cTn id="24" dur="1" fill="hold">
                                          <p:stCondLst>
                                            <p:cond delay="0"/>
                                          </p:stCondLst>
                                        </p:cTn>
                                        <p:tgtEl>
                                          <p:spTgt spid="483492"/>
                                        </p:tgtEl>
                                        <p:attrNameLst>
                                          <p:attrName>style.visibility</p:attrName>
                                        </p:attrNameLst>
                                      </p:cBhvr>
                                      <p:to>
                                        <p:strVal val="visible"/>
                                      </p:to>
                                    </p:set>
                                    <p:animEffect transition="in" filter="fade">
                                      <p:cBhvr>
                                        <p:cTn id="25" dur="2000"/>
                                        <p:tgtEl>
                                          <p:spTgt spid="483492"/>
                                        </p:tgtEl>
                                      </p:cBhvr>
                                    </p:animEffect>
                                  </p:childTnLst>
                                </p:cTn>
                              </p:par>
                              <p:par>
                                <p:cTn id="26" presetID="10" presetClass="entr" presetSubtype="0" fill="hold" nodeType="withEffect">
                                  <p:stCondLst>
                                    <p:cond delay="0"/>
                                  </p:stCondLst>
                                  <p:childTnLst>
                                    <p:set>
                                      <p:cBhvr>
                                        <p:cTn id="27" dur="1" fill="hold">
                                          <p:stCondLst>
                                            <p:cond delay="0"/>
                                          </p:stCondLst>
                                        </p:cTn>
                                        <p:tgtEl>
                                          <p:spTgt spid="483493"/>
                                        </p:tgtEl>
                                        <p:attrNameLst>
                                          <p:attrName>style.visibility</p:attrName>
                                        </p:attrNameLst>
                                      </p:cBhvr>
                                      <p:to>
                                        <p:strVal val="visible"/>
                                      </p:to>
                                    </p:set>
                                    <p:animEffect transition="in" filter="fade">
                                      <p:cBhvr>
                                        <p:cTn id="28" dur="2000"/>
                                        <p:tgtEl>
                                          <p:spTgt spid="483493"/>
                                        </p:tgtEl>
                                      </p:cBhvr>
                                    </p:animEffect>
                                  </p:childTnLst>
                                </p:cTn>
                              </p:par>
                              <p:par>
                                <p:cTn id="29" presetID="10" presetClass="entr" presetSubtype="0" fill="hold" nodeType="withEffect">
                                  <p:stCondLst>
                                    <p:cond delay="0"/>
                                  </p:stCondLst>
                                  <p:childTnLst>
                                    <p:set>
                                      <p:cBhvr>
                                        <p:cTn id="30" dur="1" fill="hold">
                                          <p:stCondLst>
                                            <p:cond delay="0"/>
                                          </p:stCondLst>
                                        </p:cTn>
                                        <p:tgtEl>
                                          <p:spTgt spid="483494"/>
                                        </p:tgtEl>
                                        <p:attrNameLst>
                                          <p:attrName>style.visibility</p:attrName>
                                        </p:attrNameLst>
                                      </p:cBhvr>
                                      <p:to>
                                        <p:strVal val="visible"/>
                                      </p:to>
                                    </p:set>
                                    <p:animEffect transition="in" filter="fade">
                                      <p:cBhvr>
                                        <p:cTn id="31" dur="2000"/>
                                        <p:tgtEl>
                                          <p:spTgt spid="4834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3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835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48350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4835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3516"/>
                                        </p:tgtEl>
                                        <p:attrNameLst>
                                          <p:attrName>style.visibility</p:attrName>
                                        </p:attrNameLst>
                                      </p:cBhvr>
                                      <p:to>
                                        <p:strVal val="visible"/>
                                      </p:to>
                                    </p:set>
                                    <p:animEffect transition="in" filter="wipe(down)">
                                      <p:cBhvr>
                                        <p:cTn id="52" dur="500"/>
                                        <p:tgtEl>
                                          <p:spTgt spid="4835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4" presetClass="path" presetSubtype="0" accel="50000" decel="50000" fill="hold" nodeType="clickEffect">
                                  <p:stCondLst>
                                    <p:cond delay="0"/>
                                  </p:stCondLst>
                                  <p:childTnLst>
                                    <p:animMotion origin="layout" path="M 4.72222E-6 -2.53469E-6 L 0.07204 -0.05041 C 0.08715 -0.06175 0.10972 -0.06799 0.13333 -0.06799 C 0.16041 -0.06799 0.18177 -0.06175 0.19687 -0.05041 L 0.26927 -2.53469E-6 " pathEditMode="relative" rAng="0" ptsTypes="FffFF">
                                      <p:cBhvr>
                                        <p:cTn id="56" dur="2000" fill="hold"/>
                                        <p:tgtEl>
                                          <p:spTgt spid="483494"/>
                                        </p:tgtEl>
                                        <p:attrNameLst>
                                          <p:attrName>ppt_x</p:attrName>
                                          <p:attrName>ppt_y</p:attrName>
                                        </p:attrNameLst>
                                      </p:cBhvr>
                                      <p:rCtr x="13455" y="-3400"/>
                                    </p:animMotion>
                                  </p:childTnLst>
                                </p:cTn>
                              </p:par>
                              <p:par>
                                <p:cTn id="57" presetID="44" presetClass="path" presetSubtype="0" accel="50000" decel="50000" fill="hold" nodeType="withEffect">
                                  <p:stCondLst>
                                    <p:cond delay="0"/>
                                  </p:stCondLst>
                                  <p:childTnLst>
                                    <p:animMotion origin="layout" path="M 3.88889E-6 -1.83164E-6 L -0.075 -0.05319 C -0.09063 -0.06522 -0.11407 -0.07192 -0.13855 -0.07192 C -0.1665 -0.07192 -0.18872 -0.06522 -0.20434 -0.05319 L -0.27917 -1.83164E-6 " pathEditMode="relative" rAng="0" ptsTypes="FffFF">
                                      <p:cBhvr>
                                        <p:cTn id="58" dur="2000" fill="hold"/>
                                        <p:tgtEl>
                                          <p:spTgt spid="483491"/>
                                        </p:tgtEl>
                                        <p:attrNameLst>
                                          <p:attrName>ppt_x</p:attrName>
                                          <p:attrName>ppt_y</p:attrName>
                                        </p:attrNameLst>
                                      </p:cBhvr>
                                      <p:rCtr x="-13958" y="-3608"/>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483516"/>
                                        </p:tgtEl>
                                      </p:cBhvr>
                                    </p:animEffect>
                                    <p:set>
                                      <p:cBhvr>
                                        <p:cTn id="63" dur="1" fill="hold">
                                          <p:stCondLst>
                                            <p:cond delay="499"/>
                                          </p:stCondLst>
                                        </p:cTn>
                                        <p:tgtEl>
                                          <p:spTgt spid="48351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83515"/>
                                        </p:tgtEl>
                                        <p:attrNameLst>
                                          <p:attrName>style.visibility</p:attrName>
                                        </p:attrNameLst>
                                      </p:cBhvr>
                                      <p:to>
                                        <p:strVal val="visible"/>
                                      </p:to>
                                    </p:set>
                                  </p:childTnLst>
                                </p:cTn>
                              </p:par>
                              <p:par>
                                <p:cTn id="68" presetID="26" presetClass="emph" presetSubtype="0" repeatCount="2000" fill="hold" nodeType="withEffect">
                                  <p:stCondLst>
                                    <p:cond delay="0"/>
                                  </p:stCondLst>
                                  <p:childTnLst>
                                    <p:animEffect transition="out" filter="fade">
                                      <p:cBhvr>
                                        <p:cTn id="69" dur="500" tmFilter="0, 0; .2, .5; .8, .5; 1, 0"/>
                                        <p:tgtEl>
                                          <p:spTgt spid="483515"/>
                                        </p:tgtEl>
                                      </p:cBhvr>
                                    </p:animEffect>
                                    <p:animScale>
                                      <p:cBhvr>
                                        <p:cTn id="70" dur="250" autoRev="1" fill="hold"/>
                                        <p:tgtEl>
                                          <p:spTgt spid="483515"/>
                                        </p:tgtEl>
                                      </p:cBhvr>
                                      <p:by x="105000" y="105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nodeType="clickEffect">
                                  <p:stCondLst>
                                    <p:cond delay="0"/>
                                  </p:stCondLst>
                                  <p:childTnLst>
                                    <p:animMotion origin="layout" path="M 0.00087 0.00138 L 0.08229 2.95097E-6 " pathEditMode="relative" rAng="0" ptsTypes="AA">
                                      <p:cBhvr>
                                        <p:cTn id="74" dur="2000" fill="hold"/>
                                        <p:tgtEl>
                                          <p:spTgt spid="483508"/>
                                        </p:tgtEl>
                                        <p:attrNameLst>
                                          <p:attrName>ppt_x</p:attrName>
                                          <p:attrName>ppt_y</p:attrName>
                                        </p:attrNameLst>
                                      </p:cBhvr>
                                      <p:rCtr x="4062" y="-69"/>
                                    </p:animMotion>
                                  </p:childTnLst>
                                </p:cTn>
                              </p:par>
                              <p:par>
                                <p:cTn id="75" presetID="0" presetClass="path" presetSubtype="0" accel="50000" decel="50000" fill="hold" nodeType="withEffect">
                                  <p:stCondLst>
                                    <p:cond delay="0"/>
                                  </p:stCondLst>
                                  <p:childTnLst>
                                    <p:animMotion origin="layout" path="M -4.16667E-6 1.54487E-6 L 0.08316 0.00023 " pathEditMode="relative" rAng="0" ptsTypes="AA">
                                      <p:cBhvr>
                                        <p:cTn id="76" dur="2000" fill="hold"/>
                                        <p:tgtEl>
                                          <p:spTgt spid="483509"/>
                                        </p:tgtEl>
                                        <p:attrNameLst>
                                          <p:attrName>ppt_x</p:attrName>
                                          <p:attrName>ppt_y</p:attrName>
                                        </p:attrNameLst>
                                      </p:cBhvr>
                                      <p:rCtr x="4149" y="0"/>
                                    </p:animMotion>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83529"/>
                                        </p:tgtEl>
                                        <p:attrNameLst>
                                          <p:attrName>style.visibility</p:attrName>
                                        </p:attrNameLst>
                                      </p:cBhvr>
                                      <p:to>
                                        <p:strVal val="visible"/>
                                      </p:to>
                                    </p:set>
                                    <p:animEffect transition="in" filter="wipe(down)">
                                      <p:cBhvr>
                                        <p:cTn id="81" dur="500"/>
                                        <p:tgtEl>
                                          <p:spTgt spid="48352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xit" presetSubtype="0" fill="hold" grpId="1" nodeType="clickEffect">
                                  <p:stCondLst>
                                    <p:cond delay="0"/>
                                  </p:stCondLst>
                                  <p:childTnLst>
                                    <p:animEffect transition="out" filter="fade">
                                      <p:cBhvr>
                                        <p:cTn id="85" dur="500"/>
                                        <p:tgtEl>
                                          <p:spTgt spid="483529"/>
                                        </p:tgtEl>
                                      </p:cBhvr>
                                    </p:animEffect>
                                    <p:set>
                                      <p:cBhvr>
                                        <p:cTn id="86" dur="1" fill="hold">
                                          <p:stCondLst>
                                            <p:cond delay="499"/>
                                          </p:stCondLst>
                                        </p:cTn>
                                        <p:tgtEl>
                                          <p:spTgt spid="48352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0" presetClass="path" presetSubtype="0" accel="50000" decel="50000" fill="hold" nodeType="clickEffect">
                                  <p:stCondLst>
                                    <p:cond delay="0"/>
                                  </p:stCondLst>
                                  <p:childTnLst>
                                    <p:animMotion origin="layout" path="M 0.08229 2.95097E-6 L 0.17396 2.95097E-6 " pathEditMode="relative" rAng="0" ptsTypes="AA">
                                      <p:cBhvr>
                                        <p:cTn id="90" dur="2000" fill="hold"/>
                                        <p:tgtEl>
                                          <p:spTgt spid="483508"/>
                                        </p:tgtEl>
                                        <p:attrNameLst>
                                          <p:attrName>ppt_x</p:attrName>
                                          <p:attrName>ppt_y</p:attrName>
                                        </p:attrNameLst>
                                      </p:cBhvr>
                                      <p:rCtr x="4583" y="0"/>
                                    </p:animMotion>
                                  </p:childTnLst>
                                </p:cTn>
                              </p:par>
                              <p:par>
                                <p:cTn id="91" presetID="0" presetClass="path" presetSubtype="0" accel="50000" decel="50000" fill="hold" nodeType="withEffect">
                                  <p:stCondLst>
                                    <p:cond delay="0"/>
                                  </p:stCondLst>
                                  <p:childTnLst>
                                    <p:animMotion origin="layout" path="M 0.08385 1.68363E-6 L 0.17552 1.68363E-6 " pathEditMode="relative" rAng="0" ptsTypes="AA">
                                      <p:cBhvr>
                                        <p:cTn id="92" dur="2000" fill="hold"/>
                                        <p:tgtEl>
                                          <p:spTgt spid="483509"/>
                                        </p:tgtEl>
                                        <p:attrNameLst>
                                          <p:attrName>ppt_x</p:attrName>
                                          <p:attrName>ppt_y</p:attrName>
                                        </p:attrNameLst>
                                      </p:cBhvr>
                                      <p:rCtr x="4583" y="0"/>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3530"/>
                                        </p:tgtEl>
                                        <p:attrNameLst>
                                          <p:attrName>style.visibility</p:attrName>
                                        </p:attrNameLst>
                                      </p:cBhvr>
                                      <p:to>
                                        <p:strVal val="visible"/>
                                      </p:to>
                                    </p:set>
                                    <p:animEffect transition="in" filter="wipe(down)">
                                      <p:cBhvr>
                                        <p:cTn id="97" dur="500"/>
                                        <p:tgtEl>
                                          <p:spTgt spid="4835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4" presetClass="path" presetSubtype="0" accel="50000" decel="50000" fill="hold" nodeType="clickEffect">
                                  <p:stCondLst>
                                    <p:cond delay="0"/>
                                  </p:stCondLst>
                                  <p:childTnLst>
                                    <p:animMotion origin="layout" path="M -3.33333E-6 -2.26642E-6 L 0.07483 -0.05319 C 0.09063 -0.06522 0.11407 -0.07192 0.13855 -0.07192 C 0.1665 -0.07192 0.18889 -0.06522 0.20469 -0.05319 L 0.27969 -2.26642E-6 " pathEditMode="relative" rAng="0" ptsTypes="FffFF">
                                      <p:cBhvr>
                                        <p:cTn id="101" dur="2000" fill="hold"/>
                                        <p:tgtEl>
                                          <p:spTgt spid="483490"/>
                                        </p:tgtEl>
                                        <p:attrNameLst>
                                          <p:attrName>ppt_x</p:attrName>
                                          <p:attrName>ppt_y</p:attrName>
                                        </p:attrNameLst>
                                      </p:cBhvr>
                                      <p:rCtr x="13976" y="-3608"/>
                                    </p:animMotion>
                                  </p:childTnLst>
                                </p:cTn>
                              </p:par>
                              <p:par>
                                <p:cTn id="102" presetID="44" presetClass="path" presetSubtype="0" accel="50000" decel="50000" fill="hold" nodeType="withEffect">
                                  <p:stCondLst>
                                    <p:cond delay="0"/>
                                  </p:stCondLst>
                                  <p:childTnLst>
                                    <p:animMotion origin="layout" path="M -0.00139 0.00509 L -0.07708 -0.0481 C -0.09288 -0.06013 -0.11667 -0.06684 -0.14132 -0.06684 C -0.16944 -0.06684 -0.19201 -0.06013 -0.20781 -0.0481 L -0.28333 0.00509 " pathEditMode="relative" rAng="0" ptsTypes="FffFF">
                                      <p:cBhvr>
                                        <p:cTn id="103" dur="2000" fill="hold"/>
                                        <p:tgtEl>
                                          <p:spTgt spid="483493"/>
                                        </p:tgtEl>
                                        <p:attrNameLst>
                                          <p:attrName>ppt_x</p:attrName>
                                          <p:attrName>ppt_y</p:attrName>
                                        </p:attrNameLst>
                                      </p:cBhvr>
                                      <p:rCtr x="-14097" y="-360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xit" presetSubtype="0" fill="hold" grpId="1" nodeType="clickEffect">
                                  <p:stCondLst>
                                    <p:cond delay="0"/>
                                  </p:stCondLst>
                                  <p:childTnLst>
                                    <p:animEffect transition="out" filter="fade">
                                      <p:cBhvr>
                                        <p:cTn id="107" dur="500"/>
                                        <p:tgtEl>
                                          <p:spTgt spid="483530"/>
                                        </p:tgtEl>
                                      </p:cBhvr>
                                    </p:animEffect>
                                    <p:set>
                                      <p:cBhvr>
                                        <p:cTn id="108" dur="1" fill="hold">
                                          <p:stCondLst>
                                            <p:cond delay="499"/>
                                          </p:stCondLst>
                                        </p:cTn>
                                        <p:tgtEl>
                                          <p:spTgt spid="483530"/>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0" presetClass="path" presetSubtype="0" accel="50000" decel="50000" fill="hold" nodeType="clickEffect">
                                  <p:stCondLst>
                                    <p:cond delay="0"/>
                                  </p:stCondLst>
                                  <p:childTnLst>
                                    <p:animMotion origin="layout" path="M 0.17396 2.95097E-6 L 0.2684 -0.00047 " pathEditMode="relative" rAng="0" ptsTypes="AA">
                                      <p:cBhvr>
                                        <p:cTn id="112" dur="2000" fill="hold"/>
                                        <p:tgtEl>
                                          <p:spTgt spid="483508"/>
                                        </p:tgtEl>
                                        <p:attrNameLst>
                                          <p:attrName>ppt_x</p:attrName>
                                          <p:attrName>ppt_y</p:attrName>
                                        </p:attrNameLst>
                                      </p:cBhvr>
                                      <p:rCtr x="4722" y="-23"/>
                                    </p:animMotion>
                                  </p:childTnLst>
                                </p:cTn>
                              </p:par>
                              <p:par>
                                <p:cTn id="113" presetID="0" presetClass="path" presetSubtype="0" accel="50000" decel="50000" fill="hold" nodeType="withEffect">
                                  <p:stCondLst>
                                    <p:cond delay="0"/>
                                  </p:stCondLst>
                                  <p:childTnLst>
                                    <p:animMotion origin="layout" path="M 0.17552 1.68363E-6 L 0.25694 0.00069 " pathEditMode="relative" rAng="0" ptsTypes="AA">
                                      <p:cBhvr>
                                        <p:cTn id="114" dur="2000" fill="hold"/>
                                        <p:tgtEl>
                                          <p:spTgt spid="483509"/>
                                        </p:tgtEl>
                                        <p:attrNameLst>
                                          <p:attrName>ppt_x</p:attrName>
                                          <p:attrName>ppt_y</p:attrName>
                                        </p:attrNameLst>
                                      </p:cBhvr>
                                      <p:rCtr x="4062" y="23"/>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83531"/>
                                        </p:tgtEl>
                                        <p:attrNameLst>
                                          <p:attrName>style.visibility</p:attrName>
                                        </p:attrNameLst>
                                      </p:cBhvr>
                                      <p:to>
                                        <p:strVal val="visible"/>
                                      </p:to>
                                    </p:set>
                                    <p:animEffect transition="in" filter="wipe(down)">
                                      <p:cBhvr>
                                        <p:cTn id="119" dur="500"/>
                                        <p:tgtEl>
                                          <p:spTgt spid="48353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4" presetClass="path" presetSubtype="0" accel="50000" decel="50000" fill="hold" nodeType="clickEffect">
                                  <p:stCondLst>
                                    <p:cond delay="0"/>
                                  </p:stCondLst>
                                  <p:childTnLst>
                                    <p:animMotion origin="layout" path="M 0.26927 -4.07956E-6 L 0.3401 -0.05319 C 0.35503 -0.06521 0.37725 -0.07192 0.40052 -0.07192 C 0.42691 -0.07192 0.44809 -0.06521 0.46302 -0.05319 L 0.5342 -4.07956E-6 " pathEditMode="relative" rAng="0" ptsTypes="FffFF">
                                      <p:cBhvr>
                                        <p:cTn id="123" dur="2000" fill="hold"/>
                                        <p:tgtEl>
                                          <p:spTgt spid="483494"/>
                                        </p:tgtEl>
                                        <p:attrNameLst>
                                          <p:attrName>ppt_x</p:attrName>
                                          <p:attrName>ppt_y</p:attrName>
                                        </p:attrNameLst>
                                      </p:cBhvr>
                                      <p:rCtr x="13247" y="-3608"/>
                                    </p:animMotion>
                                  </p:childTnLst>
                                </p:cTn>
                              </p:par>
                              <p:par>
                                <p:cTn id="124" presetID="44" presetClass="path" presetSubtype="0" accel="50000" decel="50000" fill="hold" nodeType="withEffect">
                                  <p:stCondLst>
                                    <p:cond delay="0"/>
                                  </p:stCondLst>
                                  <p:childTnLst>
                                    <p:animMotion origin="layout" path="M 0.00035 -0.00925 L -0.0717 -0.06244 C -0.0868 -0.07446 -0.1092 -0.08117 -0.13281 -0.08117 C -0.15955 -0.08117 -0.1809 -0.07446 -0.19601 -0.06244 L -0.26788 -0.00925 " pathEditMode="relative" rAng="0" ptsTypes="FffFF">
                                      <p:cBhvr>
                                        <p:cTn id="125" dur="2000" fill="hold"/>
                                        <p:tgtEl>
                                          <p:spTgt spid="483492"/>
                                        </p:tgtEl>
                                        <p:attrNameLst>
                                          <p:attrName>ppt_x</p:attrName>
                                          <p:attrName>ppt_y</p:attrName>
                                        </p:attrNameLst>
                                      </p:cBhvr>
                                      <p:rCtr x="-13420" y="-3608"/>
                                    </p:animMotion>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1" nodeType="clickEffect">
                                  <p:stCondLst>
                                    <p:cond delay="0"/>
                                  </p:stCondLst>
                                  <p:childTnLst>
                                    <p:animEffect transition="out" filter="fade">
                                      <p:cBhvr>
                                        <p:cTn id="129" dur="500"/>
                                        <p:tgtEl>
                                          <p:spTgt spid="483531"/>
                                        </p:tgtEl>
                                      </p:cBhvr>
                                    </p:animEffect>
                                    <p:set>
                                      <p:cBhvr>
                                        <p:cTn id="130" dur="1" fill="hold">
                                          <p:stCondLst>
                                            <p:cond delay="499"/>
                                          </p:stCondLst>
                                        </p:cTn>
                                        <p:tgtEl>
                                          <p:spTgt spid="483531"/>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26841 -0.00046 L 0.35174 -0.00046 " pathEditMode="relative" rAng="0" ptsTypes="AA">
                                      <p:cBhvr>
                                        <p:cTn id="134" dur="2000" fill="hold"/>
                                        <p:tgtEl>
                                          <p:spTgt spid="483508"/>
                                        </p:tgtEl>
                                        <p:attrNameLst>
                                          <p:attrName>ppt_x</p:attrName>
                                          <p:attrName>ppt_y</p:attrName>
                                        </p:attrNameLst>
                                      </p:cBhvr>
                                      <p:rCtr x="4167" y="0"/>
                                    </p:animMotion>
                                  </p:childTnLst>
                                </p:cTn>
                              </p:par>
                              <p:par>
                                <p:cTn id="135" presetID="0" presetClass="path" presetSubtype="0" accel="50000" decel="50000" fill="hold" nodeType="withEffect">
                                  <p:stCondLst>
                                    <p:cond delay="0"/>
                                  </p:stCondLst>
                                  <p:childTnLst>
                                    <p:animMotion origin="layout" path="M 0.25694 0.00069 L 0.35069 0.00069 " pathEditMode="relative" rAng="0" ptsTypes="AA">
                                      <p:cBhvr>
                                        <p:cTn id="136" dur="2000" fill="hold"/>
                                        <p:tgtEl>
                                          <p:spTgt spid="483509"/>
                                        </p:tgtEl>
                                        <p:attrNameLst>
                                          <p:attrName>ppt_x</p:attrName>
                                          <p:attrName>ppt_y</p:attrName>
                                        </p:attrNameLst>
                                      </p:cBhvr>
                                      <p:rCtr x="4688" y="0"/>
                                    </p:animMotion>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483532"/>
                                        </p:tgtEl>
                                        <p:attrNameLst>
                                          <p:attrName>style.visibility</p:attrName>
                                        </p:attrNameLst>
                                      </p:cBhvr>
                                      <p:to>
                                        <p:strVal val="visible"/>
                                      </p:to>
                                    </p:set>
                                    <p:animEffect transition="in" filter="wipe(down)">
                                      <p:cBhvr>
                                        <p:cTn id="141" dur="500"/>
                                        <p:tgtEl>
                                          <p:spTgt spid="4835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0" presetClass="exit" presetSubtype="0" fill="hold" grpId="1" nodeType="clickEffect">
                                  <p:stCondLst>
                                    <p:cond delay="0"/>
                                  </p:stCondLst>
                                  <p:childTnLst>
                                    <p:animEffect transition="out" filter="fade">
                                      <p:cBhvr>
                                        <p:cTn id="145" dur="500"/>
                                        <p:tgtEl>
                                          <p:spTgt spid="483532"/>
                                        </p:tgtEl>
                                      </p:cBhvr>
                                    </p:animEffect>
                                    <p:set>
                                      <p:cBhvr>
                                        <p:cTn id="146" dur="1" fill="hold">
                                          <p:stCondLst>
                                            <p:cond delay="499"/>
                                          </p:stCondLst>
                                        </p:cTn>
                                        <p:tgtEl>
                                          <p:spTgt spid="483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99" grpId="0"/>
      <p:bldP spid="483516" grpId="0" animBg="1"/>
      <p:bldP spid="483516" grpId="1" animBg="1"/>
      <p:bldP spid="483529" grpId="0" animBg="1"/>
      <p:bldP spid="483529" grpId="1" animBg="1"/>
      <p:bldP spid="483530" grpId="0" animBg="1"/>
      <p:bldP spid="483530" grpId="1" animBg="1"/>
      <p:bldP spid="483531" grpId="0" animBg="1"/>
      <p:bldP spid="483531" grpId="1" animBg="1"/>
      <p:bldP spid="483532" grpId="0" animBg="1"/>
      <p:bldP spid="483532"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4"/>
          <p:cNvSpPr>
            <a:spLocks noGrp="1"/>
          </p:cNvSpPr>
          <p:nvPr>
            <p:ph type="sldNum" sz="quarter" idx="12"/>
          </p:nvPr>
        </p:nvSpPr>
        <p:spPr/>
        <p:txBody>
          <a:bodyPr/>
          <a:lstStyle/>
          <a:p>
            <a:fld id="{9ADE6F40-AB7F-4C14-A180-54436E95AA40}" type="slidenum">
              <a:rPr lang="en-US"/>
              <a:pPr/>
              <a:t>66</a:t>
            </a:fld>
            <a:endParaRPr lang="en-US"/>
          </a:p>
        </p:txBody>
      </p:sp>
      <p:sp>
        <p:nvSpPr>
          <p:cNvPr id="663554"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3555"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3556"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3557" name="Group 5"/>
          <p:cNvGrpSpPr>
            <a:grpSpLocks/>
          </p:cNvGrpSpPr>
          <p:nvPr/>
        </p:nvGrpSpPr>
        <p:grpSpPr bwMode="auto">
          <a:xfrm>
            <a:off x="1295400" y="3810000"/>
            <a:ext cx="6624638" cy="2819400"/>
            <a:chOff x="-792" y="3792"/>
            <a:chExt cx="4173" cy="1776"/>
          </a:xfrm>
        </p:grpSpPr>
        <p:sp>
          <p:nvSpPr>
            <p:cNvPr id="663558"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59"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0"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1"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2"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3"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4"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5"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66" name="Picture 14"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3567" name="Picture 15"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3568" name="Picture 1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3569" name="Picture 17"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3570" name="Picture 18"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1273175" y="5619750"/>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3571" name="Picture 19"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919538" y="5737225"/>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3572" name="Picture 20"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3573" name="Picture 2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3574"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3575" name="Group 23"/>
          <p:cNvGrpSpPr>
            <a:grpSpLocks/>
          </p:cNvGrpSpPr>
          <p:nvPr/>
        </p:nvGrpSpPr>
        <p:grpSpPr bwMode="auto">
          <a:xfrm>
            <a:off x="1584325" y="3001963"/>
            <a:ext cx="269875" cy="779462"/>
            <a:chOff x="1325" y="4349"/>
            <a:chExt cx="170" cy="491"/>
          </a:xfrm>
        </p:grpSpPr>
        <p:sp>
          <p:nvSpPr>
            <p:cNvPr id="663576"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3577"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78" name="Group 26"/>
          <p:cNvGrpSpPr>
            <a:grpSpLocks/>
          </p:cNvGrpSpPr>
          <p:nvPr/>
        </p:nvGrpSpPr>
        <p:grpSpPr bwMode="auto">
          <a:xfrm>
            <a:off x="3992563" y="3003550"/>
            <a:ext cx="692150" cy="779463"/>
            <a:chOff x="1268" y="4349"/>
            <a:chExt cx="436" cy="491"/>
          </a:xfrm>
        </p:grpSpPr>
        <p:sp>
          <p:nvSpPr>
            <p:cNvPr id="663579"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3580"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81" name="Group 29"/>
          <p:cNvGrpSpPr>
            <a:grpSpLocks/>
          </p:cNvGrpSpPr>
          <p:nvPr/>
        </p:nvGrpSpPr>
        <p:grpSpPr bwMode="auto">
          <a:xfrm>
            <a:off x="38100" y="4479925"/>
            <a:ext cx="1254125" cy="1249363"/>
            <a:chOff x="1766" y="5069"/>
            <a:chExt cx="790" cy="787"/>
          </a:xfrm>
        </p:grpSpPr>
        <p:sp>
          <p:nvSpPr>
            <p:cNvPr id="663582"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3583"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84" name="Picture 32"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3585"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sp>
        <p:nvSpPr>
          <p:cNvPr id="663592" name="AutoShape 40"/>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663593" name="AutoShape 41"/>
          <p:cNvSpPr>
            <a:spLocks noChangeArrowheads="1"/>
          </p:cNvSpPr>
          <p:nvPr/>
        </p:nvSpPr>
        <p:spPr bwMode="auto">
          <a:xfrm>
            <a:off x="19812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4" name="AutoShape 42"/>
          <p:cNvSpPr>
            <a:spLocks noChangeArrowheads="1"/>
          </p:cNvSpPr>
          <p:nvPr/>
        </p:nvSpPr>
        <p:spPr bwMode="auto">
          <a:xfrm>
            <a:off x="28956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5" name="AutoShape 43"/>
          <p:cNvSpPr>
            <a:spLocks noChangeArrowheads="1"/>
          </p:cNvSpPr>
          <p:nvPr/>
        </p:nvSpPr>
        <p:spPr bwMode="auto">
          <a:xfrm>
            <a:off x="37338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6" name="AutoShape 44"/>
          <p:cNvSpPr>
            <a:spLocks noChangeArrowheads="1"/>
          </p:cNvSpPr>
          <p:nvPr/>
        </p:nvSpPr>
        <p:spPr bwMode="auto">
          <a:xfrm>
            <a:off x="45720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3585"/>
                                        </p:tgtEl>
                                        <p:attrNameLst>
                                          <p:attrName>style.visibility</p:attrName>
                                        </p:attrNameLst>
                                      </p:cBhvr>
                                      <p:to>
                                        <p:strVal val="visible"/>
                                      </p:to>
                                    </p:set>
                                    <p:animEffect transition="in" filter="wipe(down)">
                                      <p:cBhvr>
                                        <p:cTn id="7" dur="500"/>
                                        <p:tgtEl>
                                          <p:spTgt spid="663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3584"/>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3585"/>
                                        </p:tgtEl>
                                      </p:cBhvr>
                                    </p:animEffect>
                                    <p:set>
                                      <p:cBhvr>
                                        <p:cTn id="16" dur="1" fill="hold">
                                          <p:stCondLst>
                                            <p:cond delay="499"/>
                                          </p:stCondLst>
                                        </p:cTn>
                                        <p:tgtEl>
                                          <p:spTgt spid="6635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35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357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3592"/>
                                        </p:tgtEl>
                                        <p:attrNameLst>
                                          <p:attrName>style.visibility</p:attrName>
                                        </p:attrNameLst>
                                      </p:cBhvr>
                                      <p:to>
                                        <p:strVal val="visible"/>
                                      </p:to>
                                    </p:set>
                                    <p:animEffect transition="in" filter="wipe(down)">
                                      <p:cBhvr>
                                        <p:cTn id="29" dur="500"/>
                                        <p:tgtEl>
                                          <p:spTgt spid="6635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4" presetClass="path" presetSubtype="0" accel="50000" decel="50000" fill="hold" nodeType="clickEffect">
                                  <p:stCondLst>
                                    <p:cond delay="0"/>
                                  </p:stCondLst>
                                  <p:childTnLst>
                                    <p:animMotion origin="layout" path="M 4.44444E-6 1.9704E-6 L 0.07447 -0.05319 C 0.09027 -0.06522 0.11354 -0.07193 0.13802 -0.07193 C 0.16579 -0.07193 0.18802 -0.06522 0.20382 -0.05319 L 0.27847 1.9704E-6 " pathEditMode="relative" rAng="0" ptsTypes="FffFF">
                                      <p:cBhvr>
                                        <p:cTn id="33" dur="2000" fill="hold"/>
                                        <p:tgtEl>
                                          <p:spTgt spid="663570"/>
                                        </p:tgtEl>
                                        <p:attrNameLst>
                                          <p:attrName>ppt_x</p:attrName>
                                          <p:attrName>ppt_y</p:attrName>
                                        </p:attrNameLst>
                                      </p:cBhvr>
                                      <p:rCtr x="13924" y="-3608"/>
                                    </p:animMotion>
                                  </p:childTnLst>
                                </p:cTn>
                              </p:par>
                              <p:par>
                                <p:cTn id="34" presetID="44" presetClass="path" presetSubtype="0" accel="50000" decel="50000" fill="hold" nodeType="withEffect">
                                  <p:stCondLst>
                                    <p:cond delay="0"/>
                                  </p:stCondLst>
                                  <p:childTnLst>
                                    <p:animMotion origin="layout" path="M 0.00243 0.00069 L -0.06997 -0.0525 C -0.08507 -0.06452 -0.10764 -0.07123 -0.13125 -0.07123 C -0.15816 -0.07123 -0.17969 -0.06452 -0.19479 -0.0525 L -0.26702 0.00069 " pathEditMode="relative" rAng="0" ptsTypes="FffFF">
                                      <p:cBhvr>
                                        <p:cTn id="35" dur="2000" fill="hold"/>
                                        <p:tgtEl>
                                          <p:spTgt spid="663571"/>
                                        </p:tgtEl>
                                        <p:attrNameLst>
                                          <p:attrName>ppt_x</p:attrName>
                                          <p:attrName>ppt_y</p:attrName>
                                        </p:attrNameLst>
                                      </p:cBhvr>
                                      <p:rCtr x="-13472" y="-3608"/>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63584"/>
                                        </p:tgtEl>
                                        <p:attrNameLst>
                                          <p:attrName>style.visibility</p:attrName>
                                        </p:attrNameLst>
                                      </p:cBhvr>
                                      <p:to>
                                        <p:strVal val="visible"/>
                                      </p:to>
                                    </p:set>
                                  </p:childTnLst>
                                </p:cTn>
                              </p:par>
                              <p:par>
                                <p:cTn id="40" presetID="26" presetClass="emph" presetSubtype="0" repeatCount="2000" fill="hold" nodeType="withEffect">
                                  <p:stCondLst>
                                    <p:cond delay="0"/>
                                  </p:stCondLst>
                                  <p:childTnLst>
                                    <p:animEffect transition="out" filter="fade">
                                      <p:cBhvr>
                                        <p:cTn id="41" dur="500" tmFilter="0, 0; .2, .5; .8, .5; 1, 0"/>
                                        <p:tgtEl>
                                          <p:spTgt spid="663584"/>
                                        </p:tgtEl>
                                      </p:cBhvr>
                                    </p:animEffect>
                                    <p:animScale>
                                      <p:cBhvr>
                                        <p:cTn id="42" dur="250" autoRev="1" fill="hold"/>
                                        <p:tgtEl>
                                          <p:spTgt spid="663584"/>
                                        </p:tgtEl>
                                      </p:cBhvr>
                                      <p:by x="105000" y="105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1" nodeType="clickEffect">
                                  <p:stCondLst>
                                    <p:cond delay="0"/>
                                  </p:stCondLst>
                                  <p:childTnLst>
                                    <p:animEffect transition="out" filter="fade">
                                      <p:cBhvr>
                                        <p:cTn id="46" dur="500"/>
                                        <p:tgtEl>
                                          <p:spTgt spid="663592"/>
                                        </p:tgtEl>
                                      </p:cBhvr>
                                    </p:animEffect>
                                    <p:set>
                                      <p:cBhvr>
                                        <p:cTn id="47" dur="1" fill="hold">
                                          <p:stCondLst>
                                            <p:cond delay="499"/>
                                          </p:stCondLst>
                                        </p:cTn>
                                        <p:tgtEl>
                                          <p:spTgt spid="66359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nodeType="clickEffect">
                                  <p:stCondLst>
                                    <p:cond delay="0"/>
                                  </p:stCondLst>
                                  <p:childTnLst>
                                    <p:animMotion origin="layout" path="M 0.00087 0.00138 L 0.08229 2.95097E-6 " pathEditMode="relative" rAng="0" ptsTypes="AA">
                                      <p:cBhvr>
                                        <p:cTn id="51" dur="2000" fill="hold"/>
                                        <p:tgtEl>
                                          <p:spTgt spid="663575"/>
                                        </p:tgtEl>
                                        <p:attrNameLst>
                                          <p:attrName>ppt_x</p:attrName>
                                          <p:attrName>ppt_y</p:attrName>
                                        </p:attrNameLst>
                                      </p:cBhvr>
                                      <p:rCtr x="4062" y="-69"/>
                                    </p:animMotion>
                                  </p:childTnLst>
                                </p:cTn>
                              </p:par>
                              <p:par>
                                <p:cTn id="52" presetID="0" presetClass="path" presetSubtype="0" accel="50000" decel="50000" fill="hold" nodeType="withEffect">
                                  <p:stCondLst>
                                    <p:cond delay="0"/>
                                  </p:stCondLst>
                                  <p:childTnLst>
                                    <p:animMotion origin="layout" path="M -4.16667E-6 1.54487E-6 L 0.08316 0.00023 " pathEditMode="relative" rAng="0" ptsTypes="AA">
                                      <p:cBhvr>
                                        <p:cTn id="53" dur="2000" fill="hold"/>
                                        <p:tgtEl>
                                          <p:spTgt spid="663578"/>
                                        </p:tgtEl>
                                        <p:attrNameLst>
                                          <p:attrName>ppt_x</p:attrName>
                                          <p:attrName>ppt_y</p:attrName>
                                        </p:attrNameLst>
                                      </p:cBhvr>
                                      <p:rCtr x="4149" y="0"/>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3593"/>
                                        </p:tgtEl>
                                        <p:attrNameLst>
                                          <p:attrName>style.visibility</p:attrName>
                                        </p:attrNameLst>
                                      </p:cBhvr>
                                      <p:to>
                                        <p:strVal val="visible"/>
                                      </p:to>
                                    </p:set>
                                    <p:animEffect transition="in" filter="wipe(down)">
                                      <p:cBhvr>
                                        <p:cTn id="58" dur="500"/>
                                        <p:tgtEl>
                                          <p:spTgt spid="66359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663593"/>
                                        </p:tgtEl>
                                      </p:cBhvr>
                                    </p:animEffect>
                                    <p:set>
                                      <p:cBhvr>
                                        <p:cTn id="63" dur="1" fill="hold">
                                          <p:stCondLst>
                                            <p:cond delay="499"/>
                                          </p:stCondLst>
                                        </p:cTn>
                                        <p:tgtEl>
                                          <p:spTgt spid="663593"/>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0.08229 2.95097E-6 L 0.17396 2.95097E-6 " pathEditMode="relative" rAng="0" ptsTypes="AA">
                                      <p:cBhvr>
                                        <p:cTn id="67" dur="2000" fill="hold"/>
                                        <p:tgtEl>
                                          <p:spTgt spid="663575"/>
                                        </p:tgtEl>
                                        <p:attrNameLst>
                                          <p:attrName>ppt_x</p:attrName>
                                          <p:attrName>ppt_y</p:attrName>
                                        </p:attrNameLst>
                                      </p:cBhvr>
                                      <p:rCtr x="4583" y="0"/>
                                    </p:animMotion>
                                  </p:childTnLst>
                                </p:cTn>
                              </p:par>
                              <p:par>
                                <p:cTn id="68" presetID="0" presetClass="path" presetSubtype="0" accel="50000" decel="50000" fill="hold" nodeType="withEffect">
                                  <p:stCondLst>
                                    <p:cond delay="0"/>
                                  </p:stCondLst>
                                  <p:childTnLst>
                                    <p:animMotion origin="layout" path="M 0.08385 1.68363E-6 L 0.17552 1.68363E-6 " pathEditMode="relative" rAng="0" ptsTypes="AA">
                                      <p:cBhvr>
                                        <p:cTn id="69" dur="2000" fill="hold"/>
                                        <p:tgtEl>
                                          <p:spTgt spid="663578"/>
                                        </p:tgtEl>
                                        <p:attrNameLst>
                                          <p:attrName>ppt_x</p:attrName>
                                          <p:attrName>ppt_y</p:attrName>
                                        </p:attrNameLst>
                                      </p:cBhvr>
                                      <p:rCtr x="4583" y="0"/>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63594"/>
                                        </p:tgtEl>
                                        <p:attrNameLst>
                                          <p:attrName>style.visibility</p:attrName>
                                        </p:attrNameLst>
                                      </p:cBhvr>
                                      <p:to>
                                        <p:strVal val="visible"/>
                                      </p:to>
                                    </p:set>
                                    <p:animEffect transition="in" filter="wipe(down)">
                                      <p:cBhvr>
                                        <p:cTn id="74" dur="500"/>
                                        <p:tgtEl>
                                          <p:spTgt spid="66359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663594"/>
                                        </p:tgtEl>
                                      </p:cBhvr>
                                    </p:animEffect>
                                    <p:set>
                                      <p:cBhvr>
                                        <p:cTn id="79" dur="1" fill="hold">
                                          <p:stCondLst>
                                            <p:cond delay="499"/>
                                          </p:stCondLst>
                                        </p:cTn>
                                        <p:tgtEl>
                                          <p:spTgt spid="663594"/>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path" presetSubtype="0" accel="50000" decel="50000" fill="hold" nodeType="clickEffect">
                                  <p:stCondLst>
                                    <p:cond delay="0"/>
                                  </p:stCondLst>
                                  <p:childTnLst>
                                    <p:animMotion origin="layout" path="M 0.17396 2.95097E-6 L 0.2684 -0.00047 " pathEditMode="relative" rAng="0" ptsTypes="AA">
                                      <p:cBhvr>
                                        <p:cTn id="83" dur="2000" fill="hold"/>
                                        <p:tgtEl>
                                          <p:spTgt spid="663575"/>
                                        </p:tgtEl>
                                        <p:attrNameLst>
                                          <p:attrName>ppt_x</p:attrName>
                                          <p:attrName>ppt_y</p:attrName>
                                        </p:attrNameLst>
                                      </p:cBhvr>
                                      <p:rCtr x="4722" y="-23"/>
                                    </p:animMotion>
                                  </p:childTnLst>
                                </p:cTn>
                              </p:par>
                              <p:par>
                                <p:cTn id="84" presetID="0" presetClass="path" presetSubtype="0" accel="50000" decel="50000" fill="hold" nodeType="withEffect">
                                  <p:stCondLst>
                                    <p:cond delay="0"/>
                                  </p:stCondLst>
                                  <p:childTnLst>
                                    <p:animMotion origin="layout" path="M 0.17552 1.68363E-6 L 0.25694 0.00069 " pathEditMode="relative" rAng="0" ptsTypes="AA">
                                      <p:cBhvr>
                                        <p:cTn id="85" dur="2000" fill="hold"/>
                                        <p:tgtEl>
                                          <p:spTgt spid="663578"/>
                                        </p:tgtEl>
                                        <p:attrNameLst>
                                          <p:attrName>ppt_x</p:attrName>
                                          <p:attrName>ppt_y</p:attrName>
                                        </p:attrNameLst>
                                      </p:cBhvr>
                                      <p:rCtr x="4062" y="23"/>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63595"/>
                                        </p:tgtEl>
                                        <p:attrNameLst>
                                          <p:attrName>style.visibility</p:attrName>
                                        </p:attrNameLst>
                                      </p:cBhvr>
                                      <p:to>
                                        <p:strVal val="visible"/>
                                      </p:to>
                                    </p:set>
                                    <p:animEffect transition="in" filter="wipe(down)">
                                      <p:cBhvr>
                                        <p:cTn id="90" dur="500"/>
                                        <p:tgtEl>
                                          <p:spTgt spid="66359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xit" presetSubtype="0" fill="hold" grpId="1" nodeType="clickEffect">
                                  <p:stCondLst>
                                    <p:cond delay="0"/>
                                  </p:stCondLst>
                                  <p:childTnLst>
                                    <p:animEffect transition="out" filter="fade">
                                      <p:cBhvr>
                                        <p:cTn id="94" dur="500"/>
                                        <p:tgtEl>
                                          <p:spTgt spid="663595"/>
                                        </p:tgtEl>
                                      </p:cBhvr>
                                    </p:animEffect>
                                    <p:set>
                                      <p:cBhvr>
                                        <p:cTn id="95" dur="1" fill="hold">
                                          <p:stCondLst>
                                            <p:cond delay="499"/>
                                          </p:stCondLst>
                                        </p:cTn>
                                        <p:tgtEl>
                                          <p:spTgt spid="663595"/>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0.26841 -0.00046 L 0.35174 -0.00046 " pathEditMode="relative" rAng="0" ptsTypes="AA">
                                      <p:cBhvr>
                                        <p:cTn id="99" dur="2000" fill="hold"/>
                                        <p:tgtEl>
                                          <p:spTgt spid="663575"/>
                                        </p:tgtEl>
                                        <p:attrNameLst>
                                          <p:attrName>ppt_x</p:attrName>
                                          <p:attrName>ppt_y</p:attrName>
                                        </p:attrNameLst>
                                      </p:cBhvr>
                                      <p:rCtr x="4167" y="0"/>
                                    </p:animMotion>
                                  </p:childTnLst>
                                </p:cTn>
                              </p:par>
                              <p:par>
                                <p:cTn id="100" presetID="0" presetClass="path" presetSubtype="0" accel="50000" decel="50000" fill="hold" nodeType="withEffect">
                                  <p:stCondLst>
                                    <p:cond delay="0"/>
                                  </p:stCondLst>
                                  <p:childTnLst>
                                    <p:animMotion origin="layout" path="M 0.25694 0.00069 L 0.35069 0.00069 " pathEditMode="relative" rAng="0" ptsTypes="AA">
                                      <p:cBhvr>
                                        <p:cTn id="101" dur="2000" fill="hold"/>
                                        <p:tgtEl>
                                          <p:spTgt spid="663578"/>
                                        </p:tgtEl>
                                        <p:attrNameLst>
                                          <p:attrName>ppt_x</p:attrName>
                                          <p:attrName>ppt_y</p:attrName>
                                        </p:attrNameLst>
                                      </p:cBhvr>
                                      <p:rCtr x="4688" y="0"/>
                                    </p:animMotion>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63596"/>
                                        </p:tgtEl>
                                        <p:attrNameLst>
                                          <p:attrName>style.visibility</p:attrName>
                                        </p:attrNameLst>
                                      </p:cBhvr>
                                      <p:to>
                                        <p:strVal val="visible"/>
                                      </p:to>
                                    </p:set>
                                    <p:animEffect transition="in" filter="wipe(down)">
                                      <p:cBhvr>
                                        <p:cTn id="106" dur="500"/>
                                        <p:tgtEl>
                                          <p:spTgt spid="66359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xit" presetSubtype="0" fill="hold" grpId="1" nodeType="clickEffect">
                                  <p:stCondLst>
                                    <p:cond delay="0"/>
                                  </p:stCondLst>
                                  <p:childTnLst>
                                    <p:animEffect transition="out" filter="fade">
                                      <p:cBhvr>
                                        <p:cTn id="110" dur="500"/>
                                        <p:tgtEl>
                                          <p:spTgt spid="663596"/>
                                        </p:tgtEl>
                                      </p:cBhvr>
                                    </p:animEffect>
                                    <p:set>
                                      <p:cBhvr>
                                        <p:cTn id="111" dur="1" fill="hold">
                                          <p:stCondLst>
                                            <p:cond delay="499"/>
                                          </p:stCondLst>
                                        </p:cTn>
                                        <p:tgtEl>
                                          <p:spTgt spid="663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85" grpId="0" animBg="1"/>
      <p:bldP spid="663585" grpId="1" animBg="1"/>
      <p:bldP spid="663592" grpId="0" animBg="1"/>
      <p:bldP spid="663592" grpId="1" animBg="1"/>
      <p:bldP spid="663593" grpId="0" animBg="1"/>
      <p:bldP spid="663593" grpId="1" animBg="1"/>
      <p:bldP spid="663594" grpId="0" animBg="1"/>
      <p:bldP spid="663594" grpId="1" animBg="1"/>
      <p:bldP spid="663595" grpId="0" animBg="1"/>
      <p:bldP spid="663595" grpId="1" animBg="1"/>
      <p:bldP spid="663596" grpId="0" animBg="1"/>
      <p:bldP spid="663596"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0F752591-39BF-4D05-B6FD-2737994B8F7B}" type="slidenum">
              <a:rPr lang="en-US"/>
              <a:pPr/>
              <a:t>67</a:t>
            </a:fld>
            <a:endParaRPr lang="en-US"/>
          </a:p>
        </p:txBody>
      </p:sp>
      <p:sp>
        <p:nvSpPr>
          <p:cNvPr id="665602"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5603"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5604"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5605" name="Group 5"/>
          <p:cNvGrpSpPr>
            <a:grpSpLocks/>
          </p:cNvGrpSpPr>
          <p:nvPr/>
        </p:nvGrpSpPr>
        <p:grpSpPr bwMode="auto">
          <a:xfrm>
            <a:off x="1295400" y="3810000"/>
            <a:ext cx="6624638" cy="2819400"/>
            <a:chOff x="-792" y="3792"/>
            <a:chExt cx="4173" cy="1776"/>
          </a:xfrm>
        </p:grpSpPr>
        <p:sp>
          <p:nvSpPr>
            <p:cNvPr id="665606"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7"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8"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9"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0"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1"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2"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3"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5614" name="Picture 14"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5615" name="Picture 15"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5616" name="Picture 16"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5617" name="Picture 17"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5618" name="Picture 18"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819525" y="5621338"/>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5619" name="Picture 19"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1470025" y="57467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5620" name="Picture 20" descr="MCj0438052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5621" name="Picture 21"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5622"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5623" name="Group 23"/>
          <p:cNvGrpSpPr>
            <a:grpSpLocks/>
          </p:cNvGrpSpPr>
          <p:nvPr/>
        </p:nvGrpSpPr>
        <p:grpSpPr bwMode="auto">
          <a:xfrm>
            <a:off x="1584325" y="3001963"/>
            <a:ext cx="269875" cy="779462"/>
            <a:chOff x="1325" y="4349"/>
            <a:chExt cx="170" cy="491"/>
          </a:xfrm>
        </p:grpSpPr>
        <p:sp>
          <p:nvSpPr>
            <p:cNvPr id="665624"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5625"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6" name="Group 26"/>
          <p:cNvGrpSpPr>
            <a:grpSpLocks/>
          </p:cNvGrpSpPr>
          <p:nvPr/>
        </p:nvGrpSpPr>
        <p:grpSpPr bwMode="auto">
          <a:xfrm>
            <a:off x="3992563" y="3003550"/>
            <a:ext cx="692150" cy="779463"/>
            <a:chOff x="1268" y="4349"/>
            <a:chExt cx="436" cy="491"/>
          </a:xfrm>
        </p:grpSpPr>
        <p:sp>
          <p:nvSpPr>
            <p:cNvPr id="665627"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5628"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9" name="Group 29"/>
          <p:cNvGrpSpPr>
            <a:grpSpLocks/>
          </p:cNvGrpSpPr>
          <p:nvPr/>
        </p:nvGrpSpPr>
        <p:grpSpPr bwMode="auto">
          <a:xfrm>
            <a:off x="38100" y="4479925"/>
            <a:ext cx="1254125" cy="1249363"/>
            <a:chOff x="1766" y="5069"/>
            <a:chExt cx="790" cy="787"/>
          </a:xfrm>
        </p:grpSpPr>
        <p:sp>
          <p:nvSpPr>
            <p:cNvPr id="665630"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5631"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5633"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pic>
        <p:nvPicPr>
          <p:cNvPr id="665639" name="Picture 39"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5640" name="AutoShape 40"/>
          <p:cNvSpPr>
            <a:spLocks noChangeArrowheads="1"/>
          </p:cNvSpPr>
          <p:nvPr/>
        </p:nvSpPr>
        <p:spPr bwMode="auto">
          <a:xfrm>
            <a:off x="381000" y="130175"/>
            <a:ext cx="5929313" cy="3752850"/>
          </a:xfrm>
          <a:prstGeom prst="cloudCallout">
            <a:avLst>
              <a:gd name="adj1" fmla="val -46866"/>
              <a:gd name="adj2" fmla="val 61380"/>
            </a:avLst>
          </a:prstGeom>
          <a:solidFill>
            <a:srgbClr val="FFFFCC"/>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This time we had no swaps! </a:t>
            </a:r>
            <a:br>
              <a:rPr lang="en-US"/>
            </a:br>
            <a:r>
              <a:rPr lang="en-US" sz="2200" i="1"/>
              <a:t>Our array is now 3-sorted!</a:t>
            </a:r>
          </a:p>
          <a:p>
            <a:pPr algn="ctr"/>
            <a:endParaRPr lang="en-US" sz="1000" i="1"/>
          </a:p>
          <a:p>
            <a:pPr algn="ctr"/>
            <a:r>
              <a:rPr lang="en-US" sz="2000"/>
              <a:t>This means that </a:t>
            </a:r>
            <a:r>
              <a:rPr lang="en-US" sz="2000">
                <a:solidFill>
                  <a:srgbClr val="6600CC"/>
                </a:solidFill>
              </a:rPr>
              <a:t>every element</a:t>
            </a:r>
            <a:r>
              <a:rPr lang="en-US" sz="2000"/>
              <a:t> </a:t>
            </a:r>
            <a:br>
              <a:rPr lang="en-US" sz="2000"/>
            </a:br>
            <a:r>
              <a:rPr lang="en-US" sz="2000"/>
              <a:t>is </a:t>
            </a:r>
            <a:r>
              <a:rPr lang="en-US" sz="2000">
                <a:solidFill>
                  <a:schemeClr val="accent2"/>
                </a:solidFill>
              </a:rPr>
              <a:t>smaller </a:t>
            </a:r>
            <a:r>
              <a:rPr lang="en-US" sz="2000"/>
              <a:t>than </a:t>
            </a:r>
            <a:br>
              <a:rPr lang="en-US" sz="2000"/>
            </a:br>
            <a:r>
              <a:rPr lang="en-US" sz="2000"/>
              <a:t>the </a:t>
            </a:r>
            <a:r>
              <a:rPr lang="en-US" sz="2000">
                <a:solidFill>
                  <a:srgbClr val="6600CC"/>
                </a:solidFill>
              </a:rPr>
              <a:t>element 3 items later </a:t>
            </a:r>
            <a:br>
              <a:rPr lang="en-US" sz="2000">
                <a:solidFill>
                  <a:srgbClr val="6600CC"/>
                </a:solidFill>
              </a:rPr>
            </a:br>
            <a:r>
              <a:rPr lang="en-US" sz="2000"/>
              <a:t>in the array.</a:t>
            </a:r>
          </a:p>
          <a:p>
            <a:pPr algn="ctr"/>
            <a:endParaRPr lang="en-US" sz="1000"/>
          </a:p>
          <a:p>
            <a:pPr algn="ctr"/>
            <a:r>
              <a:rPr lang="en-US" sz="2000"/>
              <a:t>Of course, it’s </a:t>
            </a:r>
            <a:r>
              <a:rPr lang="en-US" sz="2000">
                <a:solidFill>
                  <a:srgbClr val="FF0000"/>
                </a:solidFill>
              </a:rPr>
              <a:t>not completely sorted </a:t>
            </a:r>
            <a:r>
              <a:rPr lang="en-US" sz="2000"/>
              <a:t>yet, just 3-sorted!</a:t>
            </a:r>
            <a:endParaRPr lang="en-US" sz="2000">
              <a:solidFill>
                <a:srgbClr val="6600CC"/>
              </a:solidFill>
            </a:endParaRPr>
          </a:p>
        </p:txBody>
      </p:sp>
      <p:sp>
        <p:nvSpPr>
          <p:cNvPr id="665641" name="Text Box 41"/>
          <p:cNvSpPr txBox="1">
            <a:spLocks noChangeArrowheads="1"/>
          </p:cNvSpPr>
          <p:nvPr/>
        </p:nvSpPr>
        <p:spPr bwMode="auto">
          <a:xfrm>
            <a:off x="5281613" y="2713038"/>
            <a:ext cx="3709987" cy="1920875"/>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a:t>
            </a:r>
            <a:br>
              <a:rPr lang="en-US" sz="2400"/>
            </a:br>
            <a:r>
              <a:rPr lang="en-US" sz="2400"/>
              <a:t>If you </a:t>
            </a:r>
            <a:r>
              <a:rPr lang="en-US" sz="2400">
                <a:solidFill>
                  <a:srgbClr val="6600CC"/>
                </a:solidFill>
              </a:rPr>
              <a:t>1-sort </a:t>
            </a:r>
            <a:r>
              <a:rPr lang="en-US" sz="2400"/>
              <a:t>an array, which other sort algorithm does this remind you of?</a:t>
            </a:r>
          </a:p>
        </p:txBody>
      </p:sp>
      <p:sp>
        <p:nvSpPr>
          <p:cNvPr id="665642" name="Text Box 42"/>
          <p:cNvSpPr txBox="1">
            <a:spLocks noChangeArrowheads="1"/>
          </p:cNvSpPr>
          <p:nvPr/>
        </p:nvSpPr>
        <p:spPr bwMode="auto">
          <a:xfrm>
            <a:off x="8061325" y="5075238"/>
            <a:ext cx="2746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633"/>
                                        </p:tgtEl>
                                        <p:attrNameLst>
                                          <p:attrName>style.visibility</p:attrName>
                                        </p:attrNameLst>
                                      </p:cBhvr>
                                      <p:to>
                                        <p:strVal val="visible"/>
                                      </p:to>
                                    </p:set>
                                    <p:animEffect transition="in" filter="wipe(down)">
                                      <p:cBhvr>
                                        <p:cTn id="7" dur="500"/>
                                        <p:tgtEl>
                                          <p:spTgt spid="6656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56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5633"/>
                                        </p:tgtEl>
                                      </p:cBhvr>
                                    </p:animEffect>
                                    <p:set>
                                      <p:cBhvr>
                                        <p:cTn id="16" dur="1" fill="hold">
                                          <p:stCondLst>
                                            <p:cond delay="499"/>
                                          </p:stCondLst>
                                        </p:cTn>
                                        <p:tgtEl>
                                          <p:spTgt spid="665633"/>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56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562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0.00087 0.00138 L 0.08229 2.95097E-6 " pathEditMode="relative" rAng="0" ptsTypes="AA">
                                      <p:cBhvr>
                                        <p:cTn id="28" dur="2000" fill="hold"/>
                                        <p:tgtEl>
                                          <p:spTgt spid="665623"/>
                                        </p:tgtEl>
                                        <p:attrNameLst>
                                          <p:attrName>ppt_x</p:attrName>
                                          <p:attrName>ppt_y</p:attrName>
                                        </p:attrNameLst>
                                      </p:cBhvr>
                                      <p:rCtr x="4062" y="-69"/>
                                    </p:animMotion>
                                  </p:childTnLst>
                                </p:cTn>
                              </p:par>
                              <p:par>
                                <p:cTn id="29" presetID="0" presetClass="path" presetSubtype="0" accel="50000" decel="50000" fill="hold" nodeType="withEffect">
                                  <p:stCondLst>
                                    <p:cond delay="0"/>
                                  </p:stCondLst>
                                  <p:childTnLst>
                                    <p:animMotion origin="layout" path="M -4.16667E-6 1.54487E-6 L 0.08316 0.00023 " pathEditMode="relative" rAng="0" ptsTypes="AA">
                                      <p:cBhvr>
                                        <p:cTn id="30" dur="2000" fill="hold"/>
                                        <p:tgtEl>
                                          <p:spTgt spid="665626"/>
                                        </p:tgtEl>
                                        <p:attrNameLst>
                                          <p:attrName>ppt_x</p:attrName>
                                          <p:attrName>ppt_y</p:attrName>
                                        </p:attrNameLst>
                                      </p:cBhvr>
                                      <p:rCtr x="4149" y="0"/>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8229 2.95097E-6 L 0.17396 2.95097E-6 " pathEditMode="relative" rAng="0" ptsTypes="AA">
                                      <p:cBhvr>
                                        <p:cTn id="34" dur="2000" fill="hold"/>
                                        <p:tgtEl>
                                          <p:spTgt spid="665623"/>
                                        </p:tgtEl>
                                        <p:attrNameLst>
                                          <p:attrName>ppt_x</p:attrName>
                                          <p:attrName>ppt_y</p:attrName>
                                        </p:attrNameLst>
                                      </p:cBhvr>
                                      <p:rCtr x="4583" y="0"/>
                                    </p:animMotion>
                                  </p:childTnLst>
                                </p:cTn>
                              </p:par>
                              <p:par>
                                <p:cTn id="35" presetID="0" presetClass="path" presetSubtype="0" accel="50000" decel="50000" fill="hold" nodeType="withEffect">
                                  <p:stCondLst>
                                    <p:cond delay="0"/>
                                  </p:stCondLst>
                                  <p:childTnLst>
                                    <p:animMotion origin="layout" path="M 0.08385 1.68363E-6 L 0.17552 1.68363E-6 " pathEditMode="relative" rAng="0" ptsTypes="AA">
                                      <p:cBhvr>
                                        <p:cTn id="36" dur="2000" fill="hold"/>
                                        <p:tgtEl>
                                          <p:spTgt spid="665626"/>
                                        </p:tgtEl>
                                        <p:attrNameLst>
                                          <p:attrName>ppt_x</p:attrName>
                                          <p:attrName>ppt_y</p:attrName>
                                        </p:attrNameLst>
                                      </p:cBhvr>
                                      <p:rCtr x="4583" y="0"/>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17396 2.95097E-6 L 0.2684 -0.00047 " pathEditMode="relative" rAng="0" ptsTypes="AA">
                                      <p:cBhvr>
                                        <p:cTn id="40" dur="2000" fill="hold"/>
                                        <p:tgtEl>
                                          <p:spTgt spid="665623"/>
                                        </p:tgtEl>
                                        <p:attrNameLst>
                                          <p:attrName>ppt_x</p:attrName>
                                          <p:attrName>ppt_y</p:attrName>
                                        </p:attrNameLst>
                                      </p:cBhvr>
                                      <p:rCtr x="4722" y="-23"/>
                                    </p:animMotion>
                                  </p:childTnLst>
                                </p:cTn>
                              </p:par>
                              <p:par>
                                <p:cTn id="41" presetID="0" presetClass="path" presetSubtype="0" accel="50000" decel="50000" fill="hold" nodeType="withEffect">
                                  <p:stCondLst>
                                    <p:cond delay="0"/>
                                  </p:stCondLst>
                                  <p:childTnLst>
                                    <p:animMotion origin="layout" path="M 0.17552 1.68363E-6 L 0.25694 0.00069 " pathEditMode="relative" rAng="0" ptsTypes="AA">
                                      <p:cBhvr>
                                        <p:cTn id="42" dur="2000" fill="hold"/>
                                        <p:tgtEl>
                                          <p:spTgt spid="665626"/>
                                        </p:tgtEl>
                                        <p:attrNameLst>
                                          <p:attrName>ppt_x</p:attrName>
                                          <p:attrName>ppt_y</p:attrName>
                                        </p:attrNameLst>
                                      </p:cBhvr>
                                      <p:rCtr x="4062" y="23"/>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26841 -0.00046 L 0.35174 -0.00046 " pathEditMode="relative" rAng="0" ptsTypes="AA">
                                      <p:cBhvr>
                                        <p:cTn id="46" dur="2000" fill="hold"/>
                                        <p:tgtEl>
                                          <p:spTgt spid="665623"/>
                                        </p:tgtEl>
                                        <p:attrNameLst>
                                          <p:attrName>ppt_x</p:attrName>
                                          <p:attrName>ppt_y</p:attrName>
                                        </p:attrNameLst>
                                      </p:cBhvr>
                                      <p:rCtr x="4167" y="0"/>
                                    </p:animMotion>
                                  </p:childTnLst>
                                </p:cTn>
                              </p:par>
                              <p:par>
                                <p:cTn id="47" presetID="0" presetClass="path" presetSubtype="0" accel="50000" decel="50000" fill="hold" nodeType="withEffect">
                                  <p:stCondLst>
                                    <p:cond delay="0"/>
                                  </p:stCondLst>
                                  <p:childTnLst>
                                    <p:animMotion origin="layout" path="M 0.25694 0.00069 L 0.35069 0.00069 " pathEditMode="relative" rAng="0" ptsTypes="AA">
                                      <p:cBhvr>
                                        <p:cTn id="48" dur="2000" fill="hold"/>
                                        <p:tgtEl>
                                          <p:spTgt spid="665626"/>
                                        </p:tgtEl>
                                        <p:attrNameLst>
                                          <p:attrName>ppt_x</p:attrName>
                                          <p:attrName>ppt_y</p:attrName>
                                        </p:attrNameLst>
                                      </p:cBhvr>
                                      <p:rCtr x="4688"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65640">
                                            <p:bg/>
                                          </p:spTgt>
                                        </p:tgtEl>
                                        <p:attrNameLst>
                                          <p:attrName>style.visibility</p:attrName>
                                        </p:attrNameLst>
                                      </p:cBhvr>
                                      <p:to>
                                        <p:strVal val="visible"/>
                                      </p:to>
                                    </p:set>
                                    <p:animEffect transition="in" filter="wipe(down)">
                                      <p:cBhvr>
                                        <p:cTn id="53" dur="500"/>
                                        <p:tgtEl>
                                          <p:spTgt spid="665640">
                                            <p:bg/>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5640">
                                            <p:txEl>
                                              <p:pRg st="0" end="0"/>
                                            </p:txEl>
                                          </p:spTgt>
                                        </p:tgtEl>
                                        <p:attrNameLst>
                                          <p:attrName>style.visibility</p:attrName>
                                        </p:attrNameLst>
                                      </p:cBhvr>
                                      <p:to>
                                        <p:strVal val="visible"/>
                                      </p:to>
                                    </p:set>
                                    <p:animEffect transition="in" filter="wipe(down)">
                                      <p:cBhvr>
                                        <p:cTn id="58" dur="500"/>
                                        <p:tgtEl>
                                          <p:spTgt spid="665640">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65640">
                                            <p:txEl>
                                              <p:pRg st="2" end="2"/>
                                            </p:txEl>
                                          </p:spTgt>
                                        </p:tgtEl>
                                        <p:attrNameLst>
                                          <p:attrName>style.visibility</p:attrName>
                                        </p:attrNameLst>
                                      </p:cBhvr>
                                      <p:to>
                                        <p:strVal val="visible"/>
                                      </p:to>
                                    </p:set>
                                    <p:animEffect transition="in" filter="wipe(down)">
                                      <p:cBhvr>
                                        <p:cTn id="63" dur="500"/>
                                        <p:tgtEl>
                                          <p:spTgt spid="665640">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65640">
                                            <p:txEl>
                                              <p:pRg st="4" end="4"/>
                                            </p:txEl>
                                          </p:spTgt>
                                        </p:tgtEl>
                                        <p:attrNameLst>
                                          <p:attrName>style.visibility</p:attrName>
                                        </p:attrNameLst>
                                      </p:cBhvr>
                                      <p:to>
                                        <p:strVal val="visible"/>
                                      </p:to>
                                    </p:set>
                                    <p:animEffect transition="in" filter="wipe(down)">
                                      <p:cBhvr>
                                        <p:cTn id="68" dur="500"/>
                                        <p:tgtEl>
                                          <p:spTgt spid="665640">
                                            <p:txEl>
                                              <p:pRg st="4" end="4"/>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65641"/>
                                        </p:tgtEl>
                                        <p:attrNameLst>
                                          <p:attrName>style.visibility</p:attrName>
                                        </p:attrNameLst>
                                      </p:cBhvr>
                                      <p:to>
                                        <p:strVal val="visible"/>
                                      </p:to>
                                    </p:set>
                                    <p:anim calcmode="lin" valueType="num">
                                      <p:cBhvr additive="base">
                                        <p:cTn id="73" dur="500" fill="hold"/>
                                        <p:tgtEl>
                                          <p:spTgt spid="665641"/>
                                        </p:tgtEl>
                                        <p:attrNameLst>
                                          <p:attrName>ppt_x</p:attrName>
                                        </p:attrNameLst>
                                      </p:cBhvr>
                                      <p:tavLst>
                                        <p:tav tm="0">
                                          <p:val>
                                            <p:strVal val="1+#ppt_w/2"/>
                                          </p:val>
                                        </p:tav>
                                        <p:tav tm="100000">
                                          <p:val>
                                            <p:strVal val="#ppt_x"/>
                                          </p:val>
                                        </p:tav>
                                      </p:tavLst>
                                    </p:anim>
                                    <p:anim calcmode="lin" valueType="num">
                                      <p:cBhvr additive="base">
                                        <p:cTn id="74" dur="500" fill="hold"/>
                                        <p:tgtEl>
                                          <p:spTgt spid="66564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00"/>
                            </p:stCondLst>
                            <p:childTnLst>
                              <p:par>
                                <p:cTn id="76" presetID="1" presetClass="entr" presetSubtype="0" fill="hold" grpId="0" nodeType="afterEffect">
                                  <p:stCondLst>
                                    <p:cond delay="2000"/>
                                  </p:stCondLst>
                                  <p:childTnLst>
                                    <p:set>
                                      <p:cBhvr>
                                        <p:cTn id="77" dur="1" fill="hold">
                                          <p:stCondLst>
                                            <p:cond delay="0"/>
                                          </p:stCondLst>
                                        </p:cTn>
                                        <p:tgtEl>
                                          <p:spTgt spid="665642"/>
                                        </p:tgtEl>
                                        <p:attrNameLst>
                                          <p:attrName>style.visibility</p:attrName>
                                        </p:attrNameLst>
                                      </p:cBhvr>
                                      <p:to>
                                        <p:strVal val="visible"/>
                                      </p:to>
                                    </p:set>
                                  </p:childTnLst>
                                  <p:subTnLst>
                                    <p:audio>
                                      <p:cMediaNode>
                                        <p:cTn display="0" masterRel="sameClick">
                                          <p:stCondLst>
                                            <p:cond evt="begin" delay="0">
                                              <p:tn val="76"/>
                                            </p:cond>
                                          </p:stCondLst>
                                          <p:endCondLst>
                                            <p:cond evt="onStopAudio" delay="0">
                                              <p:tgtEl>
                                                <p:sldTgt/>
                                              </p:tgtEl>
                                            </p:cond>
                                          </p:endCondLst>
                                        </p:cTn>
                                        <p:tgtEl>
                                          <p:sndTgt r:embed="rId3" name="MSj03883520000[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3" grpId="0" animBg="1"/>
      <p:bldP spid="665633" grpId="1" animBg="1"/>
      <p:bldP spid="665640" grpId="0" build="p" animBg="1"/>
      <p:bldP spid="665641" grpId="0" animBg="1"/>
      <p:bldP spid="66564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B6C9DA2E-0FB9-41DF-AD60-C404848E5BBA}" type="slidenum">
              <a:rPr lang="en-US"/>
              <a:pPr/>
              <a:t>68</a:t>
            </a:fld>
            <a:endParaRPr lang="en-US"/>
          </a:p>
        </p:txBody>
      </p:sp>
      <p:sp>
        <p:nvSpPr>
          <p:cNvPr id="484354" name="Rectangle 2"/>
          <p:cNvSpPr>
            <a:spLocks noGrp="1" noChangeArrowheads="1"/>
          </p:cNvSpPr>
          <p:nvPr>
            <p:ph type="title"/>
          </p:nvPr>
        </p:nvSpPr>
        <p:spPr/>
        <p:txBody>
          <a:bodyPr/>
          <a:lstStyle/>
          <a:p>
            <a:r>
              <a:rPr lang="en-US"/>
              <a:t>The Shellsort</a:t>
            </a:r>
          </a:p>
        </p:txBody>
      </p:sp>
      <p:sp>
        <p:nvSpPr>
          <p:cNvPr id="484355" name="Text Box 3"/>
          <p:cNvSpPr txBox="1">
            <a:spLocks noChangeArrowheads="1"/>
          </p:cNvSpPr>
          <p:nvPr/>
        </p:nvSpPr>
        <p:spPr bwMode="auto">
          <a:xfrm>
            <a:off x="1676400" y="914400"/>
            <a:ext cx="57626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cs typeface="Courier New" pitchFamily="49" charset="0"/>
              </a:rPr>
              <a:t>The overall Shellsort works as follows:</a:t>
            </a:r>
            <a:r>
              <a:rPr lang="en-US" sz="2400"/>
              <a:t> </a:t>
            </a:r>
          </a:p>
        </p:txBody>
      </p:sp>
      <p:sp>
        <p:nvSpPr>
          <p:cNvPr id="484356" name="Text Box 4"/>
          <p:cNvSpPr txBox="1">
            <a:spLocks noChangeArrowheads="1"/>
          </p:cNvSpPr>
          <p:nvPr/>
        </p:nvSpPr>
        <p:spPr bwMode="auto">
          <a:xfrm>
            <a:off x="609600" y="1524000"/>
            <a:ext cx="77501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Step 1</a:t>
            </a:r>
            <a:r>
              <a:rPr lang="en-US" sz="2400">
                <a:cs typeface="Courier New" pitchFamily="49" charset="0"/>
              </a:rPr>
              <a:t>: </a:t>
            </a:r>
          </a:p>
          <a:p>
            <a:pPr algn="ctr"/>
            <a:r>
              <a:rPr lang="en-US" sz="2400">
                <a:cs typeface="Courier New" pitchFamily="49" charset="0"/>
              </a:rPr>
              <a:t>Select a sequence of </a:t>
            </a:r>
            <a:r>
              <a:rPr lang="en-US" sz="2400" i="1">
                <a:cs typeface="Courier New" pitchFamily="49" charset="0"/>
              </a:rPr>
              <a:t>decreasing</a:t>
            </a:r>
            <a:r>
              <a:rPr lang="en-US" sz="2400">
                <a:cs typeface="Courier New" pitchFamily="49" charset="0"/>
              </a:rPr>
              <a:t> h-values, </a:t>
            </a:r>
            <a:br>
              <a:rPr lang="en-US" sz="2400">
                <a:cs typeface="Courier New" pitchFamily="49" charset="0"/>
              </a:rPr>
            </a:br>
            <a:r>
              <a:rPr lang="en-US" sz="2400" i="1">
                <a:solidFill>
                  <a:srgbClr val="6600CC"/>
                </a:solidFill>
                <a:cs typeface="Courier New" pitchFamily="49" charset="0"/>
              </a:rPr>
              <a:t>ending with an h-value of 1</a:t>
            </a:r>
            <a:r>
              <a:rPr lang="en-US" sz="2400">
                <a:cs typeface="Courier New" pitchFamily="49" charset="0"/>
              </a:rPr>
              <a:t>: e.g. </a:t>
            </a:r>
            <a:r>
              <a:rPr lang="en-US" sz="2400">
                <a:solidFill>
                  <a:srgbClr val="A50021"/>
                </a:solidFill>
                <a:cs typeface="Courier New" pitchFamily="49" charset="0"/>
              </a:rPr>
              <a:t>8,4,2,1.</a:t>
            </a:r>
            <a:r>
              <a:rPr lang="en-US" sz="2400">
                <a:solidFill>
                  <a:srgbClr val="A50021"/>
                </a:solidFill>
              </a:rPr>
              <a:t> </a:t>
            </a:r>
          </a:p>
        </p:txBody>
      </p:sp>
      <p:sp>
        <p:nvSpPr>
          <p:cNvPr id="484357" name="Text Box 5"/>
          <p:cNvSpPr txBox="1">
            <a:spLocks noChangeArrowheads="1"/>
          </p:cNvSpPr>
          <p:nvPr/>
        </p:nvSpPr>
        <p:spPr bwMode="auto">
          <a:xfrm>
            <a:off x="3886200" y="2971800"/>
            <a:ext cx="20812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cs typeface="Courier New" pitchFamily="49" charset="0"/>
              </a:rPr>
              <a:t>Step 2</a:t>
            </a:r>
            <a:r>
              <a:rPr lang="en-US" sz="2400">
                <a:cs typeface="Courier New" pitchFamily="49" charset="0"/>
              </a:rPr>
              <a:t>:</a:t>
            </a:r>
          </a:p>
        </p:txBody>
      </p:sp>
      <p:sp>
        <p:nvSpPr>
          <p:cNvPr id="484358" name="Text Box 6"/>
          <p:cNvSpPr txBox="1">
            <a:spLocks noChangeArrowheads="1"/>
          </p:cNvSpPr>
          <p:nvPr/>
        </p:nvSpPr>
        <p:spPr bwMode="auto">
          <a:xfrm>
            <a:off x="698500" y="5884863"/>
            <a:ext cx="8037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cs typeface="Courier New" pitchFamily="49" charset="0"/>
              </a:rPr>
              <a:t>Each </a:t>
            </a:r>
            <a:r>
              <a:rPr lang="en-US" sz="2400" dirty="0">
                <a:solidFill>
                  <a:srgbClr val="A50021"/>
                </a:solidFill>
                <a:cs typeface="Courier New" pitchFamily="49" charset="0"/>
              </a:rPr>
              <a:t>h-sort</a:t>
            </a:r>
            <a:r>
              <a:rPr lang="en-US" sz="2400" dirty="0">
                <a:solidFill>
                  <a:srgbClr val="6600CC"/>
                </a:solidFill>
                <a:cs typeface="Courier New" pitchFamily="49" charset="0"/>
              </a:rPr>
              <a:t> more correctly sorts the array, making the process simpler each iteration.  </a:t>
            </a:r>
            <a:endParaRPr lang="en-US" sz="2400" dirty="0">
              <a:solidFill>
                <a:srgbClr val="6600CC"/>
              </a:solidFill>
            </a:endParaRPr>
          </a:p>
        </p:txBody>
      </p:sp>
      <p:sp>
        <p:nvSpPr>
          <p:cNvPr id="484360" name="Text Box 8"/>
          <p:cNvSpPr txBox="1">
            <a:spLocks noChangeArrowheads="1"/>
          </p:cNvSpPr>
          <p:nvPr/>
        </p:nvSpPr>
        <p:spPr bwMode="auto">
          <a:xfrm>
            <a:off x="762000" y="3389313"/>
            <a:ext cx="7699375" cy="2070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cs typeface="Courier New" pitchFamily="49" charset="0"/>
              </a:rPr>
              <a:t>First completely 8-sort the array…</a:t>
            </a:r>
          </a:p>
          <a:p>
            <a:pPr algn="ctr"/>
            <a:r>
              <a:rPr lang="en-US" sz="2400" dirty="0">
                <a:cs typeface="Courier New" pitchFamily="49" charset="0"/>
              </a:rPr>
              <a:t>Then completely 4-sort the array…</a:t>
            </a:r>
          </a:p>
          <a:p>
            <a:pPr algn="ctr"/>
            <a:r>
              <a:rPr lang="en-US" sz="2400" dirty="0">
                <a:cs typeface="Courier New" pitchFamily="49" charset="0"/>
              </a:rPr>
              <a:t>Then completely 2-sort the array…</a:t>
            </a:r>
          </a:p>
          <a:p>
            <a:pPr algn="ctr"/>
            <a:r>
              <a:rPr lang="en-US" sz="2400" dirty="0">
                <a:cs typeface="Courier New" pitchFamily="49" charset="0"/>
              </a:rPr>
              <a:t>Finally, completely   1-sort     the array…</a:t>
            </a:r>
          </a:p>
          <a:p>
            <a:pPr algn="ctr"/>
            <a:r>
              <a:rPr lang="en-US" sz="1000" dirty="0">
                <a:cs typeface="Courier New" pitchFamily="49" charset="0"/>
              </a:rPr>
              <a:t> </a:t>
            </a:r>
            <a:br>
              <a:rPr lang="en-US" sz="1000" dirty="0">
                <a:cs typeface="Courier New" pitchFamily="49" charset="0"/>
              </a:rPr>
            </a:br>
            <a:r>
              <a:rPr lang="en-US" sz="2400" dirty="0">
                <a:cs typeface="Courier New" pitchFamily="49" charset="0"/>
              </a:rPr>
              <a:t>and the array’s now fully sorted!</a:t>
            </a:r>
          </a:p>
        </p:txBody>
      </p:sp>
      <p:sp>
        <p:nvSpPr>
          <p:cNvPr id="484361" name="AutoShape 9"/>
          <p:cNvSpPr>
            <a:spLocks noChangeArrowheads="1"/>
          </p:cNvSpPr>
          <p:nvPr/>
        </p:nvSpPr>
        <p:spPr bwMode="auto">
          <a:xfrm>
            <a:off x="3733800" y="127000"/>
            <a:ext cx="5430838" cy="1930400"/>
          </a:xfrm>
          <a:prstGeom prst="cloudCallout">
            <a:avLst>
              <a:gd name="adj1" fmla="val -39477"/>
              <a:gd name="adj2" fmla="val 64227"/>
            </a:avLst>
          </a:prstGeom>
          <a:solidFill>
            <a:srgbClr val="EB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It’s required to always end with h=1!</a:t>
            </a:r>
          </a:p>
          <a:p>
            <a:pPr algn="ctr"/>
            <a:r>
              <a:rPr lang="en-US" sz="2400"/>
              <a:t>e.g. </a:t>
            </a:r>
            <a:r>
              <a:rPr lang="en-US" sz="2400">
                <a:solidFill>
                  <a:srgbClr val="6600CC"/>
                </a:solidFill>
              </a:rPr>
              <a:t>5, 3, </a:t>
            </a:r>
            <a:r>
              <a:rPr lang="en-US" sz="2400">
                <a:solidFill>
                  <a:srgbClr val="FF0000"/>
                </a:solidFill>
              </a:rPr>
              <a:t>1</a:t>
            </a:r>
            <a:r>
              <a:rPr lang="en-US" sz="2400"/>
              <a:t> or </a:t>
            </a:r>
            <a:r>
              <a:rPr lang="en-US" sz="2400">
                <a:solidFill>
                  <a:srgbClr val="6600CC"/>
                </a:solidFill>
              </a:rPr>
              <a:t>10, 7, 4, </a:t>
            </a:r>
            <a:r>
              <a:rPr lang="en-US" sz="2400">
                <a:solidFill>
                  <a:srgbClr val="FF0000"/>
                </a:solidFill>
              </a:rPr>
              <a:t>1</a:t>
            </a:r>
          </a:p>
        </p:txBody>
      </p:sp>
      <p:sp>
        <p:nvSpPr>
          <p:cNvPr id="484362" name="Line 10"/>
          <p:cNvSpPr>
            <a:spLocks noChangeShapeType="1"/>
          </p:cNvSpPr>
          <p:nvPr/>
        </p:nvSpPr>
        <p:spPr bwMode="auto">
          <a:xfrm flipV="1">
            <a:off x="4619625" y="4548188"/>
            <a:ext cx="1020763" cy="355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363" name="Text Box 11"/>
          <p:cNvSpPr txBox="1">
            <a:spLocks noChangeArrowheads="1"/>
          </p:cNvSpPr>
          <p:nvPr/>
        </p:nvSpPr>
        <p:spPr bwMode="auto">
          <a:xfrm>
            <a:off x="4349750" y="4535488"/>
            <a:ext cx="1587500" cy="396875"/>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rgbClr val="6600CC"/>
                </a:solidFill>
              </a:rPr>
              <a:t>bubble sort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84361"/>
                                        </p:tgtEl>
                                        <p:attrNameLst>
                                          <p:attrName>style.visibility</p:attrName>
                                        </p:attrNameLst>
                                      </p:cBhvr>
                                      <p:to>
                                        <p:strVal val="visible"/>
                                      </p:to>
                                    </p:set>
                                    <p:animEffect transition="in" filter="wipe(down)">
                                      <p:cBhvr>
                                        <p:cTn id="11" dur="500"/>
                                        <p:tgtEl>
                                          <p:spTgt spid="4843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8436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843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84360">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84360">
                                            <p:txEl>
                                              <p:pRg st="1" end="1"/>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4360">
                                            <p:txEl>
                                              <p:pRg st="2" end="2"/>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4360">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84362"/>
                                        </p:tgtEl>
                                        <p:attrNameLst>
                                          <p:attrName>style.visibility</p:attrName>
                                        </p:attrNameLst>
                                      </p:cBhvr>
                                      <p:to>
                                        <p:strVal val="visible"/>
                                      </p:to>
                                    </p:set>
                                    <p:animEffect transition="in" filter="wipe(down)">
                                      <p:cBhvr>
                                        <p:cTn id="40" dur="500"/>
                                        <p:tgtEl>
                                          <p:spTgt spid="48436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4363"/>
                                        </p:tgtEl>
                                        <p:attrNameLst>
                                          <p:attrName>style.visibility</p:attrName>
                                        </p:attrNameLst>
                                      </p:cBhvr>
                                      <p:to>
                                        <p:strVal val="visible"/>
                                      </p:to>
                                    </p:set>
                                    <p:animEffect transition="in" filter="fade">
                                      <p:cBhvr>
                                        <p:cTn id="45" dur="2000"/>
                                        <p:tgtEl>
                                          <p:spTgt spid="48436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4360">
                                            <p:txEl>
                                              <p:pRg st="4" end="4"/>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357" grpId="0"/>
      <p:bldP spid="484358" grpId="0"/>
      <p:bldP spid="484360" grpId="0" uiExpand="1" build="p"/>
      <p:bldP spid="484361" grpId="0" animBg="1"/>
      <p:bldP spid="484361" grpId="1" animBg="1"/>
      <p:bldP spid="484362" grpId="0" animBg="1"/>
      <p:bldP spid="48436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smtClean="0"/>
              <a:t>Shell Sort Questions</a:t>
            </a:r>
            <a:endParaRPr lang="en-US"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69</a:t>
            </a:fld>
            <a:endParaRPr lang="en-US"/>
          </a:p>
        </p:txBody>
      </p:sp>
      <p:sp>
        <p:nvSpPr>
          <p:cNvPr id="5" name="Rectangle 4"/>
          <p:cNvSpPr/>
          <p:nvPr/>
        </p:nvSpPr>
        <p:spPr>
          <a:xfrm>
            <a:off x="809897" y="1631726"/>
            <a:ext cx="7733211" cy="4154984"/>
          </a:xfrm>
          <a:prstGeom prst="rect">
            <a:avLst/>
          </a:prstGeom>
        </p:spPr>
        <p:txBody>
          <a:bodyPr wrap="square">
            <a:spAutoFit/>
          </a:bodyPr>
          <a:lstStyle/>
          <a:p>
            <a:pPr algn="ctr"/>
            <a:endParaRPr lang="en-US" sz="2000" dirty="0"/>
          </a:p>
          <a:p>
            <a:pPr algn="ctr"/>
            <a:r>
              <a:rPr lang="en-US" sz="2800" dirty="0"/>
              <a:t>Can </a:t>
            </a:r>
            <a:r>
              <a:rPr lang="en-US" sz="2800" dirty="0" smtClean="0">
                <a:solidFill>
                  <a:schemeClr val="accent6">
                    <a:lumMod val="60000"/>
                    <a:lumOff val="40000"/>
                  </a:schemeClr>
                </a:solidFill>
              </a:rPr>
              <a:t>Shell Sort</a:t>
            </a:r>
            <a:r>
              <a:rPr lang="en-US" sz="2800" dirty="0" smtClean="0"/>
              <a:t> be applied </a:t>
            </a:r>
            <a:r>
              <a:rPr lang="en-US" sz="2800" dirty="0"/>
              <a:t>easily to </a:t>
            </a:r>
            <a:r>
              <a:rPr lang="en-US" sz="2800" dirty="0" smtClean="0"/>
              <a:t/>
            </a:r>
            <a:br>
              <a:rPr lang="en-US" sz="2800" dirty="0" smtClean="0"/>
            </a:br>
            <a:r>
              <a:rPr lang="en-US" sz="2800" dirty="0" smtClean="0"/>
              <a:t>sort items within </a:t>
            </a:r>
            <a:r>
              <a:rPr lang="en-US" sz="2800" dirty="0"/>
              <a:t>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a:solidFill>
                  <a:schemeClr val="accent6">
                    <a:lumMod val="60000"/>
                    <a:lumOff val="40000"/>
                  </a:schemeClr>
                </a:solidFill>
              </a:rPr>
              <a:t>Shell Sort </a:t>
            </a:r>
            <a:r>
              <a:rPr lang="en-US" sz="2800" dirty="0"/>
              <a:t>a “</a:t>
            </a:r>
            <a:r>
              <a:rPr lang="en-US" sz="2800" dirty="0">
                <a:solidFill>
                  <a:srgbClr val="FF0000"/>
                </a:solidFill>
              </a:rPr>
              <a:t>stable</a:t>
            </a:r>
            <a:r>
              <a:rPr lang="en-US" sz="2800" dirty="0"/>
              <a:t>” sort?</a:t>
            </a:r>
            <a:br>
              <a:rPr lang="en-US" sz="2800" dirty="0"/>
            </a:br>
            <a:endParaRPr lang="en-US" sz="2800" dirty="0"/>
          </a:p>
          <a:p>
            <a:pPr algn="ctr"/>
            <a:r>
              <a:rPr lang="en-US" sz="2800" dirty="0"/>
              <a:t>What’s the </a:t>
            </a:r>
            <a:r>
              <a:rPr lang="en-US" sz="2800" dirty="0">
                <a:solidFill>
                  <a:srgbClr val="FF0000"/>
                </a:solidFill>
              </a:rPr>
              <a:t>Big-O</a:t>
            </a:r>
            <a:r>
              <a:rPr lang="en-US" sz="2800" dirty="0"/>
              <a:t> of </a:t>
            </a:r>
            <a:r>
              <a:rPr lang="en-US" sz="2800" dirty="0">
                <a:solidFill>
                  <a:schemeClr val="accent6">
                    <a:lumMod val="60000"/>
                    <a:lumOff val="40000"/>
                  </a:schemeClr>
                </a:solidFill>
              </a:rPr>
              <a:t>Shell Sort</a:t>
            </a:r>
            <a:r>
              <a:rPr lang="en-US" sz="2800" dirty="0"/>
              <a:t>? </a:t>
            </a:r>
            <a:br>
              <a:rPr lang="en-US" sz="2800" dirty="0"/>
            </a:br>
            <a:endParaRPr lang="en-US" sz="2800" dirty="0"/>
          </a:p>
          <a:p>
            <a:pPr algn="ctr"/>
            <a:r>
              <a:rPr lang="en-US" sz="2800" dirty="0">
                <a:solidFill>
                  <a:srgbClr val="FF0000"/>
                </a:solidFill>
              </a:rPr>
              <a:t>When</a:t>
            </a:r>
            <a:r>
              <a:rPr lang="en-US" sz="2800" dirty="0"/>
              <a:t> might you use </a:t>
            </a:r>
            <a:r>
              <a:rPr lang="en-US" sz="2800" dirty="0">
                <a:solidFill>
                  <a:schemeClr val="accent6">
                    <a:lumMod val="60000"/>
                    <a:lumOff val="40000"/>
                  </a:schemeClr>
                </a:solidFill>
              </a:rPr>
              <a:t>Shell Sort</a:t>
            </a:r>
            <a:r>
              <a:rPr lang="en-US" sz="2800" dirty="0"/>
              <a:t>? </a:t>
            </a:r>
            <a:br>
              <a:rPr lang="en-US" sz="2800" dirty="0"/>
            </a:br>
            <a:endParaRPr lang="en-US" sz="2800" dirty="0"/>
          </a:p>
        </p:txBody>
      </p:sp>
    </p:spTree>
    <p:extLst>
      <p:ext uri="{BB962C8B-B14F-4D97-AF65-F5344CB8AC3E}">
        <p14:creationId xmlns:p14="http://schemas.microsoft.com/office/powerpoint/2010/main" val="14194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F617FB62-76AE-410D-8A37-5F165CCF28C3}" type="slidenum">
              <a:rPr lang="en-US"/>
              <a:pPr/>
              <a:t>7</a:t>
            </a:fld>
            <a:endParaRPr lang="en-US"/>
          </a:p>
        </p:txBody>
      </p:sp>
      <p:sp>
        <p:nvSpPr>
          <p:cNvPr id="676870" name="Rectangle 6"/>
          <p:cNvSpPr>
            <a:spLocks noGrp="1" noChangeArrowheads="1"/>
          </p:cNvSpPr>
          <p:nvPr>
            <p:ph type="title"/>
          </p:nvPr>
        </p:nvSpPr>
        <p:spPr>
          <a:noFill/>
          <a:ln/>
        </p:spPr>
        <p:txBody>
          <a:bodyPr/>
          <a:lstStyle/>
          <a:p>
            <a:r>
              <a:rPr lang="en-US"/>
              <a:t>How Fast is That Algorithm?</a:t>
            </a:r>
          </a:p>
        </p:txBody>
      </p:sp>
      <p:sp>
        <p:nvSpPr>
          <p:cNvPr id="676871" name="Text Box 7"/>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76880" name="Text Box 16"/>
          <p:cNvSpPr txBox="1">
            <a:spLocks noChangeArrowheads="1"/>
          </p:cNvSpPr>
          <p:nvPr/>
        </p:nvSpPr>
        <p:spPr bwMode="auto">
          <a:xfrm>
            <a:off x="3184525" y="6218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676881" name="Text Box 17"/>
          <p:cNvSpPr txBox="1">
            <a:spLocks noChangeArrowheads="1"/>
          </p:cNvSpPr>
          <p:nvPr/>
        </p:nvSpPr>
        <p:spPr bwMode="auto">
          <a:xfrm>
            <a:off x="1600200" y="2438400"/>
            <a:ext cx="5956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a:t>
            </a:r>
            <a:r>
              <a:rPr lang="en-US" sz="2400"/>
              <a:t> numbers:</a:t>
            </a:r>
          </a:p>
        </p:txBody>
      </p:sp>
      <p:sp>
        <p:nvSpPr>
          <p:cNvPr id="676882" name="Text Box 18"/>
          <p:cNvSpPr txBox="1">
            <a:spLocks noChangeArrowheads="1"/>
          </p:cNvSpPr>
          <p:nvPr/>
        </p:nvSpPr>
        <p:spPr bwMode="auto">
          <a:xfrm>
            <a:off x="381000" y="291147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37M</a:t>
            </a:r>
            <a:r>
              <a:rPr lang="en-US" sz="2000"/>
              <a:t> instructions.”</a:t>
            </a:r>
          </a:p>
          <a:p>
            <a:pPr algn="ctr"/>
            <a:endParaRPr lang="en-US" sz="2000"/>
          </a:p>
        </p:txBody>
      </p:sp>
      <p:sp>
        <p:nvSpPr>
          <p:cNvPr id="676883" name="Text Box 19"/>
          <p:cNvSpPr txBox="1">
            <a:spLocks noChangeArrowheads="1"/>
          </p:cNvSpPr>
          <p:nvPr/>
        </p:nvSpPr>
        <p:spPr bwMode="auto">
          <a:xfrm>
            <a:off x="1555750" y="3824288"/>
            <a:ext cx="61420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10,000 </a:t>
            </a:r>
            <a:r>
              <a:rPr lang="en-US" sz="2400"/>
              <a:t>numbers:</a:t>
            </a:r>
          </a:p>
        </p:txBody>
      </p:sp>
      <p:sp>
        <p:nvSpPr>
          <p:cNvPr id="676884" name="Text Box 20"/>
          <p:cNvSpPr txBox="1">
            <a:spLocks noChangeArrowheads="1"/>
          </p:cNvSpPr>
          <p:nvPr/>
        </p:nvSpPr>
        <p:spPr bwMode="auto">
          <a:xfrm>
            <a:off x="381000" y="432752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500M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370M</a:t>
            </a:r>
            <a:r>
              <a:rPr lang="en-US" sz="2000"/>
              <a:t> instructions.”</a:t>
            </a:r>
          </a:p>
          <a:p>
            <a:pPr algn="ctr"/>
            <a:endParaRPr lang="en-US" sz="2000"/>
          </a:p>
        </p:txBody>
      </p:sp>
      <p:pic>
        <p:nvPicPr>
          <p:cNvPr id="676887" name="Picture 23"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888" y="2770188"/>
            <a:ext cx="400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76888" name="Picture 24"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875" y="4740275"/>
            <a:ext cx="400050" cy="609600"/>
          </a:xfrm>
          <a:prstGeom prst="rect">
            <a:avLst/>
          </a:prstGeom>
          <a:noFill/>
          <a:extLst>
            <a:ext uri="{909E8E84-426E-40DD-AFC4-6F175D3DCCD1}">
              <a14:hiddenFill xmlns:a14="http://schemas.microsoft.com/office/drawing/2010/main">
                <a:solidFill>
                  <a:srgbClr val="FFFFFF"/>
                </a:solidFill>
              </a14:hiddenFill>
            </a:ext>
          </a:extLst>
        </p:spPr>
      </p:pic>
      <p:sp>
        <p:nvSpPr>
          <p:cNvPr id="676889" name="Text Box 25"/>
          <p:cNvSpPr txBox="1">
            <a:spLocks noChangeArrowheads="1"/>
          </p:cNvSpPr>
          <p:nvPr/>
        </p:nvSpPr>
        <p:spPr bwMode="auto">
          <a:xfrm>
            <a:off x="1603375" y="5410200"/>
            <a:ext cx="6302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 million</a:t>
            </a:r>
            <a:r>
              <a:rPr lang="en-US" sz="2400"/>
              <a:t> numbers:</a:t>
            </a:r>
          </a:p>
        </p:txBody>
      </p:sp>
      <p:sp>
        <p:nvSpPr>
          <p:cNvPr id="676890" name="Text Box 26"/>
          <p:cNvSpPr txBox="1">
            <a:spLocks noChangeArrowheads="1"/>
          </p:cNvSpPr>
          <p:nvPr/>
        </p:nvSpPr>
        <p:spPr bwMode="auto">
          <a:xfrm>
            <a:off x="428625" y="5913438"/>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 trillion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 billion</a:t>
            </a:r>
            <a:r>
              <a:rPr lang="en-US" sz="2000"/>
              <a:t> instructions.”</a:t>
            </a:r>
          </a:p>
          <a:p>
            <a:pPr algn="ctr"/>
            <a:endParaRPr lang="en-US" sz="2000"/>
          </a:p>
        </p:txBody>
      </p:sp>
      <p:pic>
        <p:nvPicPr>
          <p:cNvPr id="676891" name="Picture 27"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50" y="6230938"/>
            <a:ext cx="40005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688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8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68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8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688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688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68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6768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688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689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6890">
                                            <p:txEl>
                                              <p:pRg st="2" end="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676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80" grpId="0"/>
      <p:bldP spid="676881" grpId="0"/>
      <p:bldP spid="676882" grpId="0" build="p"/>
      <p:bldP spid="676883" grpId="0"/>
      <p:bldP spid="676884" grpId="0" build="p"/>
      <p:bldP spid="676889" grpId="0"/>
      <p:bldP spid="676890"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F11ABAC-DA18-4789-A74F-46BDF5D51904}" type="slidenum">
              <a:rPr lang="en-US"/>
              <a:pPr/>
              <a:t>70</a:t>
            </a:fld>
            <a:endParaRPr lang="en-US"/>
          </a:p>
        </p:txBody>
      </p:sp>
      <p:sp>
        <p:nvSpPr>
          <p:cNvPr id="485378" name="Rectangle 2"/>
          <p:cNvSpPr>
            <a:spLocks noGrp="1" noChangeArrowheads="1"/>
          </p:cNvSpPr>
          <p:nvPr>
            <p:ph type="title"/>
          </p:nvPr>
        </p:nvSpPr>
        <p:spPr/>
        <p:txBody>
          <a:bodyPr/>
          <a:lstStyle/>
          <a:p>
            <a:r>
              <a:rPr lang="en-US"/>
              <a:t>The Shellsort</a:t>
            </a:r>
          </a:p>
        </p:txBody>
      </p:sp>
      <p:sp>
        <p:nvSpPr>
          <p:cNvPr id="485379" name="Text Box 3"/>
          <p:cNvSpPr txBox="1">
            <a:spLocks noChangeArrowheads="1"/>
          </p:cNvSpPr>
          <p:nvPr/>
        </p:nvSpPr>
        <p:spPr bwMode="auto">
          <a:xfrm>
            <a:off x="593725" y="1265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485380" name="Text Box 4"/>
          <p:cNvSpPr txBox="1">
            <a:spLocks noChangeArrowheads="1"/>
          </p:cNvSpPr>
          <p:nvPr/>
        </p:nvSpPr>
        <p:spPr bwMode="auto">
          <a:xfrm>
            <a:off x="2079625" y="1112838"/>
            <a:ext cx="4935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Let’s do an example on the board:</a:t>
            </a:r>
          </a:p>
        </p:txBody>
      </p:sp>
      <p:sp>
        <p:nvSpPr>
          <p:cNvPr id="485381" name="Rectangle 5"/>
          <p:cNvSpPr>
            <a:spLocks noChangeArrowheads="1"/>
          </p:cNvSpPr>
          <p:nvPr/>
        </p:nvSpPr>
        <p:spPr bwMode="auto">
          <a:xfrm flipH="1">
            <a:off x="36576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485382" name="Rectangle 6"/>
          <p:cNvSpPr>
            <a:spLocks noChangeArrowheads="1"/>
          </p:cNvSpPr>
          <p:nvPr/>
        </p:nvSpPr>
        <p:spPr bwMode="auto">
          <a:xfrm flipH="1">
            <a:off x="41148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485383" name="Rectangle 7"/>
          <p:cNvSpPr>
            <a:spLocks noChangeArrowheads="1"/>
          </p:cNvSpPr>
          <p:nvPr/>
        </p:nvSpPr>
        <p:spPr bwMode="auto">
          <a:xfrm flipH="1">
            <a:off x="45720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485384" name="Rectangle 8"/>
          <p:cNvSpPr>
            <a:spLocks noChangeArrowheads="1"/>
          </p:cNvSpPr>
          <p:nvPr/>
        </p:nvSpPr>
        <p:spPr bwMode="auto">
          <a:xfrm flipH="1">
            <a:off x="50292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485385" name="Rectangle 9"/>
          <p:cNvSpPr>
            <a:spLocks noChangeArrowheads="1"/>
          </p:cNvSpPr>
          <p:nvPr/>
        </p:nvSpPr>
        <p:spPr bwMode="auto">
          <a:xfrm flipH="1">
            <a:off x="5486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485386" name="Rectangle 10"/>
          <p:cNvSpPr>
            <a:spLocks noChangeArrowheads="1"/>
          </p:cNvSpPr>
          <p:nvPr/>
        </p:nvSpPr>
        <p:spPr bwMode="auto">
          <a:xfrm flipH="1">
            <a:off x="3200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485464" name="Text Box 88"/>
          <p:cNvSpPr txBox="1">
            <a:spLocks noChangeArrowheads="1"/>
          </p:cNvSpPr>
          <p:nvPr/>
        </p:nvSpPr>
        <p:spPr bwMode="auto">
          <a:xfrm>
            <a:off x="342900" y="1752600"/>
            <a:ext cx="86487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Shellsort the following array using h values of: </a:t>
            </a:r>
            <a:r>
              <a:rPr lang="en-US" sz="2400">
                <a:solidFill>
                  <a:srgbClr val="A50021"/>
                </a:solidFill>
              </a:rPr>
              <a:t>3</a:t>
            </a:r>
            <a:r>
              <a:rPr lang="en-US" sz="2400"/>
              <a:t>, </a:t>
            </a:r>
            <a:r>
              <a:rPr lang="en-US" sz="2400">
                <a:solidFill>
                  <a:srgbClr val="A50021"/>
                </a:solidFill>
              </a:rPr>
              <a:t>2</a:t>
            </a:r>
            <a:r>
              <a:rPr lang="en-US" sz="2400"/>
              <a:t>, and </a:t>
            </a:r>
            <a:r>
              <a:rPr lang="en-US" sz="2400">
                <a:solidFill>
                  <a:srgbClr val="A50021"/>
                </a:solidFill>
              </a:rPr>
              <a:t>1.</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6645748-8C59-43B2-BA18-158AB747E7EB}" type="slidenum">
              <a:rPr lang="en-US"/>
              <a:pPr/>
              <a:t>71</a:t>
            </a:fld>
            <a:endParaRPr lang="en-US"/>
          </a:p>
        </p:txBody>
      </p:sp>
      <p:sp>
        <p:nvSpPr>
          <p:cNvPr id="691202" name="Rectangle 2"/>
          <p:cNvSpPr>
            <a:spLocks noGrp="1" noChangeArrowheads="1"/>
          </p:cNvSpPr>
          <p:nvPr>
            <p:ph type="title"/>
          </p:nvPr>
        </p:nvSpPr>
        <p:spPr>
          <a:xfrm>
            <a:off x="-1447800" y="-76200"/>
            <a:ext cx="7772400" cy="1143000"/>
          </a:xfrm>
        </p:spPr>
        <p:txBody>
          <a:bodyPr/>
          <a:lstStyle/>
          <a:p>
            <a:r>
              <a:rPr lang="en-US"/>
              <a:t>Sorting Challenge</a:t>
            </a:r>
          </a:p>
        </p:txBody>
      </p:sp>
      <p:sp>
        <p:nvSpPr>
          <p:cNvPr id="691204" name="Text Box 4"/>
          <p:cNvSpPr txBox="1">
            <a:spLocks noChangeArrowheads="1"/>
          </p:cNvSpPr>
          <p:nvPr/>
        </p:nvSpPr>
        <p:spPr bwMode="auto">
          <a:xfrm>
            <a:off x="304800" y="1066800"/>
            <a:ext cx="44958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Given the following numbers, show what they would look like after </a:t>
            </a:r>
            <a:r>
              <a:rPr lang="en-US" sz="2400">
                <a:solidFill>
                  <a:srgbClr val="6600CC"/>
                </a:solidFill>
              </a:rPr>
              <a:t>one, two and three</a:t>
            </a:r>
            <a:r>
              <a:rPr lang="en-US" sz="2400"/>
              <a:t> outer-loop iterations of </a:t>
            </a:r>
            <a:r>
              <a:rPr lang="en-US" sz="2400">
                <a:solidFill>
                  <a:srgbClr val="6600CC"/>
                </a:solidFill>
              </a:rPr>
              <a:t>selection sort, insertion sort and bubble sort</a:t>
            </a:r>
            <a:r>
              <a:rPr lang="en-US" sz="2400"/>
              <a:t>:</a:t>
            </a:r>
          </a:p>
        </p:txBody>
      </p:sp>
      <p:sp>
        <p:nvSpPr>
          <p:cNvPr id="691205" name="Rectangle 5"/>
          <p:cNvSpPr>
            <a:spLocks noChangeArrowheads="1"/>
          </p:cNvSpPr>
          <p:nvPr/>
        </p:nvSpPr>
        <p:spPr bwMode="auto">
          <a:xfrm flipH="1">
            <a:off x="16764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91206" name="Rectangle 6"/>
          <p:cNvSpPr>
            <a:spLocks noChangeArrowheads="1"/>
          </p:cNvSpPr>
          <p:nvPr/>
        </p:nvSpPr>
        <p:spPr bwMode="auto">
          <a:xfrm flipH="1">
            <a:off x="21336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691207" name="Rectangle 7"/>
          <p:cNvSpPr>
            <a:spLocks noChangeArrowheads="1"/>
          </p:cNvSpPr>
          <p:nvPr/>
        </p:nvSpPr>
        <p:spPr bwMode="auto">
          <a:xfrm flipH="1">
            <a:off x="25908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91208" name="Rectangle 8"/>
          <p:cNvSpPr>
            <a:spLocks noChangeArrowheads="1"/>
          </p:cNvSpPr>
          <p:nvPr/>
        </p:nvSpPr>
        <p:spPr bwMode="auto">
          <a:xfrm flipH="1">
            <a:off x="30480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91209" name="Rectangle 9"/>
          <p:cNvSpPr>
            <a:spLocks noChangeArrowheads="1"/>
          </p:cNvSpPr>
          <p:nvPr/>
        </p:nvSpPr>
        <p:spPr bwMode="auto">
          <a:xfrm flipH="1">
            <a:off x="3505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691210" name="Rectangle 10"/>
          <p:cNvSpPr>
            <a:spLocks noChangeArrowheads="1"/>
          </p:cNvSpPr>
          <p:nvPr/>
        </p:nvSpPr>
        <p:spPr bwMode="auto">
          <a:xfrm flipH="1">
            <a:off x="1219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91212" name="Text Box 12"/>
          <p:cNvSpPr txBox="1">
            <a:spLocks noChangeArrowheads="1"/>
          </p:cNvSpPr>
          <p:nvPr/>
        </p:nvSpPr>
        <p:spPr bwMode="auto">
          <a:xfrm>
            <a:off x="5073650"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solidFill>
                  <a:schemeClr val="tx1"/>
                </a:solidFill>
                <a:cs typeface="Courier New" pitchFamily="49" charset="0"/>
              </a:rPr>
              <a:t>selectionSort</a:t>
            </a:r>
          </a:p>
          <a:p>
            <a:r>
              <a:rPr lang="en-US">
                <a:solidFill>
                  <a:schemeClr val="tx1"/>
                </a:solidFill>
                <a:cs typeface="Courier New" pitchFamily="49" charset="0"/>
              </a:rPr>
              <a:t>  For each of the N books</a:t>
            </a:r>
          </a:p>
          <a:p>
            <a:r>
              <a:rPr lang="en-US">
                <a:solidFill>
                  <a:schemeClr val="tx1"/>
                </a:solidFill>
                <a:cs typeface="Courier New" pitchFamily="49" charset="0"/>
              </a:rPr>
              <a:t>     Find the smallest book between </a:t>
            </a:r>
            <a:br>
              <a:rPr lang="en-US">
                <a:solidFill>
                  <a:schemeClr val="tx1"/>
                </a:solidFill>
                <a:cs typeface="Courier New" pitchFamily="49" charset="0"/>
              </a:rPr>
            </a:br>
            <a:r>
              <a:rPr lang="en-US">
                <a:solidFill>
                  <a:schemeClr val="tx1"/>
                </a:solidFill>
                <a:cs typeface="Courier New" pitchFamily="49" charset="0"/>
              </a:rPr>
              <a:t>         slots i and N</a:t>
            </a:r>
          </a:p>
          <a:p>
            <a:r>
              <a:rPr lang="en-US">
                <a:solidFill>
                  <a:schemeClr val="tx1"/>
                </a:solidFill>
                <a:cs typeface="Courier New" pitchFamily="49" charset="0"/>
              </a:rPr>
              <a:t>     Swap this smallest book with </a:t>
            </a:r>
            <a:br>
              <a:rPr lang="en-US">
                <a:solidFill>
                  <a:schemeClr val="tx1"/>
                </a:solidFill>
                <a:cs typeface="Courier New" pitchFamily="49" charset="0"/>
              </a:rPr>
            </a:br>
            <a:r>
              <a:rPr lang="en-US">
                <a:solidFill>
                  <a:schemeClr val="tx1"/>
                </a:solidFill>
                <a:cs typeface="Courier New" pitchFamily="49" charset="0"/>
              </a:rPr>
              <a:t>          book i</a:t>
            </a:r>
          </a:p>
        </p:txBody>
      </p:sp>
      <p:sp>
        <p:nvSpPr>
          <p:cNvPr id="691213" name="Rectangle 13"/>
          <p:cNvSpPr>
            <a:spLocks noChangeArrowheads="1"/>
          </p:cNvSpPr>
          <p:nvPr/>
        </p:nvSpPr>
        <p:spPr bwMode="auto">
          <a:xfrm>
            <a:off x="5057775"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91214" name="Text Box 14"/>
          <p:cNvSpPr txBox="1">
            <a:spLocks noChangeArrowheads="1"/>
          </p:cNvSpPr>
          <p:nvPr/>
        </p:nvSpPr>
        <p:spPr bwMode="auto">
          <a:xfrm>
            <a:off x="5073650"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r>
              <a:rPr lang="en-US">
                <a:solidFill>
                  <a:schemeClr val="tx1"/>
                </a:solidFill>
              </a:rPr>
              <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12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12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12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12" grpId="0" animBg="1"/>
      <p:bldP spid="691213" grpId="0" animBg="1"/>
      <p:bldP spid="6912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5C0CB44F-9645-4455-B2F3-AE5B592E5CDA}" type="slidenum">
              <a:rPr lang="en-US"/>
              <a:pPr/>
              <a:t>8</a:t>
            </a:fld>
            <a:endParaRPr lang="en-US"/>
          </a:p>
        </p:txBody>
      </p:sp>
      <p:sp>
        <p:nvSpPr>
          <p:cNvPr id="680962" name="Rectangle 2"/>
          <p:cNvSpPr>
            <a:spLocks noGrp="1" noChangeArrowheads="1"/>
          </p:cNvSpPr>
          <p:nvPr>
            <p:ph type="title"/>
          </p:nvPr>
        </p:nvSpPr>
        <p:spPr>
          <a:noFill/>
          <a:ln/>
        </p:spPr>
        <p:txBody>
          <a:bodyPr/>
          <a:lstStyle/>
          <a:p>
            <a:r>
              <a:rPr lang="en-US"/>
              <a:t>How Fast is That Algorithm?</a:t>
            </a:r>
          </a:p>
        </p:txBody>
      </p:sp>
      <p:sp>
        <p:nvSpPr>
          <p:cNvPr id="680963" name="Text Box 3"/>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80974" name="Rectangle 14"/>
          <p:cNvSpPr>
            <a:spLocks noChangeArrowheads="1"/>
          </p:cNvSpPr>
          <p:nvPr/>
        </p:nvSpPr>
        <p:spPr bwMode="auto">
          <a:xfrm>
            <a:off x="457200" y="2209800"/>
            <a:ext cx="8382000" cy="2971800"/>
          </a:xfrm>
          <a:prstGeom prst="rect">
            <a:avLst/>
          </a:prstGeom>
          <a:noFill/>
          <a:ln>
            <a:noFill/>
          </a:ln>
          <a:effectLst/>
          <a:extLst>
            <a:ext uri="{909E8E84-426E-40DD-AFC4-6F175D3DCCD1}">
              <a14:hiddenFill xmlns:a14="http://schemas.microsoft.com/office/drawing/2010/main">
                <a:solidFill>
                  <a:srgbClr val="F3FFF3"/>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endParaRPr lang="en-US" sz="2400"/>
          </a:p>
          <a:p>
            <a:pPr marL="457200" indent="-457200"/>
            <a:r>
              <a:rPr lang="en-US" sz="2400">
                <a:solidFill>
                  <a:srgbClr val="6600CC"/>
                </a:solidFill>
              </a:rPr>
              <a:t>Cool!</a:t>
            </a:r>
            <a:r>
              <a:rPr lang="en-US" sz="2400"/>
              <a:t> When we measure this way, we get two benefits:</a:t>
            </a:r>
          </a:p>
          <a:p>
            <a:pPr marL="457200" indent="-457200"/>
            <a:endParaRPr lang="en-US" sz="2400"/>
          </a:p>
          <a:p>
            <a:pPr marL="457200" indent="-457200">
              <a:buFontTx/>
              <a:buAutoNum type="arabicPeriod"/>
            </a:pPr>
            <a:r>
              <a:rPr lang="en-US" sz="2400"/>
              <a:t>We can </a:t>
            </a:r>
            <a:r>
              <a:rPr lang="en-US" sz="2400">
                <a:solidFill>
                  <a:srgbClr val="6600CC"/>
                </a:solidFill>
              </a:rPr>
              <a:t>compare</a:t>
            </a:r>
            <a:r>
              <a:rPr lang="en-US" sz="2400"/>
              <a:t> two algorithms for a </a:t>
            </a:r>
            <a:r>
              <a:rPr lang="en-US" sz="2400">
                <a:solidFill>
                  <a:srgbClr val="6600CC"/>
                </a:solidFill>
              </a:rPr>
              <a:t>given sized input</a:t>
            </a:r>
            <a:r>
              <a:rPr lang="en-US" sz="2400"/>
              <a:t>.</a:t>
            </a:r>
          </a:p>
          <a:p>
            <a:pPr marL="457200" indent="-457200">
              <a:buFontTx/>
              <a:buAutoNum type="arabicPeriod"/>
            </a:pPr>
            <a:endParaRPr lang="en-US" sz="2400"/>
          </a:p>
          <a:p>
            <a:pPr marL="457200" indent="-457200">
              <a:buFontTx/>
              <a:buAutoNum type="arabicPeriod"/>
            </a:pPr>
            <a:r>
              <a:rPr lang="en-US" sz="2400"/>
              <a:t>We can </a:t>
            </a:r>
            <a:r>
              <a:rPr lang="en-US" sz="2400">
                <a:solidFill>
                  <a:srgbClr val="6600CC"/>
                </a:solidFill>
              </a:rPr>
              <a:t>predict</a:t>
            </a:r>
            <a:r>
              <a:rPr lang="en-US" sz="2400"/>
              <a:t> the performance of those algorithms</a:t>
            </a:r>
            <a:br>
              <a:rPr lang="en-US" sz="2400"/>
            </a:br>
            <a:r>
              <a:rPr lang="en-US" sz="2400"/>
              <a:t>when they are </a:t>
            </a:r>
            <a:r>
              <a:rPr lang="en-US" sz="2400">
                <a:solidFill>
                  <a:srgbClr val="6600CC"/>
                </a:solidFill>
              </a:rPr>
              <a:t>applied to less or more data</a:t>
            </a:r>
            <a:r>
              <a:rPr lang="en-US" sz="2400"/>
              <a:t>.</a:t>
            </a:r>
          </a:p>
          <a:p>
            <a:pPr marL="457200" indent="-457200"/>
            <a:endParaRPr lang="en-US" sz="2400"/>
          </a:p>
        </p:txBody>
      </p:sp>
      <p:sp>
        <p:nvSpPr>
          <p:cNvPr id="680976" name="Rectangle 16"/>
          <p:cNvSpPr>
            <a:spLocks noChangeArrowheads="1"/>
          </p:cNvSpPr>
          <p:nvPr/>
        </p:nvSpPr>
        <p:spPr bwMode="auto">
          <a:xfrm>
            <a:off x="838200" y="5181600"/>
            <a:ext cx="75057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This is the idea behind the </a:t>
            </a:r>
            <a:r>
              <a:rPr lang="en-US" sz="2400">
                <a:solidFill>
                  <a:schemeClr val="accent2"/>
                </a:solidFill>
              </a:rPr>
              <a:t>“Big-O” concept</a:t>
            </a:r>
            <a:r>
              <a:rPr lang="en-US" sz="2400"/>
              <a:t> used in </a:t>
            </a:r>
            <a:br>
              <a:rPr lang="en-US" sz="2400"/>
            </a:br>
            <a:r>
              <a:rPr lang="en-US" sz="2400"/>
              <a:t>Computer Science.</a:t>
            </a:r>
          </a:p>
        </p:txBody>
      </p:sp>
      <p:sp>
        <p:nvSpPr>
          <p:cNvPr id="680977" name="Rectangle 17"/>
          <p:cNvSpPr>
            <a:spLocks noChangeArrowheads="1"/>
          </p:cNvSpPr>
          <p:nvPr/>
        </p:nvSpPr>
        <p:spPr bwMode="auto">
          <a:xfrm>
            <a:off x="1817688" y="6248400"/>
            <a:ext cx="56435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No, not Oprah.  Let’s learn the details!</a:t>
            </a:r>
          </a:p>
        </p:txBody>
      </p:sp>
      <p:grpSp>
        <p:nvGrpSpPr>
          <p:cNvPr id="680982" name="Group 22"/>
          <p:cNvGrpSpPr>
            <a:grpSpLocks/>
          </p:cNvGrpSpPr>
          <p:nvPr/>
        </p:nvGrpSpPr>
        <p:grpSpPr bwMode="auto">
          <a:xfrm>
            <a:off x="7642225" y="646113"/>
            <a:ext cx="1522413" cy="2605087"/>
            <a:chOff x="4814" y="407"/>
            <a:chExt cx="959" cy="1641"/>
          </a:xfrm>
        </p:grpSpPr>
        <p:pic>
          <p:nvPicPr>
            <p:cNvPr id="680978"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2" y="720"/>
              <a:ext cx="938" cy="132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0979" name="Text Box 19"/>
            <p:cNvSpPr txBox="1">
              <a:spLocks noChangeArrowheads="1"/>
            </p:cNvSpPr>
            <p:nvPr/>
          </p:nvSpPr>
          <p:spPr bwMode="auto">
            <a:xfrm>
              <a:off x="5406" y="68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0" name="Text Box 20"/>
            <p:cNvSpPr txBox="1">
              <a:spLocks noChangeArrowheads="1"/>
            </p:cNvSpPr>
            <p:nvPr/>
          </p:nvSpPr>
          <p:spPr bwMode="auto">
            <a:xfrm>
              <a:off x="4814" y="656"/>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sp>
          <p:nvSpPr>
            <p:cNvPr id="680981" name="Text Box 21"/>
            <p:cNvSpPr txBox="1">
              <a:spLocks noChangeArrowheads="1"/>
            </p:cNvSpPr>
            <p:nvPr/>
          </p:nvSpPr>
          <p:spPr bwMode="auto">
            <a:xfrm>
              <a:off x="5194" y="40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CCFF"/>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09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097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97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09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680982"/>
                                        </p:tgtEl>
                                        <p:attrNameLst>
                                          <p:attrName>style.visibility</p:attrName>
                                        </p:attrNameLst>
                                      </p:cBhvr>
                                      <p:to>
                                        <p:strVal val="visible"/>
                                      </p:to>
                                    </p:set>
                                    <p:anim calcmode="lin" valueType="num">
                                      <p:cBhvr additive="base">
                                        <p:cTn id="23" dur="500" fill="hold"/>
                                        <p:tgtEl>
                                          <p:spTgt spid="680982"/>
                                        </p:tgtEl>
                                        <p:attrNameLst>
                                          <p:attrName>ppt_x</p:attrName>
                                        </p:attrNameLst>
                                      </p:cBhvr>
                                      <p:tavLst>
                                        <p:tav tm="0">
                                          <p:val>
                                            <p:strVal val="1+#ppt_w/2"/>
                                          </p:val>
                                        </p:tav>
                                        <p:tav tm="100000">
                                          <p:val>
                                            <p:strVal val="#ppt_x"/>
                                          </p:val>
                                        </p:tav>
                                      </p:tavLst>
                                    </p:anim>
                                    <p:anim calcmode="lin" valueType="num">
                                      <p:cBhvr additive="base">
                                        <p:cTn id="24" dur="500" fill="hold"/>
                                        <p:tgtEl>
                                          <p:spTgt spid="68098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80977"/>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xit" presetSubtype="2" fill="hold" nodeType="clickEffect">
                                  <p:stCondLst>
                                    <p:cond delay="0"/>
                                  </p:stCondLst>
                                  <p:childTnLst>
                                    <p:anim calcmode="lin" valueType="num">
                                      <p:cBhvr additive="base">
                                        <p:cTn id="32" dur="500"/>
                                        <p:tgtEl>
                                          <p:spTgt spid="680982"/>
                                        </p:tgtEl>
                                        <p:attrNameLst>
                                          <p:attrName>ppt_x</p:attrName>
                                        </p:attrNameLst>
                                      </p:cBhvr>
                                      <p:tavLst>
                                        <p:tav tm="0">
                                          <p:val>
                                            <p:strVal val="ppt_x"/>
                                          </p:val>
                                        </p:tav>
                                        <p:tav tm="100000">
                                          <p:val>
                                            <p:strVal val="1+ppt_w/2"/>
                                          </p:val>
                                        </p:tav>
                                      </p:tavLst>
                                    </p:anim>
                                    <p:anim calcmode="lin" valueType="num">
                                      <p:cBhvr additive="base">
                                        <p:cTn id="33" dur="500"/>
                                        <p:tgtEl>
                                          <p:spTgt spid="680982"/>
                                        </p:tgtEl>
                                        <p:attrNameLst>
                                          <p:attrName>ppt_y</p:attrName>
                                        </p:attrNameLst>
                                      </p:cBhvr>
                                      <p:tavLst>
                                        <p:tav tm="0">
                                          <p:val>
                                            <p:strVal val="ppt_y"/>
                                          </p:val>
                                        </p:tav>
                                        <p:tav tm="100000">
                                          <p:val>
                                            <p:strVal val="ppt_y"/>
                                          </p:val>
                                        </p:tav>
                                      </p:tavLst>
                                    </p:anim>
                                    <p:set>
                                      <p:cBhvr>
                                        <p:cTn id="34" dur="1" fill="hold">
                                          <p:stCondLst>
                                            <p:cond delay="499"/>
                                          </p:stCondLst>
                                        </p:cTn>
                                        <p:tgtEl>
                                          <p:spTgt spid="68098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74" grpId="0" build="p"/>
      <p:bldP spid="680976" grpId="0"/>
      <p:bldP spid="6809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E96F9266-D3C0-494A-B5C1-2A7FD5E1EC89}" type="slidenum">
              <a:rPr lang="en-US"/>
              <a:pPr/>
              <a:t>9</a:t>
            </a:fld>
            <a:endParaRPr lang="en-US"/>
          </a:p>
        </p:txBody>
      </p:sp>
      <p:sp>
        <p:nvSpPr>
          <p:cNvPr id="466946" name="Rectangle 2"/>
          <p:cNvSpPr>
            <a:spLocks noGrp="1" noChangeArrowheads="1"/>
          </p:cNvSpPr>
          <p:nvPr>
            <p:ph type="title"/>
          </p:nvPr>
        </p:nvSpPr>
        <p:spPr/>
        <p:txBody>
          <a:bodyPr/>
          <a:lstStyle/>
          <a:p>
            <a:r>
              <a:rPr lang="en-US"/>
              <a:t>Big-O: The Concept</a:t>
            </a:r>
          </a:p>
        </p:txBody>
      </p:sp>
      <p:sp>
        <p:nvSpPr>
          <p:cNvPr id="466961" name="Text Box 17"/>
          <p:cNvSpPr txBox="1">
            <a:spLocks noChangeArrowheads="1"/>
          </p:cNvSpPr>
          <p:nvPr/>
        </p:nvSpPr>
        <p:spPr bwMode="auto">
          <a:xfrm>
            <a:off x="-1076325" y="941388"/>
            <a:ext cx="8874125"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The Big-O approach measures an algorithm</a:t>
            </a:r>
          </a:p>
          <a:p>
            <a:pPr algn="ctr"/>
            <a:r>
              <a:rPr lang="en-US" sz="2200"/>
              <a:t>by the </a:t>
            </a:r>
            <a:r>
              <a:rPr lang="en-US" sz="2200">
                <a:solidFill>
                  <a:srgbClr val="6600CC"/>
                </a:solidFill>
              </a:rPr>
              <a:t>gross number of steps </a:t>
            </a:r>
            <a:r>
              <a:rPr lang="en-US" sz="2200"/>
              <a:t>that it requires</a:t>
            </a:r>
          </a:p>
          <a:p>
            <a:pPr algn="ctr"/>
            <a:r>
              <a:rPr lang="en-US" sz="2200"/>
              <a:t>to process an input of </a:t>
            </a:r>
            <a:r>
              <a:rPr lang="en-US" sz="2200">
                <a:solidFill>
                  <a:srgbClr val="6600CC"/>
                </a:solidFill>
              </a:rPr>
              <a:t>size N</a:t>
            </a:r>
          </a:p>
          <a:p>
            <a:pPr algn="ctr"/>
            <a:r>
              <a:rPr lang="en-US" sz="2200"/>
              <a:t>in the </a:t>
            </a:r>
            <a:r>
              <a:rPr lang="en-US" sz="2200">
                <a:solidFill>
                  <a:srgbClr val="FF0000"/>
                </a:solidFill>
              </a:rPr>
              <a:t>WORST CASE scenario</a:t>
            </a:r>
            <a:r>
              <a:rPr lang="en-US" sz="2200"/>
              <a:t>.</a:t>
            </a:r>
            <a:endParaRPr lang="en-US" sz="2200">
              <a:solidFill>
                <a:schemeClr val="accent2"/>
              </a:solidFill>
            </a:endParaRPr>
          </a:p>
        </p:txBody>
      </p:sp>
      <p:sp>
        <p:nvSpPr>
          <p:cNvPr id="466968" name="Text Box 24"/>
          <p:cNvSpPr txBox="1">
            <a:spLocks noChangeArrowheads="1"/>
          </p:cNvSpPr>
          <p:nvPr/>
        </p:nvSpPr>
        <p:spPr bwMode="auto">
          <a:xfrm>
            <a:off x="838200" y="5638800"/>
            <a:ext cx="77073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While less specific, this still gives us an overall impression of an algorithm’s </a:t>
            </a:r>
            <a:r>
              <a:rPr lang="en-US" sz="2200">
                <a:solidFill>
                  <a:srgbClr val="FF0000"/>
                </a:solidFill>
              </a:rPr>
              <a:t>worst-case </a:t>
            </a:r>
            <a:r>
              <a:rPr lang="en-US" sz="2200">
                <a:solidFill>
                  <a:schemeClr val="tx1"/>
                </a:solidFill>
              </a:rPr>
              <a:t>efficiency.</a:t>
            </a:r>
          </a:p>
        </p:txBody>
      </p:sp>
      <p:sp>
        <p:nvSpPr>
          <p:cNvPr id="466972" name="Text Box 28"/>
          <p:cNvSpPr txBox="1">
            <a:spLocks noChangeArrowheads="1"/>
          </p:cNvSpPr>
          <p:nvPr/>
        </p:nvSpPr>
        <p:spPr bwMode="auto">
          <a:xfrm>
            <a:off x="115888" y="2514600"/>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We could be specific and say:</a:t>
            </a:r>
          </a:p>
          <a:p>
            <a:pPr algn="ctr"/>
            <a:r>
              <a:rPr lang="en-US" sz="2200"/>
              <a:t>“Algorithm X requires </a:t>
            </a:r>
            <a:r>
              <a:rPr lang="en-US" sz="2200">
                <a:solidFill>
                  <a:srgbClr val="6600CC"/>
                </a:solidFill>
              </a:rPr>
              <a:t>5N</a:t>
            </a:r>
            <a:r>
              <a:rPr lang="en-US" sz="2200" b="1" baseline="30000">
                <a:solidFill>
                  <a:srgbClr val="6600CC"/>
                </a:solidFill>
              </a:rPr>
              <a:t>2</a:t>
            </a:r>
            <a:r>
              <a:rPr lang="en-US" sz="2200">
                <a:solidFill>
                  <a:srgbClr val="6600CC"/>
                </a:solidFill>
              </a:rPr>
              <a:t>+3N+20 steps</a:t>
            </a:r>
            <a:r>
              <a:rPr lang="en-US" sz="2200"/>
              <a:t> to process N items.”</a:t>
            </a:r>
            <a:endParaRPr lang="en-US" sz="2200">
              <a:solidFill>
                <a:schemeClr val="accent2"/>
              </a:solidFill>
            </a:endParaRPr>
          </a:p>
        </p:txBody>
      </p:sp>
      <p:sp>
        <p:nvSpPr>
          <p:cNvPr id="466973" name="Text Box 29"/>
          <p:cNvSpPr txBox="1">
            <a:spLocks noChangeArrowheads="1"/>
          </p:cNvSpPr>
          <p:nvPr/>
        </p:nvSpPr>
        <p:spPr bwMode="auto">
          <a:xfrm>
            <a:off x="106363" y="35575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But with Big-O, we </a:t>
            </a:r>
            <a:br>
              <a:rPr lang="en-US" sz="2200"/>
            </a:br>
            <a:r>
              <a:rPr lang="en-US" sz="2200">
                <a:solidFill>
                  <a:srgbClr val="FF0000"/>
                </a:solidFill>
              </a:rPr>
              <a:t>ignore</a:t>
            </a:r>
            <a:r>
              <a:rPr lang="en-US" sz="2200"/>
              <a:t> the </a:t>
            </a:r>
            <a:r>
              <a:rPr lang="en-US" sz="2200">
                <a:solidFill>
                  <a:srgbClr val="6600CC"/>
                </a:solidFill>
              </a:rPr>
              <a:t>coefficients</a:t>
            </a:r>
            <a:r>
              <a:rPr lang="en-US" sz="2200"/>
              <a:t> and </a:t>
            </a:r>
            <a:r>
              <a:rPr lang="en-US" sz="2200">
                <a:solidFill>
                  <a:srgbClr val="6600CC"/>
                </a:solidFill>
              </a:rPr>
              <a:t>lower-order terms of the expression</a:t>
            </a:r>
            <a:r>
              <a:rPr lang="en-US" sz="2200"/>
              <a:t>…</a:t>
            </a:r>
            <a:endParaRPr lang="en-US" sz="2200">
              <a:solidFill>
                <a:schemeClr val="accent2"/>
              </a:solidFill>
            </a:endParaRPr>
          </a:p>
        </p:txBody>
      </p:sp>
      <p:sp>
        <p:nvSpPr>
          <p:cNvPr id="466974" name="Text Box 30"/>
          <p:cNvSpPr txBox="1">
            <a:spLocks noChangeArrowheads="1"/>
          </p:cNvSpPr>
          <p:nvPr/>
        </p:nvSpPr>
        <p:spPr bwMode="auto">
          <a:xfrm>
            <a:off x="269875" y="44592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So we’d say:</a:t>
            </a:r>
          </a:p>
          <a:p>
            <a:pPr algn="ctr"/>
            <a:r>
              <a:rPr lang="en-US" sz="2200">
                <a:solidFill>
                  <a:srgbClr val="006666"/>
                </a:solidFill>
              </a:rPr>
              <a:t>“The Big-O of Algorithm X is N</a:t>
            </a:r>
            <a:r>
              <a:rPr lang="en-US" sz="2200" b="1" baseline="30000">
                <a:solidFill>
                  <a:srgbClr val="006666"/>
                </a:solidFill>
              </a:rPr>
              <a:t>2</a:t>
            </a:r>
            <a:r>
              <a:rPr lang="en-US" sz="2200" b="1">
                <a:solidFill>
                  <a:srgbClr val="006666"/>
                </a:solidFill>
              </a:rPr>
              <a:t>.</a:t>
            </a:r>
            <a:r>
              <a:rPr lang="en-US" sz="2200">
                <a:solidFill>
                  <a:srgbClr val="006666"/>
                </a:solidFill>
              </a:rPr>
              <a:t>”</a:t>
            </a:r>
          </a:p>
        </p:txBody>
      </p:sp>
      <p:pic>
        <p:nvPicPr>
          <p:cNvPr id="466975"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650" y="952500"/>
            <a:ext cx="1617663" cy="1619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69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6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466975"/>
                                        </p:tgtEl>
                                        <p:attrNameLst>
                                          <p:attrName>style.visibility</p:attrName>
                                        </p:attrNameLst>
                                      </p:cBhvr>
                                      <p:to>
                                        <p:strVal val="visible"/>
                                      </p:to>
                                    </p:set>
                                    <p:anim calcmode="lin" valueType="num">
                                      <p:cBhvr additive="base">
                                        <p:cTn id="23" dur="500" fill="hold"/>
                                        <p:tgtEl>
                                          <p:spTgt spid="466975"/>
                                        </p:tgtEl>
                                        <p:attrNameLst>
                                          <p:attrName>ppt_x</p:attrName>
                                        </p:attrNameLst>
                                      </p:cBhvr>
                                      <p:tavLst>
                                        <p:tav tm="0">
                                          <p:val>
                                            <p:strVal val="1+#ppt_w/2"/>
                                          </p:val>
                                        </p:tav>
                                        <p:tav tm="100000">
                                          <p:val>
                                            <p:strVal val="#ppt_x"/>
                                          </p:val>
                                        </p:tav>
                                      </p:tavLst>
                                    </p:anim>
                                    <p:anim calcmode="lin" valueType="num">
                                      <p:cBhvr additive="base">
                                        <p:cTn id="24" dur="500" fill="hold"/>
                                        <p:tgtEl>
                                          <p:spTgt spid="46697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69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69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6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61" grpId="0" build="p"/>
      <p:bldP spid="466968" grpId="0"/>
      <p:bldP spid="466972" grpId="0"/>
      <p:bldP spid="466973" grpId="0"/>
      <p:bldP spid="466974" grpId="0"/>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18930</TotalTime>
  <Words>9078</Words>
  <Application>Microsoft Office PowerPoint</Application>
  <PresentationFormat>On-screen Show (4:3)</PresentationFormat>
  <Paragraphs>1617</Paragraphs>
  <Slides>71</Slides>
  <Notes>70</Notes>
  <HiddenSlides>1</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3" baseType="lpstr">
      <vt:lpstr>Default Design</vt:lpstr>
      <vt:lpstr>Chart</vt:lpstr>
      <vt:lpstr>Lecture #10</vt:lpstr>
      <vt:lpstr>How Fast is That Algorithm?</vt:lpstr>
      <vt:lpstr>How Fast is That Algorithm?</vt:lpstr>
      <vt:lpstr>How Fast is That Algorithm?</vt:lpstr>
      <vt:lpstr>How Fast is That Algorithm?</vt:lpstr>
      <vt:lpstr>How Fast is That Algorithm?</vt:lpstr>
      <vt:lpstr>How Fast is That Algorithm?</vt:lpstr>
      <vt:lpstr>How Fast is That Algorithm?</vt:lpstr>
      <vt:lpstr>Big-O: The Concept</vt:lpstr>
      <vt:lpstr>Big-O: The Concept</vt:lpstr>
      <vt:lpstr>Big-O</vt:lpstr>
      <vt:lpstr>Big-O – How to Compute f(n)</vt:lpstr>
      <vt:lpstr>Big-O – The Complete Approach</vt:lpstr>
      <vt:lpstr>Big-O Simplification</vt:lpstr>
      <vt:lpstr>Big-O</vt:lpstr>
      <vt:lpstr>Big-O Complexity</vt:lpstr>
      <vt:lpstr>Big-O Complexity</vt:lpstr>
      <vt:lpstr>Don’t be a Big-O NUT!</vt:lpstr>
      <vt:lpstr>Find the Big-O Challenge, Part 1 (Solutions in the slide notes below)</vt:lpstr>
      <vt:lpstr>Find the Big-O Challenge, Part 1a</vt:lpstr>
      <vt:lpstr>Big-O… my</vt:lpstr>
      <vt:lpstr>Big-O: Such Ugly Math! </vt:lpstr>
      <vt:lpstr>Find the Big-O Challenge, Part 2</vt:lpstr>
      <vt:lpstr>Big-O for Complex Algorithms</vt:lpstr>
      <vt:lpstr>Big-O for Multi-input Algorithms</vt:lpstr>
      <vt:lpstr>Find the Big-O Challenge, Part 3</vt:lpstr>
      <vt:lpstr>The STL and Big-O</vt:lpstr>
      <vt:lpstr>The STL and Big-O</vt:lpstr>
      <vt:lpstr>Computing the Big-O of Algorithms that use STL</vt:lpstr>
      <vt:lpstr>STL and Big Oh Cheat Sheet</vt:lpstr>
      <vt:lpstr>Computing the Big-O of Algorithms that use STL</vt:lpstr>
      <vt:lpstr>Find the Big-O Challenge, Part 4</vt:lpstr>
      <vt:lpstr>Find the Big-O Challenge, Part 5</vt:lpstr>
      <vt:lpstr>Pre-Sorting Intermission</vt:lpstr>
      <vt:lpstr>Sorting!</vt:lpstr>
      <vt:lpstr>Carey’s 2 Rules  of Sorting</vt:lpstr>
      <vt:lpstr>The Selection Sort</vt:lpstr>
      <vt:lpstr>The Selection Sort- Speed</vt:lpstr>
      <vt:lpstr>Selection Sort – Better or Worse?</vt:lpstr>
      <vt:lpstr>The Selection Sort</vt:lpstr>
      <vt:lpstr> What’s a Stable Sort?</vt:lpstr>
      <vt:lpstr>The Selection Sort</vt:lpstr>
      <vt:lpstr>Sorting Intermission</vt:lpstr>
      <vt:lpstr>The Insertion Sort</vt:lpstr>
      <vt:lpstr>The Insertion Sort</vt:lpstr>
      <vt:lpstr>The Insertion Sort</vt:lpstr>
      <vt:lpstr>The Insertion Sort</vt:lpstr>
      <vt:lpstr>The Insertion Sort</vt:lpstr>
      <vt:lpstr>The Insertion Sort - Speed</vt:lpstr>
      <vt:lpstr>The Insertion Sort - Speed</vt:lpstr>
      <vt:lpstr>The Insertion Sort - Speed</vt:lpstr>
      <vt:lpstr>Insertion Sort – Better or Worse?</vt:lpstr>
      <vt:lpstr>PowerPoint Presentation</vt:lpstr>
      <vt:lpstr>Sorting Intermission</vt:lpstr>
      <vt:lpstr>         Sort</vt:lpstr>
      <vt:lpstr>Bubble Sort In Action! Hic!</vt:lpstr>
      <vt:lpstr>Bubble Sort In Action! Hic!</vt:lpstr>
      <vt:lpstr>Bubble Sort In Action! Hic!</vt:lpstr>
      <vt:lpstr>Bubble Sort In Action! Hic!</vt:lpstr>
      <vt:lpstr>Bubble Sort Speed</vt:lpstr>
      <vt:lpstr>The Bubble Sort</vt:lpstr>
      <vt:lpstr>Sorting Intermission</vt:lpstr>
      <vt:lpstr>Sorting Challenge</vt:lpstr>
      <vt:lpstr>The          sort</vt:lpstr>
      <vt:lpstr>The Shellsort: h-sorting</vt:lpstr>
      <vt:lpstr>The Shellsort: h-sorting</vt:lpstr>
      <vt:lpstr>The Shellsort: h-sorting</vt:lpstr>
      <vt:lpstr>The Shellsort</vt:lpstr>
      <vt:lpstr> Shell Sort Questions</vt:lpstr>
      <vt:lpstr>The Shellsort</vt:lpstr>
      <vt:lpstr>Sorting Challenge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Windows User</cp:lastModifiedBy>
  <cp:revision>4947</cp:revision>
  <dcterms:created xsi:type="dcterms:W3CDTF">2002-10-09T05:27:34Z</dcterms:created>
  <dcterms:modified xsi:type="dcterms:W3CDTF">2014-02-27T05:01:16Z</dcterms:modified>
</cp:coreProperties>
</file>